
<file path=[Content_Types].xml><?xml version="1.0" encoding="utf-8"?>
<Types xmlns="http://schemas.openxmlformats.org/package/2006/content-types">
  <Default Extension="jpeg" ContentType="image/jpeg"/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Poppins"/>
      <p:regular r:id="rId21"/>
    </p:embeddedFont>
    <p:embeddedFont>
      <p:font typeface="poppins-bold"/>
      <p:regular r:id="rId22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slide" Target="slides/slide16.xml"/>
<Relationship Id="rId19" Type="http://schemas.openxmlformats.org/officeDocument/2006/relationships/slide" Target="slides/slide17.xml"/>
<Relationship Id="rId20" Type="http://schemas.openxmlformats.org/officeDocument/2006/relationships/slide" Target="slides/slide18.xml"/>
<Relationship Id="rId21" Type="http://schemas.openxmlformats.org/officeDocument/2006/relationships/font" Target="fonts/font1.fntdata"/>
<Relationship Id="rId22" Type="http://schemas.openxmlformats.org/officeDocument/2006/relationships/font" Target="fonts/font2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8.jpeg"/>
<Relationship Id="rId3" Type="http://schemas.openxmlformats.org/officeDocument/2006/relationships/image" Target="../media/image9.png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10.png"/>
<Relationship Id="rId4" Type="http://schemas.openxmlformats.org/officeDocument/2006/relationships/image" Target="../media/image6.png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png"/>
</Relationships>
</file>

<file path=ppt/slides/_rels/slide1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jpe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Material untuk Furniture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559210" y="1855817"/>
            <a:ext cx="2401528" cy="2333645"/>
          </a:xfrm>
          <a:prstGeom prst="rect">
            <a:avLst/>
          </a:prstGeom>
          <a:solidFill>
            <a:srgbClr val="F2F2F2">
              <a:alpha val="100000"/>
            </a:srgb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" name="标题 1"/>
          <p:cNvCxnSpPr/>
          <p:nvPr/>
        </p:nvCxnSpPr>
        <p:spPr>
          <a:xfrm rot="0" flipH="0" flipV="0">
            <a:off x="5715229" y="2061724"/>
            <a:ext cx="926691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</a:ln>
        </p:spPr>
      </p:cxnSp>
      <p:sp>
        <p:nvSpPr>
          <p:cNvPr id="4" name="标题 1"/>
          <p:cNvSpPr txBox="1"/>
          <p:nvPr/>
        </p:nvSpPr>
        <p:spPr>
          <a:xfrm rot="0" flipH="0" flipV="0">
            <a:off x="1861574" y="1330768"/>
            <a:ext cx="2974257" cy="3383742"/>
          </a:xfrm>
          <a:prstGeom prst="rect">
            <a:avLst/>
          </a:prstGeom>
          <a:blipFill>
            <a:blip r:embed="rId2"/>
            <a:srcRect l="0" t="0" r="0" b="0"/>
            <a:stretch>
              <a:fillRect l="-71604" t="0" r="-71604" b="0"/>
            </a:stretch>
          </a:blip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715230" y="3456698"/>
            <a:ext cx="4793224" cy="2677401"/>
          </a:xfrm>
          <a:prstGeom prst="rect">
            <a:avLst/>
          </a:prstGeom>
          <a:blipFill>
            <a:blip r:embed="rId3"/>
            <a:srcRect l="0" t="0" r="0" b="0"/>
            <a:stretch>
              <a:fillRect l="-9872" t="0" r="-9872" b="0"/>
            </a:stretch>
          </a:blip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861575" y="4838700"/>
            <a:ext cx="3345425" cy="47187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Mahoni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861573" y="5400724"/>
            <a:ext cx="3348739" cy="8222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Mahoni memiliki serat halus dan warna kaya, lebih terjangkau dibandingkan kayu jati.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715229" y="2276845"/>
            <a:ext cx="4793223" cy="8186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Kayu jati terkenal dengan daya tahan terhadap cuaca dan serangga serta memiliki penampilan elegan.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715229" y="1426395"/>
            <a:ext cx="4787671" cy="5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Jati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73150" y="427667"/>
            <a:ext cx="10745749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Kayu Solid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64152" y="277385"/>
            <a:ext cx="360000" cy="285696"/>
          </a:xfrm>
          <a:custGeom>
            <a:avLst/>
            <a:gdLst>
              <a:gd name="connsiteX0" fmla="*/ 431250 w 431250"/>
              <a:gd name="connsiteY0" fmla="*/ 0 h 342240"/>
              <a:gd name="connsiteX1" fmla="*/ 431250 w 431250"/>
              <a:gd name="connsiteY1" fmla="*/ 74003 h 342240"/>
              <a:gd name="connsiteX2" fmla="*/ 332839 w 431250"/>
              <a:gd name="connsiteY2" fmla="*/ 169740 h 342240"/>
              <a:gd name="connsiteX3" fmla="*/ 431250 w 431250"/>
              <a:gd name="connsiteY3" fmla="*/ 169740 h 342240"/>
              <a:gd name="connsiteX4" fmla="*/ 431250 w 431250"/>
              <a:gd name="connsiteY4" fmla="*/ 342240 h 342240"/>
              <a:gd name="connsiteX5" fmla="*/ 258750 w 431250"/>
              <a:gd name="connsiteY5" fmla="*/ 342240 h 342240"/>
              <a:gd name="connsiteX6" fmla="*/ 258750 w 431250"/>
              <a:gd name="connsiteY6" fmla="*/ 169740 h 342240"/>
              <a:gd name="connsiteX7" fmla="*/ 431250 w 431250"/>
              <a:gd name="connsiteY7" fmla="*/ 0 h 342240"/>
              <a:gd name="connsiteX8" fmla="*/ 172500 w 431250"/>
              <a:gd name="connsiteY8" fmla="*/ 0 h 342240"/>
              <a:gd name="connsiteX9" fmla="*/ 172500 w 431250"/>
              <a:gd name="connsiteY9" fmla="*/ 74003 h 342240"/>
              <a:gd name="connsiteX10" fmla="*/ 74089 w 431250"/>
              <a:gd name="connsiteY10" fmla="*/ 169740 h 342240"/>
              <a:gd name="connsiteX11" fmla="*/ 172500 w 431250"/>
              <a:gd name="connsiteY11" fmla="*/ 169740 h 342240"/>
              <a:gd name="connsiteX12" fmla="*/ 172500 w 431250"/>
              <a:gd name="connsiteY12" fmla="*/ 342240 h 342240"/>
              <a:gd name="connsiteX13" fmla="*/ 0 w 431250"/>
              <a:gd name="connsiteY13" fmla="*/ 342240 h 342240"/>
              <a:gd name="connsiteX14" fmla="*/ 0 w 431250"/>
              <a:gd name="connsiteY14" fmla="*/ 169740 h 342240"/>
              <a:gd name="connsiteX15" fmla="*/ 172500 w 431250"/>
              <a:gd name="connsiteY15" fmla="*/ 0 h 342240"/>
            </a:gdLst>
            <a:rect l="l" t="t" r="r" b="b"/>
            <a:pathLst>
              <a:path w="431250" h="342240">
                <a:moveTo>
                  <a:pt x="431250" y="0"/>
                </a:moveTo>
                <a:lnTo>
                  <a:pt x="431250" y="74003"/>
                </a:lnTo>
                <a:cubicBezTo>
                  <a:pt x="377945" y="74028"/>
                  <a:pt x="334333" y="116456"/>
                  <a:pt x="332839" y="169740"/>
                </a:cubicBezTo>
                <a:lnTo>
                  <a:pt x="431250" y="169740"/>
                </a:lnTo>
                <a:lnTo>
                  <a:pt x="431250" y="342240"/>
                </a:lnTo>
                <a:lnTo>
                  <a:pt x="258750" y="342240"/>
                </a:lnTo>
                <a:lnTo>
                  <a:pt x="258750" y="169740"/>
                </a:lnTo>
                <a:cubicBezTo>
                  <a:pt x="260258" y="75551"/>
                  <a:pt x="337049" y="-12"/>
                  <a:pt x="431250" y="0"/>
                </a:cubicBezTo>
                <a:close/>
                <a:moveTo>
                  <a:pt x="172500" y="0"/>
                </a:moveTo>
                <a:lnTo>
                  <a:pt x="172500" y="74003"/>
                </a:lnTo>
                <a:cubicBezTo>
                  <a:pt x="119195" y="74028"/>
                  <a:pt x="75583" y="116456"/>
                  <a:pt x="74089" y="169740"/>
                </a:cubicBezTo>
                <a:lnTo>
                  <a:pt x="172500" y="169740"/>
                </a:lnTo>
                <a:lnTo>
                  <a:pt x="172500" y="342240"/>
                </a:lnTo>
                <a:lnTo>
                  <a:pt x="0" y="342240"/>
                </a:lnTo>
                <a:lnTo>
                  <a:pt x="0" y="169740"/>
                </a:lnTo>
                <a:cubicBezTo>
                  <a:pt x="1508" y="75551"/>
                  <a:pt x="78299" y="-12"/>
                  <a:pt x="172500" y="0"/>
                </a:cubicBezTo>
                <a:close/>
              </a:path>
            </a:pathLst>
          </a:custGeom>
          <a:solidFill>
            <a:schemeClr val="accent1"/>
          </a:solidFill>
          <a:ln w="5424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734819" y="2261438"/>
            <a:ext cx="3456000" cy="2880000"/>
          </a:xfrm>
          <a:prstGeom prst="snip1Rect">
            <a:avLst>
              <a:gd name="adj" fmla="val 26607"/>
            </a:avLst>
          </a:prstGeom>
          <a:solidFill>
            <a:schemeClr val="bg1"/>
          </a:solidFill>
          <a:ln w="1905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7038720" y="2616454"/>
            <a:ext cx="466992" cy="432000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45719" tIns="45720" rIns="45719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001182" y="2261438"/>
            <a:ext cx="3456000" cy="2880000"/>
          </a:xfrm>
          <a:prstGeom prst="snip1Rect">
            <a:avLst>
              <a:gd name="adj" fmla="val 26607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302985" y="2616454"/>
            <a:ext cx="432000" cy="432000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sq">
            <a:noFill/>
            <a:miter/>
          </a:ln>
        </p:spPr>
        <p:txBody>
          <a:bodyPr vert="horz" wrap="square" lIns="45719" tIns="45720" rIns="45719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845300" y="3062000"/>
            <a:ext cx="3104700" cy="6053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MDF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845300" y="3637086"/>
            <a:ext cx="3104700" cy="15010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3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MDF menawarkan permukaan halus yang ideal untuk finishing cat atau veneer.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120900" y="3637086"/>
            <a:ext cx="3104700" cy="15010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3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Terbuat dari lapisan tipis kayu yang direkatkan bersama dan terkenal karena fleksibilitasnya.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120900" y="3062000"/>
            <a:ext cx="3104700" cy="6053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Plywood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73150" y="427667"/>
            <a:ext cx="10745749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Material Buatan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64152" y="277385"/>
            <a:ext cx="360000" cy="285696"/>
          </a:xfrm>
          <a:custGeom>
            <a:avLst/>
            <a:gdLst>
              <a:gd name="connsiteX0" fmla="*/ 431250 w 431250"/>
              <a:gd name="connsiteY0" fmla="*/ 0 h 342240"/>
              <a:gd name="connsiteX1" fmla="*/ 431250 w 431250"/>
              <a:gd name="connsiteY1" fmla="*/ 74003 h 342240"/>
              <a:gd name="connsiteX2" fmla="*/ 332839 w 431250"/>
              <a:gd name="connsiteY2" fmla="*/ 169740 h 342240"/>
              <a:gd name="connsiteX3" fmla="*/ 431250 w 431250"/>
              <a:gd name="connsiteY3" fmla="*/ 169740 h 342240"/>
              <a:gd name="connsiteX4" fmla="*/ 431250 w 431250"/>
              <a:gd name="connsiteY4" fmla="*/ 342240 h 342240"/>
              <a:gd name="connsiteX5" fmla="*/ 258750 w 431250"/>
              <a:gd name="connsiteY5" fmla="*/ 342240 h 342240"/>
              <a:gd name="connsiteX6" fmla="*/ 258750 w 431250"/>
              <a:gd name="connsiteY6" fmla="*/ 169740 h 342240"/>
              <a:gd name="connsiteX7" fmla="*/ 431250 w 431250"/>
              <a:gd name="connsiteY7" fmla="*/ 0 h 342240"/>
              <a:gd name="connsiteX8" fmla="*/ 172500 w 431250"/>
              <a:gd name="connsiteY8" fmla="*/ 0 h 342240"/>
              <a:gd name="connsiteX9" fmla="*/ 172500 w 431250"/>
              <a:gd name="connsiteY9" fmla="*/ 74003 h 342240"/>
              <a:gd name="connsiteX10" fmla="*/ 74089 w 431250"/>
              <a:gd name="connsiteY10" fmla="*/ 169740 h 342240"/>
              <a:gd name="connsiteX11" fmla="*/ 172500 w 431250"/>
              <a:gd name="connsiteY11" fmla="*/ 169740 h 342240"/>
              <a:gd name="connsiteX12" fmla="*/ 172500 w 431250"/>
              <a:gd name="connsiteY12" fmla="*/ 342240 h 342240"/>
              <a:gd name="connsiteX13" fmla="*/ 0 w 431250"/>
              <a:gd name="connsiteY13" fmla="*/ 342240 h 342240"/>
              <a:gd name="connsiteX14" fmla="*/ 0 w 431250"/>
              <a:gd name="connsiteY14" fmla="*/ 169740 h 342240"/>
              <a:gd name="connsiteX15" fmla="*/ 172500 w 431250"/>
              <a:gd name="connsiteY15" fmla="*/ 0 h 342240"/>
            </a:gdLst>
            <a:rect l="l" t="t" r="r" b="b"/>
            <a:pathLst>
              <a:path w="431250" h="342240">
                <a:moveTo>
                  <a:pt x="431250" y="0"/>
                </a:moveTo>
                <a:lnTo>
                  <a:pt x="431250" y="74003"/>
                </a:lnTo>
                <a:cubicBezTo>
                  <a:pt x="377945" y="74028"/>
                  <a:pt x="334333" y="116456"/>
                  <a:pt x="332839" y="169740"/>
                </a:cubicBezTo>
                <a:lnTo>
                  <a:pt x="431250" y="169740"/>
                </a:lnTo>
                <a:lnTo>
                  <a:pt x="431250" y="342240"/>
                </a:lnTo>
                <a:lnTo>
                  <a:pt x="258750" y="342240"/>
                </a:lnTo>
                <a:lnTo>
                  <a:pt x="258750" y="169740"/>
                </a:lnTo>
                <a:cubicBezTo>
                  <a:pt x="260258" y="75551"/>
                  <a:pt x="337049" y="-12"/>
                  <a:pt x="431250" y="0"/>
                </a:cubicBezTo>
                <a:close/>
                <a:moveTo>
                  <a:pt x="172500" y="0"/>
                </a:moveTo>
                <a:lnTo>
                  <a:pt x="172500" y="74003"/>
                </a:lnTo>
                <a:cubicBezTo>
                  <a:pt x="119195" y="74028"/>
                  <a:pt x="75583" y="116456"/>
                  <a:pt x="74089" y="169740"/>
                </a:cubicBezTo>
                <a:lnTo>
                  <a:pt x="172500" y="169740"/>
                </a:lnTo>
                <a:lnTo>
                  <a:pt x="172500" y="342240"/>
                </a:lnTo>
                <a:lnTo>
                  <a:pt x="0" y="342240"/>
                </a:lnTo>
                <a:lnTo>
                  <a:pt x="0" y="169740"/>
                </a:lnTo>
                <a:cubicBezTo>
                  <a:pt x="1508" y="75551"/>
                  <a:pt x="78299" y="-12"/>
                  <a:pt x="172500" y="0"/>
                </a:cubicBezTo>
                <a:close/>
              </a:path>
            </a:pathLst>
          </a:custGeom>
          <a:solidFill>
            <a:schemeClr val="accent1"/>
          </a:solidFill>
          <a:ln w="5424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04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Material Alternatif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816717" y="1949532"/>
            <a:ext cx="6558566" cy="1475051"/>
          </a:xfrm>
          <a:prstGeom prst="triangle">
            <a:avLst/>
          </a:prstGeom>
          <a:gradFill>
            <a:gsLst>
              <a:gs pos="13000">
                <a:schemeClr val="accent1">
                  <a:lumMod val="60000"/>
                  <a:lumOff val="40000"/>
                  <a:alpha val="40000"/>
                </a:schemeClr>
              </a:gs>
              <a:gs pos="71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  <a:effectLst/>
        </p:spPr>
        <p:txBody>
          <a:bodyPr vert="horz" wrap="square" lIns="274320" tIns="0" rIns="274320" bIns="1280160" rtlCol="0" anchor="b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5476875" y="1548087"/>
            <a:ext cx="1238250" cy="123825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254000" blurRad="762000" dir="5400000" sx="100000" sy="100000" kx="0" ky="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727200" y="3091694"/>
            <a:ext cx="4114800" cy="679763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254000" blurRad="762000" dir="5400000" sx="100000" sy="100000" kx="0" ky="0" algn="ctr" rotWithShape="0">
              <a:srgbClr val="000000">
                <a:alpha val="1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Stainless Steel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311900" y="3091694"/>
            <a:ext cx="4152900" cy="679763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254000" blurRad="762000" dir="5400000" sx="100000" sy="100000" kx="0" ky="0" algn="ctr" rotWithShape="0">
              <a:srgbClr val="000000">
                <a:alpha val="1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Alumunium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727200" y="3941533"/>
            <a:ext cx="4114800" cy="210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Stainless steel tahan karat dan memiliki ketahanan panas tinggi, cocok untuk furniture outdoor.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305963" y="3943464"/>
            <a:ext cx="4157873" cy="21067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Aluminium tahan karat dan memiliki bobot yang ringan serta mudah dibentuk untuk kebutuhan desain furniture.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768420" y="1848313"/>
            <a:ext cx="660334" cy="651496"/>
          </a:xfrm>
          <a:custGeom>
            <a:avLst/>
            <a:gdLst>
              <a:gd name="connsiteX0" fmla="*/ 1371696 w 1870330"/>
              <a:gd name="connsiteY0" fmla="*/ 1296270 h 1845296"/>
              <a:gd name="connsiteX1" fmla="*/ 1371696 w 1870330"/>
              <a:gd name="connsiteY1" fmla="*/ 1371136 h 1845296"/>
              <a:gd name="connsiteX2" fmla="*/ 1671448 w 1870330"/>
              <a:gd name="connsiteY2" fmla="*/ 1371136 h 1845296"/>
              <a:gd name="connsiteX3" fmla="*/ 1671448 w 1870330"/>
              <a:gd name="connsiteY3" fmla="*/ 1296270 h 1845296"/>
              <a:gd name="connsiteX4" fmla="*/ 1371696 w 1870330"/>
              <a:gd name="connsiteY4" fmla="*/ 996899 h 1845296"/>
              <a:gd name="connsiteX5" fmla="*/ 1371696 w 1870330"/>
              <a:gd name="connsiteY5" fmla="*/ 1071765 h 1845296"/>
              <a:gd name="connsiteX6" fmla="*/ 1671448 w 1870330"/>
              <a:gd name="connsiteY6" fmla="*/ 1071765 h 1845296"/>
              <a:gd name="connsiteX7" fmla="*/ 1671448 w 1870330"/>
              <a:gd name="connsiteY7" fmla="*/ 996899 h 1845296"/>
              <a:gd name="connsiteX8" fmla="*/ 1371696 w 1870330"/>
              <a:gd name="connsiteY8" fmla="*/ 747820 h 1845296"/>
              <a:gd name="connsiteX9" fmla="*/ 1371696 w 1870330"/>
              <a:gd name="connsiteY9" fmla="*/ 822401 h 1845296"/>
              <a:gd name="connsiteX10" fmla="*/ 1671448 w 1870330"/>
              <a:gd name="connsiteY10" fmla="*/ 822401 h 1845296"/>
              <a:gd name="connsiteX11" fmla="*/ 1671448 w 1870330"/>
              <a:gd name="connsiteY11" fmla="*/ 747820 h 1845296"/>
              <a:gd name="connsiteX12" fmla="*/ 1371696 w 1870330"/>
              <a:gd name="connsiteY12" fmla="*/ 473405 h 1845296"/>
              <a:gd name="connsiteX13" fmla="*/ 1371696 w 1870330"/>
              <a:gd name="connsiteY13" fmla="*/ 547986 h 1845296"/>
              <a:gd name="connsiteX14" fmla="*/ 1671448 w 1870330"/>
              <a:gd name="connsiteY14" fmla="*/ 547986 h 1845296"/>
              <a:gd name="connsiteX15" fmla="*/ 1671448 w 1870330"/>
              <a:gd name="connsiteY15" fmla="*/ 473405 h 1845296"/>
              <a:gd name="connsiteX16" fmla="*/ 1221963 w 1870330"/>
              <a:gd name="connsiteY16" fmla="*/ 224040 h 1845296"/>
              <a:gd name="connsiteX17" fmla="*/ 1794130 w 1870330"/>
              <a:gd name="connsiteY17" fmla="*/ 224040 h 1845296"/>
              <a:gd name="connsiteX18" fmla="*/ 1870330 w 1870330"/>
              <a:gd name="connsiteY18" fmla="*/ 298811 h 1845296"/>
              <a:gd name="connsiteX19" fmla="*/ 1870330 w 1870330"/>
              <a:gd name="connsiteY19" fmla="*/ 1570971 h 1845296"/>
              <a:gd name="connsiteX20" fmla="*/ 1794130 w 1870330"/>
              <a:gd name="connsiteY20" fmla="*/ 1645742 h 1845296"/>
              <a:gd name="connsiteX21" fmla="*/ 1221963 w 1870330"/>
              <a:gd name="connsiteY21" fmla="*/ 1645742 h 1845296"/>
              <a:gd name="connsiteX22" fmla="*/ 1221963 w 1870330"/>
              <a:gd name="connsiteY22" fmla="*/ 1383804 h 1845296"/>
              <a:gd name="connsiteX23" fmla="*/ 1298163 w 1870330"/>
              <a:gd name="connsiteY23" fmla="*/ 1383804 h 1845296"/>
              <a:gd name="connsiteX24" fmla="*/ 1298163 w 1870330"/>
              <a:gd name="connsiteY24" fmla="*/ 1309033 h 1845296"/>
              <a:gd name="connsiteX25" fmla="*/ 1221963 w 1870330"/>
              <a:gd name="connsiteY25" fmla="*/ 1309033 h 1845296"/>
              <a:gd name="connsiteX26" fmla="*/ 1221963 w 1870330"/>
              <a:gd name="connsiteY26" fmla="*/ 1084434 h 1845296"/>
              <a:gd name="connsiteX27" fmla="*/ 1298163 w 1870330"/>
              <a:gd name="connsiteY27" fmla="*/ 1084434 h 1845296"/>
              <a:gd name="connsiteX28" fmla="*/ 1298163 w 1870330"/>
              <a:gd name="connsiteY28" fmla="*/ 1009662 h 1845296"/>
              <a:gd name="connsiteX29" fmla="*/ 1221963 w 1870330"/>
              <a:gd name="connsiteY29" fmla="*/ 1009662 h 1845296"/>
              <a:gd name="connsiteX30" fmla="*/ 1221963 w 1870330"/>
              <a:gd name="connsiteY30" fmla="*/ 822496 h 1845296"/>
              <a:gd name="connsiteX31" fmla="*/ 1298163 w 1870330"/>
              <a:gd name="connsiteY31" fmla="*/ 822496 h 1845296"/>
              <a:gd name="connsiteX32" fmla="*/ 1298163 w 1870330"/>
              <a:gd name="connsiteY32" fmla="*/ 747725 h 1845296"/>
              <a:gd name="connsiteX33" fmla="*/ 1221963 w 1870330"/>
              <a:gd name="connsiteY33" fmla="*/ 747725 h 1845296"/>
              <a:gd name="connsiteX34" fmla="*/ 1221963 w 1870330"/>
              <a:gd name="connsiteY34" fmla="*/ 560654 h 1845296"/>
              <a:gd name="connsiteX35" fmla="*/ 1298163 w 1870330"/>
              <a:gd name="connsiteY35" fmla="*/ 560654 h 1845296"/>
              <a:gd name="connsiteX36" fmla="*/ 1298163 w 1870330"/>
              <a:gd name="connsiteY36" fmla="*/ 485883 h 1845296"/>
              <a:gd name="connsiteX37" fmla="*/ 1221963 w 1870330"/>
              <a:gd name="connsiteY37" fmla="*/ 485883 h 1845296"/>
              <a:gd name="connsiteX38" fmla="*/ 1054227 w 1870330"/>
              <a:gd name="connsiteY38" fmla="*/ 393 h 1845296"/>
              <a:gd name="connsiteX39" fmla="*/ 1054132 w 1870330"/>
              <a:gd name="connsiteY39" fmla="*/ 869 h 1845296"/>
              <a:gd name="connsiteX40" fmla="*/ 1083754 w 1870330"/>
              <a:gd name="connsiteY40" fmla="*/ 7727 h 1845296"/>
              <a:gd name="connsiteX41" fmla="*/ 1097470 w 1870330"/>
              <a:gd name="connsiteY41" fmla="*/ 36302 h 1845296"/>
              <a:gd name="connsiteX42" fmla="*/ 1097470 w 1870330"/>
              <a:gd name="connsiteY42" fmla="*/ 1808714 h 1845296"/>
              <a:gd name="connsiteX43" fmla="*/ 1083754 w 1870330"/>
              <a:gd name="connsiteY43" fmla="*/ 1837289 h 1845296"/>
              <a:gd name="connsiteX44" fmla="*/ 1060895 w 1870330"/>
              <a:gd name="connsiteY44" fmla="*/ 1845290 h 1845296"/>
              <a:gd name="connsiteX45" fmla="*/ 1053941 w 1870330"/>
              <a:gd name="connsiteY45" fmla="*/ 1844148 h 1845296"/>
              <a:gd name="connsiteX46" fmla="*/ 29623 w 1870330"/>
              <a:gd name="connsiteY46" fmla="*/ 1647932 h 1845296"/>
              <a:gd name="connsiteX47" fmla="*/ 0 w 1870330"/>
              <a:gd name="connsiteY47" fmla="*/ 1611071 h 1845296"/>
              <a:gd name="connsiteX48" fmla="*/ 0 w 1870330"/>
              <a:gd name="connsiteY48" fmla="*/ 233375 h 1845296"/>
              <a:gd name="connsiteX49" fmla="*/ 29813 w 1870330"/>
              <a:gd name="connsiteY49" fmla="*/ 196513 h 1845296"/>
            </a:gdLst>
            <a:rect l="l" t="t" r="r" b="b"/>
            <a:pathLst>
              <a:path w="1870330" h="1845296">
                <a:moveTo>
                  <a:pt x="1371696" y="1296270"/>
                </a:moveTo>
                <a:lnTo>
                  <a:pt x="1371696" y="1371136"/>
                </a:lnTo>
                <a:lnTo>
                  <a:pt x="1671448" y="1371136"/>
                </a:lnTo>
                <a:lnTo>
                  <a:pt x="1671448" y="1296270"/>
                </a:lnTo>
                <a:close/>
                <a:moveTo>
                  <a:pt x="1371696" y="996899"/>
                </a:moveTo>
                <a:lnTo>
                  <a:pt x="1371696" y="1071765"/>
                </a:lnTo>
                <a:lnTo>
                  <a:pt x="1671448" y="1071765"/>
                </a:lnTo>
                <a:lnTo>
                  <a:pt x="1671448" y="996899"/>
                </a:lnTo>
                <a:close/>
                <a:moveTo>
                  <a:pt x="1371696" y="747820"/>
                </a:moveTo>
                <a:lnTo>
                  <a:pt x="1371696" y="822401"/>
                </a:lnTo>
                <a:lnTo>
                  <a:pt x="1671448" y="822401"/>
                </a:lnTo>
                <a:lnTo>
                  <a:pt x="1671448" y="747820"/>
                </a:lnTo>
                <a:close/>
                <a:moveTo>
                  <a:pt x="1371696" y="473405"/>
                </a:moveTo>
                <a:lnTo>
                  <a:pt x="1371696" y="547986"/>
                </a:lnTo>
                <a:lnTo>
                  <a:pt x="1671448" y="547986"/>
                </a:lnTo>
                <a:lnTo>
                  <a:pt x="1671448" y="473405"/>
                </a:lnTo>
                <a:close/>
                <a:moveTo>
                  <a:pt x="1221963" y="224040"/>
                </a:moveTo>
                <a:lnTo>
                  <a:pt x="1794130" y="224040"/>
                </a:lnTo>
                <a:cubicBezTo>
                  <a:pt x="1835792" y="223723"/>
                  <a:pt x="1869863" y="257155"/>
                  <a:pt x="1870330" y="298811"/>
                </a:cubicBezTo>
                <a:lnTo>
                  <a:pt x="1870330" y="1570971"/>
                </a:lnTo>
                <a:cubicBezTo>
                  <a:pt x="1869863" y="1612623"/>
                  <a:pt x="1835792" y="1646056"/>
                  <a:pt x="1794130" y="1645742"/>
                </a:cubicBezTo>
                <a:lnTo>
                  <a:pt x="1221963" y="1645742"/>
                </a:lnTo>
                <a:lnTo>
                  <a:pt x="1221963" y="1383804"/>
                </a:lnTo>
                <a:lnTo>
                  <a:pt x="1298163" y="1383804"/>
                </a:lnTo>
                <a:lnTo>
                  <a:pt x="1298163" y="1309033"/>
                </a:lnTo>
                <a:lnTo>
                  <a:pt x="1221963" y="1309033"/>
                </a:lnTo>
                <a:lnTo>
                  <a:pt x="1221963" y="1084434"/>
                </a:lnTo>
                <a:lnTo>
                  <a:pt x="1298163" y="1084434"/>
                </a:lnTo>
                <a:lnTo>
                  <a:pt x="1298163" y="1009662"/>
                </a:lnTo>
                <a:lnTo>
                  <a:pt x="1221963" y="1009662"/>
                </a:lnTo>
                <a:lnTo>
                  <a:pt x="1221963" y="822496"/>
                </a:lnTo>
                <a:lnTo>
                  <a:pt x="1298163" y="822496"/>
                </a:lnTo>
                <a:lnTo>
                  <a:pt x="1298163" y="747725"/>
                </a:lnTo>
                <a:lnTo>
                  <a:pt x="1221963" y="747725"/>
                </a:lnTo>
                <a:lnTo>
                  <a:pt x="1221963" y="560654"/>
                </a:lnTo>
                <a:lnTo>
                  <a:pt x="1298163" y="560654"/>
                </a:lnTo>
                <a:lnTo>
                  <a:pt x="1298163" y="485883"/>
                </a:lnTo>
                <a:lnTo>
                  <a:pt x="1221963" y="485883"/>
                </a:lnTo>
                <a:close/>
                <a:moveTo>
                  <a:pt x="1054227" y="393"/>
                </a:moveTo>
                <a:lnTo>
                  <a:pt x="1054132" y="869"/>
                </a:lnTo>
                <a:cubicBezTo>
                  <a:pt x="1064533" y="-1498"/>
                  <a:pt x="1075449" y="1029"/>
                  <a:pt x="1083754" y="7727"/>
                </a:cubicBezTo>
                <a:cubicBezTo>
                  <a:pt x="1092260" y="14808"/>
                  <a:pt x="1097261" y="25237"/>
                  <a:pt x="1097470" y="36302"/>
                </a:cubicBezTo>
                <a:lnTo>
                  <a:pt x="1097470" y="1808714"/>
                </a:lnTo>
                <a:cubicBezTo>
                  <a:pt x="1097271" y="1819783"/>
                  <a:pt x="1092260" y="1830212"/>
                  <a:pt x="1083754" y="1837289"/>
                </a:cubicBezTo>
                <a:cubicBezTo>
                  <a:pt x="1077344" y="1842614"/>
                  <a:pt x="1069229" y="1845452"/>
                  <a:pt x="1060895" y="1845290"/>
                </a:cubicBezTo>
                <a:cubicBezTo>
                  <a:pt x="1058551" y="1845100"/>
                  <a:pt x="1056227" y="1844719"/>
                  <a:pt x="1053941" y="1844148"/>
                </a:cubicBezTo>
                <a:lnTo>
                  <a:pt x="29623" y="1647932"/>
                </a:lnTo>
                <a:cubicBezTo>
                  <a:pt x="12259" y="1644227"/>
                  <a:pt x="-124" y="1628825"/>
                  <a:pt x="0" y="1611071"/>
                </a:cubicBezTo>
                <a:lnTo>
                  <a:pt x="0" y="233375"/>
                </a:lnTo>
                <a:cubicBezTo>
                  <a:pt x="-105" y="215558"/>
                  <a:pt x="12373" y="200139"/>
                  <a:pt x="29813" y="19651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73150" y="427667"/>
            <a:ext cx="10745749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Besi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64152" y="277385"/>
            <a:ext cx="360000" cy="285696"/>
          </a:xfrm>
          <a:custGeom>
            <a:avLst/>
            <a:gdLst>
              <a:gd name="connsiteX0" fmla="*/ 431250 w 431250"/>
              <a:gd name="connsiteY0" fmla="*/ 0 h 342240"/>
              <a:gd name="connsiteX1" fmla="*/ 431250 w 431250"/>
              <a:gd name="connsiteY1" fmla="*/ 74003 h 342240"/>
              <a:gd name="connsiteX2" fmla="*/ 332839 w 431250"/>
              <a:gd name="connsiteY2" fmla="*/ 169740 h 342240"/>
              <a:gd name="connsiteX3" fmla="*/ 431250 w 431250"/>
              <a:gd name="connsiteY3" fmla="*/ 169740 h 342240"/>
              <a:gd name="connsiteX4" fmla="*/ 431250 w 431250"/>
              <a:gd name="connsiteY4" fmla="*/ 342240 h 342240"/>
              <a:gd name="connsiteX5" fmla="*/ 258750 w 431250"/>
              <a:gd name="connsiteY5" fmla="*/ 342240 h 342240"/>
              <a:gd name="connsiteX6" fmla="*/ 258750 w 431250"/>
              <a:gd name="connsiteY6" fmla="*/ 169740 h 342240"/>
              <a:gd name="connsiteX7" fmla="*/ 431250 w 431250"/>
              <a:gd name="connsiteY7" fmla="*/ 0 h 342240"/>
              <a:gd name="connsiteX8" fmla="*/ 172500 w 431250"/>
              <a:gd name="connsiteY8" fmla="*/ 0 h 342240"/>
              <a:gd name="connsiteX9" fmla="*/ 172500 w 431250"/>
              <a:gd name="connsiteY9" fmla="*/ 74003 h 342240"/>
              <a:gd name="connsiteX10" fmla="*/ 74089 w 431250"/>
              <a:gd name="connsiteY10" fmla="*/ 169740 h 342240"/>
              <a:gd name="connsiteX11" fmla="*/ 172500 w 431250"/>
              <a:gd name="connsiteY11" fmla="*/ 169740 h 342240"/>
              <a:gd name="connsiteX12" fmla="*/ 172500 w 431250"/>
              <a:gd name="connsiteY12" fmla="*/ 342240 h 342240"/>
              <a:gd name="connsiteX13" fmla="*/ 0 w 431250"/>
              <a:gd name="connsiteY13" fmla="*/ 342240 h 342240"/>
              <a:gd name="connsiteX14" fmla="*/ 0 w 431250"/>
              <a:gd name="connsiteY14" fmla="*/ 169740 h 342240"/>
              <a:gd name="connsiteX15" fmla="*/ 172500 w 431250"/>
              <a:gd name="connsiteY15" fmla="*/ 0 h 342240"/>
            </a:gdLst>
            <a:rect l="l" t="t" r="r" b="b"/>
            <a:pathLst>
              <a:path w="431250" h="342240">
                <a:moveTo>
                  <a:pt x="431250" y="0"/>
                </a:moveTo>
                <a:lnTo>
                  <a:pt x="431250" y="74003"/>
                </a:lnTo>
                <a:cubicBezTo>
                  <a:pt x="377945" y="74028"/>
                  <a:pt x="334333" y="116456"/>
                  <a:pt x="332839" y="169740"/>
                </a:cubicBezTo>
                <a:lnTo>
                  <a:pt x="431250" y="169740"/>
                </a:lnTo>
                <a:lnTo>
                  <a:pt x="431250" y="342240"/>
                </a:lnTo>
                <a:lnTo>
                  <a:pt x="258750" y="342240"/>
                </a:lnTo>
                <a:lnTo>
                  <a:pt x="258750" y="169740"/>
                </a:lnTo>
                <a:cubicBezTo>
                  <a:pt x="260258" y="75551"/>
                  <a:pt x="337049" y="-12"/>
                  <a:pt x="431250" y="0"/>
                </a:cubicBezTo>
                <a:close/>
                <a:moveTo>
                  <a:pt x="172500" y="0"/>
                </a:moveTo>
                <a:lnTo>
                  <a:pt x="172500" y="74003"/>
                </a:lnTo>
                <a:cubicBezTo>
                  <a:pt x="119195" y="74028"/>
                  <a:pt x="75583" y="116456"/>
                  <a:pt x="74089" y="169740"/>
                </a:cubicBezTo>
                <a:lnTo>
                  <a:pt x="172500" y="169740"/>
                </a:lnTo>
                <a:lnTo>
                  <a:pt x="172500" y="342240"/>
                </a:lnTo>
                <a:lnTo>
                  <a:pt x="0" y="342240"/>
                </a:lnTo>
                <a:lnTo>
                  <a:pt x="0" y="169740"/>
                </a:lnTo>
                <a:cubicBezTo>
                  <a:pt x="1508" y="75551"/>
                  <a:pt x="78299" y="-12"/>
                  <a:pt x="172500" y="0"/>
                </a:cubicBezTo>
                <a:close/>
              </a:path>
            </a:pathLst>
          </a:custGeom>
          <a:solidFill>
            <a:schemeClr val="accent1"/>
          </a:solidFill>
          <a:ln w="5424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64905" t="407" r="0" b="8939"/>
          <a:stretch>
            <a:fillRect/>
          </a:stretch>
        </p:blipFill>
        <p:spPr>
          <a:xfrm rot="0" flipH="0" flipV="0">
            <a:off x="8216900" y="0"/>
            <a:ext cx="3982958" cy="6858000"/>
          </a:xfrm>
          <a:custGeom>
            <a:avLst/>
            <a:gdLst/>
            <a:rect l="l" t="t" r="r" b="b"/>
            <a:pathLst>
              <a:path w="3982958" h="6858000">
                <a:moveTo>
                  <a:pt x="0" y="0"/>
                </a:moveTo>
                <a:lnTo>
                  <a:pt x="3982958" y="0"/>
                </a:lnTo>
                <a:lnTo>
                  <a:pt x="3982958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520" t="19498" r="71114" b="45415"/>
          <a:stretch>
            <a:fillRect/>
          </a:stretch>
        </p:blipFill>
        <p:spPr>
          <a:xfrm rot="0" flipH="0" flipV="0">
            <a:off x="660400" y="1497644"/>
            <a:ext cx="3219359" cy="2654277"/>
          </a:xfrm>
          <a:custGeom>
            <a:avLst/>
            <a:gdLst/>
            <a:rect l="l" t="t" r="r" b="b"/>
            <a:pathLst>
              <a:path w="3219359" h="2654277">
                <a:moveTo>
                  <a:pt x="0" y="0"/>
                </a:moveTo>
                <a:lnTo>
                  <a:pt x="3219359" y="0"/>
                </a:lnTo>
                <a:lnTo>
                  <a:pt x="3219359" y="2654277"/>
                </a:lnTo>
                <a:lnTo>
                  <a:pt x="0" y="265427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31293" t="19498" r="40340" b="45415"/>
          <a:stretch>
            <a:fillRect/>
          </a:stretch>
        </p:blipFill>
        <p:spPr>
          <a:xfrm rot="0" flipH="0" flipV="0">
            <a:off x="4438650" y="1497644"/>
            <a:ext cx="3219358" cy="2654277"/>
          </a:xfrm>
          <a:custGeom>
            <a:avLst/>
            <a:gdLst/>
            <a:rect l="l" t="t" r="r" b="b"/>
            <a:pathLst>
              <a:path w="3219358" h="2654277">
                <a:moveTo>
                  <a:pt x="0" y="0"/>
                </a:moveTo>
                <a:lnTo>
                  <a:pt x="3219358" y="0"/>
                </a:lnTo>
                <a:lnTo>
                  <a:pt x="3219358" y="2654277"/>
                </a:lnTo>
                <a:lnTo>
                  <a:pt x="0" y="265427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282254" y="226087"/>
            <a:ext cx="781871" cy="734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0" y="5974984"/>
            <a:ext cx="940183" cy="8830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438650" y="4352143"/>
            <a:ext cx="321936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Kekurangan Plastik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438650" y="4647231"/>
            <a:ext cx="3219360" cy="13763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Plastik memiliki ketahanan lebih rendah terhadap beban berat dan sinar UV yang dapat membuatnya rapuh.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4352143"/>
            <a:ext cx="321936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Keunggulan Plastik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60401" y="4647231"/>
            <a:ext cx="3219360" cy="13763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Plastik adalah material yang ringan, murah, dan mudah dibersihkan, ideal untuk furniture outdoor.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73150" y="427667"/>
            <a:ext cx="10745749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Plastik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64152" y="277385"/>
            <a:ext cx="360000" cy="285696"/>
          </a:xfrm>
          <a:custGeom>
            <a:avLst/>
            <a:gdLst>
              <a:gd name="connsiteX0" fmla="*/ 431250 w 431250"/>
              <a:gd name="connsiteY0" fmla="*/ 0 h 342240"/>
              <a:gd name="connsiteX1" fmla="*/ 431250 w 431250"/>
              <a:gd name="connsiteY1" fmla="*/ 74003 h 342240"/>
              <a:gd name="connsiteX2" fmla="*/ 332839 w 431250"/>
              <a:gd name="connsiteY2" fmla="*/ 169740 h 342240"/>
              <a:gd name="connsiteX3" fmla="*/ 431250 w 431250"/>
              <a:gd name="connsiteY3" fmla="*/ 169740 h 342240"/>
              <a:gd name="connsiteX4" fmla="*/ 431250 w 431250"/>
              <a:gd name="connsiteY4" fmla="*/ 342240 h 342240"/>
              <a:gd name="connsiteX5" fmla="*/ 258750 w 431250"/>
              <a:gd name="connsiteY5" fmla="*/ 342240 h 342240"/>
              <a:gd name="connsiteX6" fmla="*/ 258750 w 431250"/>
              <a:gd name="connsiteY6" fmla="*/ 169740 h 342240"/>
              <a:gd name="connsiteX7" fmla="*/ 431250 w 431250"/>
              <a:gd name="connsiteY7" fmla="*/ 0 h 342240"/>
              <a:gd name="connsiteX8" fmla="*/ 172500 w 431250"/>
              <a:gd name="connsiteY8" fmla="*/ 0 h 342240"/>
              <a:gd name="connsiteX9" fmla="*/ 172500 w 431250"/>
              <a:gd name="connsiteY9" fmla="*/ 74003 h 342240"/>
              <a:gd name="connsiteX10" fmla="*/ 74089 w 431250"/>
              <a:gd name="connsiteY10" fmla="*/ 169740 h 342240"/>
              <a:gd name="connsiteX11" fmla="*/ 172500 w 431250"/>
              <a:gd name="connsiteY11" fmla="*/ 169740 h 342240"/>
              <a:gd name="connsiteX12" fmla="*/ 172500 w 431250"/>
              <a:gd name="connsiteY12" fmla="*/ 342240 h 342240"/>
              <a:gd name="connsiteX13" fmla="*/ 0 w 431250"/>
              <a:gd name="connsiteY13" fmla="*/ 342240 h 342240"/>
              <a:gd name="connsiteX14" fmla="*/ 0 w 431250"/>
              <a:gd name="connsiteY14" fmla="*/ 169740 h 342240"/>
              <a:gd name="connsiteX15" fmla="*/ 172500 w 431250"/>
              <a:gd name="connsiteY15" fmla="*/ 0 h 342240"/>
            </a:gdLst>
            <a:rect l="l" t="t" r="r" b="b"/>
            <a:pathLst>
              <a:path w="431250" h="342240">
                <a:moveTo>
                  <a:pt x="431250" y="0"/>
                </a:moveTo>
                <a:lnTo>
                  <a:pt x="431250" y="74003"/>
                </a:lnTo>
                <a:cubicBezTo>
                  <a:pt x="377945" y="74028"/>
                  <a:pt x="334333" y="116456"/>
                  <a:pt x="332839" y="169740"/>
                </a:cubicBezTo>
                <a:lnTo>
                  <a:pt x="431250" y="169740"/>
                </a:lnTo>
                <a:lnTo>
                  <a:pt x="431250" y="342240"/>
                </a:lnTo>
                <a:lnTo>
                  <a:pt x="258750" y="342240"/>
                </a:lnTo>
                <a:lnTo>
                  <a:pt x="258750" y="169740"/>
                </a:lnTo>
                <a:cubicBezTo>
                  <a:pt x="260258" y="75551"/>
                  <a:pt x="337049" y="-12"/>
                  <a:pt x="431250" y="0"/>
                </a:cubicBezTo>
                <a:close/>
                <a:moveTo>
                  <a:pt x="172500" y="0"/>
                </a:moveTo>
                <a:lnTo>
                  <a:pt x="172500" y="74003"/>
                </a:lnTo>
                <a:cubicBezTo>
                  <a:pt x="119195" y="74028"/>
                  <a:pt x="75583" y="116456"/>
                  <a:pt x="74089" y="169740"/>
                </a:cubicBezTo>
                <a:lnTo>
                  <a:pt x="172500" y="169740"/>
                </a:lnTo>
                <a:lnTo>
                  <a:pt x="172500" y="342240"/>
                </a:lnTo>
                <a:lnTo>
                  <a:pt x="0" y="342240"/>
                </a:lnTo>
                <a:lnTo>
                  <a:pt x="0" y="169740"/>
                </a:lnTo>
                <a:cubicBezTo>
                  <a:pt x="1508" y="75551"/>
                  <a:pt x="78299" y="-12"/>
                  <a:pt x="172500" y="0"/>
                </a:cubicBezTo>
                <a:close/>
              </a:path>
            </a:pathLst>
          </a:custGeom>
          <a:solidFill>
            <a:schemeClr val="accent1"/>
          </a:solidFill>
          <a:ln w="5424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05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Sejarah dan Perkembangan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441" t="0" r="25441" b="0"/>
          <a:stretch>
            <a:fillRect/>
          </a:stretch>
        </p:blipFill>
        <p:spPr>
          <a:xfrm rot="0" flipH="0" flipV="0">
            <a:off x="7181850" y="0"/>
            <a:ext cx="508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1160246" y="4033531"/>
            <a:ext cx="846721" cy="8314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>
            <a:outerShdw dist="12700" blurRad="38100" dir="2700000" sx="100000" sy="100000" kx="0" ky="0" algn="t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408245" y="4273902"/>
            <a:ext cx="350722" cy="350722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206120" y="4469929"/>
            <a:ext cx="4329587" cy="1355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Para bangsawan memiliki perabotan mewah dari bahan mahal seperti emas dan batu mulia.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160246" y="1972520"/>
            <a:ext cx="846721" cy="84672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254000" blurRad="508000" dir="5400000" sx="100000" sy="100000" kx="0" ky="0" algn="t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419813" y="2232086"/>
            <a:ext cx="327585" cy="327585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206119" y="2415124"/>
            <a:ext cx="4329587" cy="1355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seperti bangku, kursi, dan meja dari kayu yang dihiasi ukiran sudah ada sejak zaman Mesir Kuno.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206119" y="1907124"/>
            <a:ext cx="4329587" cy="4155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Mesir Kuno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206119" y="4028024"/>
            <a:ext cx="4329587" cy="4155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Bangsawan Mesir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73150" y="427667"/>
            <a:ext cx="10745749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Zaman Kuno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64152" y="277385"/>
            <a:ext cx="360000" cy="285696"/>
          </a:xfrm>
          <a:custGeom>
            <a:avLst/>
            <a:gdLst>
              <a:gd name="connsiteX0" fmla="*/ 431250 w 431250"/>
              <a:gd name="connsiteY0" fmla="*/ 0 h 342240"/>
              <a:gd name="connsiteX1" fmla="*/ 431250 w 431250"/>
              <a:gd name="connsiteY1" fmla="*/ 74003 h 342240"/>
              <a:gd name="connsiteX2" fmla="*/ 332839 w 431250"/>
              <a:gd name="connsiteY2" fmla="*/ 169740 h 342240"/>
              <a:gd name="connsiteX3" fmla="*/ 431250 w 431250"/>
              <a:gd name="connsiteY3" fmla="*/ 169740 h 342240"/>
              <a:gd name="connsiteX4" fmla="*/ 431250 w 431250"/>
              <a:gd name="connsiteY4" fmla="*/ 342240 h 342240"/>
              <a:gd name="connsiteX5" fmla="*/ 258750 w 431250"/>
              <a:gd name="connsiteY5" fmla="*/ 342240 h 342240"/>
              <a:gd name="connsiteX6" fmla="*/ 258750 w 431250"/>
              <a:gd name="connsiteY6" fmla="*/ 169740 h 342240"/>
              <a:gd name="connsiteX7" fmla="*/ 431250 w 431250"/>
              <a:gd name="connsiteY7" fmla="*/ 0 h 342240"/>
              <a:gd name="connsiteX8" fmla="*/ 172500 w 431250"/>
              <a:gd name="connsiteY8" fmla="*/ 0 h 342240"/>
              <a:gd name="connsiteX9" fmla="*/ 172500 w 431250"/>
              <a:gd name="connsiteY9" fmla="*/ 74003 h 342240"/>
              <a:gd name="connsiteX10" fmla="*/ 74089 w 431250"/>
              <a:gd name="connsiteY10" fmla="*/ 169740 h 342240"/>
              <a:gd name="connsiteX11" fmla="*/ 172500 w 431250"/>
              <a:gd name="connsiteY11" fmla="*/ 169740 h 342240"/>
              <a:gd name="connsiteX12" fmla="*/ 172500 w 431250"/>
              <a:gd name="connsiteY12" fmla="*/ 342240 h 342240"/>
              <a:gd name="connsiteX13" fmla="*/ 0 w 431250"/>
              <a:gd name="connsiteY13" fmla="*/ 342240 h 342240"/>
              <a:gd name="connsiteX14" fmla="*/ 0 w 431250"/>
              <a:gd name="connsiteY14" fmla="*/ 169740 h 342240"/>
              <a:gd name="connsiteX15" fmla="*/ 172500 w 431250"/>
              <a:gd name="connsiteY15" fmla="*/ 0 h 342240"/>
            </a:gdLst>
            <a:rect l="l" t="t" r="r" b="b"/>
            <a:pathLst>
              <a:path w="431250" h="342240">
                <a:moveTo>
                  <a:pt x="431250" y="0"/>
                </a:moveTo>
                <a:lnTo>
                  <a:pt x="431250" y="74003"/>
                </a:lnTo>
                <a:cubicBezTo>
                  <a:pt x="377945" y="74028"/>
                  <a:pt x="334333" y="116456"/>
                  <a:pt x="332839" y="169740"/>
                </a:cubicBezTo>
                <a:lnTo>
                  <a:pt x="431250" y="169740"/>
                </a:lnTo>
                <a:lnTo>
                  <a:pt x="431250" y="342240"/>
                </a:lnTo>
                <a:lnTo>
                  <a:pt x="258750" y="342240"/>
                </a:lnTo>
                <a:lnTo>
                  <a:pt x="258750" y="169740"/>
                </a:lnTo>
                <a:cubicBezTo>
                  <a:pt x="260258" y="75551"/>
                  <a:pt x="337049" y="-12"/>
                  <a:pt x="431250" y="0"/>
                </a:cubicBezTo>
                <a:close/>
                <a:moveTo>
                  <a:pt x="172500" y="0"/>
                </a:moveTo>
                <a:lnTo>
                  <a:pt x="172500" y="74003"/>
                </a:lnTo>
                <a:cubicBezTo>
                  <a:pt x="119195" y="74028"/>
                  <a:pt x="75583" y="116456"/>
                  <a:pt x="74089" y="169740"/>
                </a:cubicBezTo>
                <a:lnTo>
                  <a:pt x="172500" y="169740"/>
                </a:lnTo>
                <a:lnTo>
                  <a:pt x="172500" y="342240"/>
                </a:lnTo>
                <a:lnTo>
                  <a:pt x="0" y="342240"/>
                </a:lnTo>
                <a:lnTo>
                  <a:pt x="0" y="169740"/>
                </a:lnTo>
                <a:cubicBezTo>
                  <a:pt x="1508" y="75551"/>
                  <a:pt x="78299" y="-12"/>
                  <a:pt x="172500" y="0"/>
                </a:cubicBezTo>
                <a:close/>
              </a:path>
            </a:pathLst>
          </a:custGeom>
          <a:solidFill>
            <a:schemeClr val="accent1"/>
          </a:solidFill>
          <a:ln w="5424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60400" y="1473274"/>
            <a:ext cx="5089116" cy="4199313"/>
          </a:xfrm>
          <a:prstGeom prst="roundRect">
            <a:avLst>
              <a:gd name="adj" fmla="val 2269"/>
            </a:avLst>
          </a:prstGeom>
          <a:solidFill>
            <a:schemeClr val="bg1"/>
          </a:solidFill>
          <a:ln w="38100" cap="sq">
            <a:noFill/>
            <a:miter/>
            <a:headEnd/>
            <a:tailEnd/>
          </a:ln>
          <a:effectLst>
            <a:outerShdw dist="127000" blurRad="381000" dir="2700000" sx="100000" sy="100000" kx="0" ky="0" algn="t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txBody>
          <a:bodyPr vert="horz" wrap="square" lIns="38102" tIns="38102" rIns="38102" bIns="38102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1462039"/>
            <a:ext cx="5089116" cy="1100614"/>
          </a:xfrm>
          <a:custGeom>
            <a:avLst/>
            <a:gdLst>
              <a:gd name="T0" fmla="*/ 2147483646 w 21600"/>
              <a:gd name="T1" fmla="*/ 1893004841 h 21600"/>
              <a:gd name="T2" fmla="*/ 2147483646 w 21600"/>
              <a:gd name="T3" fmla="*/ 1893004841 h 21600"/>
              <a:gd name="T4" fmla="*/ 2147483646 w 21600"/>
              <a:gd name="T5" fmla="*/ 1893004841 h 21600"/>
              <a:gd name="T6" fmla="*/ 2147483646 w 21600"/>
              <a:gd name="T7" fmla="*/ 189300484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rect l="0" t="0" r="r" b="b"/>
            <a:pathLst>
              <a:path w="21600" h="21600" extrusionOk="0">
                <a:moveTo>
                  <a:pt x="749" y="0"/>
                </a:moveTo>
                <a:lnTo>
                  <a:pt x="20851" y="0"/>
                </a:lnTo>
                <a:cubicBezTo>
                  <a:pt x="20959" y="0"/>
                  <a:pt x="21039" y="0"/>
                  <a:pt x="21108" y="21"/>
                </a:cubicBezTo>
                <a:cubicBezTo>
                  <a:pt x="21177" y="42"/>
                  <a:pt x="21233" y="83"/>
                  <a:pt x="21291" y="167"/>
                </a:cubicBezTo>
                <a:cubicBezTo>
                  <a:pt x="21354" y="272"/>
                  <a:pt x="21411" y="438"/>
                  <a:pt x="21457" y="649"/>
                </a:cubicBezTo>
                <a:cubicBezTo>
                  <a:pt x="21504" y="861"/>
                  <a:pt x="21540" y="1118"/>
                  <a:pt x="21563" y="1406"/>
                </a:cubicBezTo>
                <a:cubicBezTo>
                  <a:pt x="21582" y="1670"/>
                  <a:pt x="21591" y="1925"/>
                  <a:pt x="21595" y="2239"/>
                </a:cubicBezTo>
                <a:cubicBezTo>
                  <a:pt x="21600" y="2552"/>
                  <a:pt x="21600" y="2924"/>
                  <a:pt x="21600" y="3420"/>
                </a:cubicBezTo>
                <a:lnTo>
                  <a:pt x="21600" y="21600"/>
                </a:lnTo>
                <a:lnTo>
                  <a:pt x="0" y="21585"/>
                </a:lnTo>
                <a:lnTo>
                  <a:pt x="0" y="3405"/>
                </a:lnTo>
                <a:cubicBezTo>
                  <a:pt x="0" y="2917"/>
                  <a:pt x="0" y="2549"/>
                  <a:pt x="5" y="2237"/>
                </a:cubicBezTo>
                <a:cubicBezTo>
                  <a:pt x="9" y="1925"/>
                  <a:pt x="18" y="1670"/>
                  <a:pt x="37" y="1406"/>
                </a:cubicBezTo>
                <a:cubicBezTo>
                  <a:pt x="60" y="1118"/>
                  <a:pt x="96" y="861"/>
                  <a:pt x="143" y="649"/>
                </a:cubicBezTo>
                <a:cubicBezTo>
                  <a:pt x="189" y="438"/>
                  <a:pt x="246" y="272"/>
                  <a:pt x="309" y="167"/>
                </a:cubicBezTo>
                <a:cubicBezTo>
                  <a:pt x="367" y="83"/>
                  <a:pt x="423" y="42"/>
                  <a:pt x="492" y="21"/>
                </a:cubicBezTo>
                <a:cubicBezTo>
                  <a:pt x="561" y="0"/>
                  <a:pt x="643" y="0"/>
                  <a:pt x="752" y="0"/>
                </a:cubicBezTo>
                <a:lnTo>
                  <a:pt x="749" y="0"/>
                </a:lnTo>
                <a:close/>
              </a:path>
            </a:pathLst>
          </a:custGeom>
          <a:gradFill>
            <a:gsLst>
              <a:gs pos="1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024143" y="2867026"/>
            <a:ext cx="4361628" cy="246226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dari kayu dengan ukiran rumit dan beraksen perhiasan dominan pada Abad Pertengahan, terutama di gereja dan kastil.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24143" y="1513387"/>
            <a:ext cx="4361628" cy="102520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Gaya Gotik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427826" y="1473274"/>
            <a:ext cx="5091074" cy="4199313"/>
          </a:xfrm>
          <a:prstGeom prst="roundRect">
            <a:avLst>
              <a:gd name="adj" fmla="val 2269"/>
            </a:avLst>
          </a:prstGeom>
          <a:solidFill>
            <a:schemeClr val="bg1"/>
          </a:solidFill>
          <a:ln w="38100" cap="sq">
            <a:noFill/>
            <a:miter/>
            <a:headEnd/>
            <a:tailEnd/>
          </a:ln>
          <a:effectLst>
            <a:outerShdw dist="127000" blurRad="381000" dir="2700000" sx="100000" sy="100000" kx="0" ky="0" algn="t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txBody>
          <a:bodyPr vert="horz" wrap="square" lIns="38102" tIns="38102" rIns="38102" bIns="38102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427826" y="1462039"/>
            <a:ext cx="5091074" cy="1100614"/>
          </a:xfrm>
          <a:custGeom>
            <a:avLst/>
            <a:gdLst>
              <a:gd name="T0" fmla="*/ 2147483646 w 21600"/>
              <a:gd name="T1" fmla="*/ 1893004841 h 21600"/>
              <a:gd name="T2" fmla="*/ 2147483646 w 21600"/>
              <a:gd name="T3" fmla="*/ 1893004841 h 21600"/>
              <a:gd name="T4" fmla="*/ 2147483646 w 21600"/>
              <a:gd name="T5" fmla="*/ 1893004841 h 21600"/>
              <a:gd name="T6" fmla="*/ 2147483646 w 21600"/>
              <a:gd name="T7" fmla="*/ 189300484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rect l="0" t="0" r="r" b="b"/>
            <a:pathLst>
              <a:path w="21600" h="21600" extrusionOk="0">
                <a:moveTo>
                  <a:pt x="749" y="0"/>
                </a:moveTo>
                <a:lnTo>
                  <a:pt x="20851" y="0"/>
                </a:lnTo>
                <a:cubicBezTo>
                  <a:pt x="20959" y="0"/>
                  <a:pt x="21039" y="0"/>
                  <a:pt x="21108" y="21"/>
                </a:cubicBezTo>
                <a:cubicBezTo>
                  <a:pt x="21177" y="42"/>
                  <a:pt x="21233" y="83"/>
                  <a:pt x="21291" y="167"/>
                </a:cubicBezTo>
                <a:cubicBezTo>
                  <a:pt x="21354" y="272"/>
                  <a:pt x="21411" y="438"/>
                  <a:pt x="21457" y="649"/>
                </a:cubicBezTo>
                <a:cubicBezTo>
                  <a:pt x="21504" y="861"/>
                  <a:pt x="21540" y="1118"/>
                  <a:pt x="21563" y="1406"/>
                </a:cubicBezTo>
                <a:cubicBezTo>
                  <a:pt x="21582" y="1670"/>
                  <a:pt x="21591" y="1925"/>
                  <a:pt x="21595" y="2239"/>
                </a:cubicBezTo>
                <a:cubicBezTo>
                  <a:pt x="21600" y="2552"/>
                  <a:pt x="21600" y="2924"/>
                  <a:pt x="21600" y="3420"/>
                </a:cubicBezTo>
                <a:lnTo>
                  <a:pt x="21600" y="21600"/>
                </a:lnTo>
                <a:lnTo>
                  <a:pt x="0" y="21585"/>
                </a:lnTo>
                <a:lnTo>
                  <a:pt x="0" y="3405"/>
                </a:lnTo>
                <a:cubicBezTo>
                  <a:pt x="0" y="2917"/>
                  <a:pt x="0" y="2549"/>
                  <a:pt x="5" y="2237"/>
                </a:cubicBezTo>
                <a:cubicBezTo>
                  <a:pt x="9" y="1925"/>
                  <a:pt x="18" y="1670"/>
                  <a:pt x="37" y="1406"/>
                </a:cubicBezTo>
                <a:cubicBezTo>
                  <a:pt x="60" y="1118"/>
                  <a:pt x="96" y="861"/>
                  <a:pt x="143" y="649"/>
                </a:cubicBezTo>
                <a:cubicBezTo>
                  <a:pt x="189" y="438"/>
                  <a:pt x="246" y="272"/>
                  <a:pt x="309" y="167"/>
                </a:cubicBezTo>
                <a:cubicBezTo>
                  <a:pt x="367" y="83"/>
                  <a:pt x="423" y="42"/>
                  <a:pt x="492" y="21"/>
                </a:cubicBezTo>
                <a:cubicBezTo>
                  <a:pt x="561" y="0"/>
                  <a:pt x="643" y="0"/>
                  <a:pt x="752" y="0"/>
                </a:cubicBezTo>
                <a:lnTo>
                  <a:pt x="749" y="0"/>
                </a:ln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792549" y="2867024"/>
            <a:ext cx="4361628" cy="246226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Pada Abad Renaisans, furniture yang elegan dan mewah berkembang pesat, ditandai dengan desain proporsi seimbang dan ornamen rumit.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792549" y="1513387"/>
            <a:ext cx="4361628" cy="102520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Abad Renaisans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73150" y="427667"/>
            <a:ext cx="10745749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Abad Pertengahan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64152" y="277385"/>
            <a:ext cx="360000" cy="285696"/>
          </a:xfrm>
          <a:custGeom>
            <a:avLst/>
            <a:gdLst>
              <a:gd name="connsiteX0" fmla="*/ 431250 w 431250"/>
              <a:gd name="connsiteY0" fmla="*/ 0 h 342240"/>
              <a:gd name="connsiteX1" fmla="*/ 431250 w 431250"/>
              <a:gd name="connsiteY1" fmla="*/ 74003 h 342240"/>
              <a:gd name="connsiteX2" fmla="*/ 332839 w 431250"/>
              <a:gd name="connsiteY2" fmla="*/ 169740 h 342240"/>
              <a:gd name="connsiteX3" fmla="*/ 431250 w 431250"/>
              <a:gd name="connsiteY3" fmla="*/ 169740 h 342240"/>
              <a:gd name="connsiteX4" fmla="*/ 431250 w 431250"/>
              <a:gd name="connsiteY4" fmla="*/ 342240 h 342240"/>
              <a:gd name="connsiteX5" fmla="*/ 258750 w 431250"/>
              <a:gd name="connsiteY5" fmla="*/ 342240 h 342240"/>
              <a:gd name="connsiteX6" fmla="*/ 258750 w 431250"/>
              <a:gd name="connsiteY6" fmla="*/ 169740 h 342240"/>
              <a:gd name="connsiteX7" fmla="*/ 431250 w 431250"/>
              <a:gd name="connsiteY7" fmla="*/ 0 h 342240"/>
              <a:gd name="connsiteX8" fmla="*/ 172500 w 431250"/>
              <a:gd name="connsiteY8" fmla="*/ 0 h 342240"/>
              <a:gd name="connsiteX9" fmla="*/ 172500 w 431250"/>
              <a:gd name="connsiteY9" fmla="*/ 74003 h 342240"/>
              <a:gd name="connsiteX10" fmla="*/ 74089 w 431250"/>
              <a:gd name="connsiteY10" fmla="*/ 169740 h 342240"/>
              <a:gd name="connsiteX11" fmla="*/ 172500 w 431250"/>
              <a:gd name="connsiteY11" fmla="*/ 169740 h 342240"/>
              <a:gd name="connsiteX12" fmla="*/ 172500 w 431250"/>
              <a:gd name="connsiteY12" fmla="*/ 342240 h 342240"/>
              <a:gd name="connsiteX13" fmla="*/ 0 w 431250"/>
              <a:gd name="connsiteY13" fmla="*/ 342240 h 342240"/>
              <a:gd name="connsiteX14" fmla="*/ 0 w 431250"/>
              <a:gd name="connsiteY14" fmla="*/ 169740 h 342240"/>
              <a:gd name="connsiteX15" fmla="*/ 172500 w 431250"/>
              <a:gd name="connsiteY15" fmla="*/ 0 h 342240"/>
            </a:gdLst>
            <a:rect l="l" t="t" r="r" b="b"/>
            <a:pathLst>
              <a:path w="431250" h="342240">
                <a:moveTo>
                  <a:pt x="431250" y="0"/>
                </a:moveTo>
                <a:lnTo>
                  <a:pt x="431250" y="74003"/>
                </a:lnTo>
                <a:cubicBezTo>
                  <a:pt x="377945" y="74028"/>
                  <a:pt x="334333" y="116456"/>
                  <a:pt x="332839" y="169740"/>
                </a:cubicBezTo>
                <a:lnTo>
                  <a:pt x="431250" y="169740"/>
                </a:lnTo>
                <a:lnTo>
                  <a:pt x="431250" y="342240"/>
                </a:lnTo>
                <a:lnTo>
                  <a:pt x="258750" y="342240"/>
                </a:lnTo>
                <a:lnTo>
                  <a:pt x="258750" y="169740"/>
                </a:lnTo>
                <a:cubicBezTo>
                  <a:pt x="260258" y="75551"/>
                  <a:pt x="337049" y="-12"/>
                  <a:pt x="431250" y="0"/>
                </a:cubicBezTo>
                <a:close/>
                <a:moveTo>
                  <a:pt x="172500" y="0"/>
                </a:moveTo>
                <a:lnTo>
                  <a:pt x="172500" y="74003"/>
                </a:lnTo>
                <a:cubicBezTo>
                  <a:pt x="119195" y="74028"/>
                  <a:pt x="75583" y="116456"/>
                  <a:pt x="74089" y="169740"/>
                </a:cubicBezTo>
                <a:lnTo>
                  <a:pt x="172500" y="169740"/>
                </a:lnTo>
                <a:lnTo>
                  <a:pt x="172500" y="342240"/>
                </a:lnTo>
                <a:lnTo>
                  <a:pt x="0" y="342240"/>
                </a:lnTo>
                <a:lnTo>
                  <a:pt x="0" y="169740"/>
                </a:lnTo>
                <a:cubicBezTo>
                  <a:pt x="1508" y="75551"/>
                  <a:pt x="78299" y="-12"/>
                  <a:pt x="172500" y="0"/>
                </a:cubicBezTo>
                <a:close/>
              </a:path>
            </a:pathLst>
          </a:custGeom>
          <a:solidFill>
            <a:schemeClr val="accent1"/>
          </a:solidFill>
          <a:ln w="5424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4065946" y="2392530"/>
            <a:ext cx="7488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Jenis Furniture Berdasarkan Fungsi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690115" y="2388631"/>
            <a:ext cx="36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690115" y="1483561"/>
            <a:ext cx="36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069000" y="1487460"/>
            <a:ext cx="7488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Pengertian Furniture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6200000" flipH="0" flipV="0">
            <a:off x="669725" y="440543"/>
            <a:ext cx="2520000" cy="2520000"/>
          </a:xfrm>
          <a:prstGeom prst="teardrop">
            <a:avLst/>
          </a:prstGeom>
          <a:solidFill>
            <a:schemeClr val="accent1"/>
          </a:solidFill>
          <a:ln w="462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58682" y="1312602"/>
            <a:ext cx="2331043" cy="55399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Contents</a:t>
            </a:r>
            <a:endParaRPr kumimoji="1" lang="zh-CN" altLang="en-US"/>
          </a:p>
        </p:txBody>
      </p:sp>
      <p:cxnSp>
        <p:nvCxnSpPr>
          <p:cNvPr id="8" name="标题 1"/>
          <p:cNvCxnSpPr/>
          <p:nvPr/>
        </p:nvCxnSpPr>
        <p:spPr>
          <a:xfrm rot="0" flipH="1" flipV="0">
            <a:off x="845207" y="1937909"/>
            <a:ext cx="2727886" cy="0"/>
          </a:xfrm>
          <a:prstGeom prst="line">
            <a:avLst/>
          </a:prstGeom>
          <a:noFill/>
          <a:ln w="12700" cap="sq">
            <a:solidFill>
              <a:schemeClr val="bg1"/>
            </a:solidFill>
            <a:miter/>
          </a:ln>
        </p:spPr>
      </p:cxnSp>
      <p:sp>
        <p:nvSpPr>
          <p:cNvPr id="9" name="标题 1"/>
          <p:cNvSpPr txBox="1"/>
          <p:nvPr/>
        </p:nvSpPr>
        <p:spPr>
          <a:xfrm rot="0" flipH="0" flipV="0">
            <a:off x="4065946" y="3297600"/>
            <a:ext cx="7488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Material Furniture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690115" y="3293701"/>
            <a:ext cx="36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065946" y="4202670"/>
            <a:ext cx="7488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Material Alternatif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690115" y="4198771"/>
            <a:ext cx="36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065946" y="5107740"/>
            <a:ext cx="7488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Sejarah dan Perkembangan Furniture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690115" y="5103841"/>
            <a:ext cx="36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5.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Pengertian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1213659" y="2208138"/>
            <a:ext cx="5505742" cy="28481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ap="sq">
            <a:gradFill>
              <a:gsLst>
                <a:gs pos="0">
                  <a:schemeClr val="bg1"/>
                </a:gs>
                <a:gs pos="53000">
                  <a:schemeClr val="bg1"/>
                </a:gs>
                <a:gs pos="100000">
                  <a:schemeClr val="accent3"/>
                </a:gs>
              </a:gsLst>
              <a:lin ang="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58" t="0" r="16658" b="0"/>
          <a:stretch>
            <a:fillRect/>
          </a:stretch>
        </p:blipFill>
        <p:spPr>
          <a:xfrm rot="0" flipH="0" flipV="0">
            <a:off x="1473534" y="2426677"/>
            <a:ext cx="2411047" cy="2411045"/>
          </a:xfrm>
          <a:custGeom>
            <a:avLst/>
            <a:gdLst/>
            <a:rect l="l" t="t" r="r" b="b"/>
            <a:pathLst>
              <a:path w="2411047" h="2411045">
                <a:moveTo>
                  <a:pt x="1205524" y="0"/>
                </a:moveTo>
                <a:cubicBezTo>
                  <a:pt x="1871316" y="0"/>
                  <a:pt x="2411047" y="539731"/>
                  <a:pt x="2411047" y="1205523"/>
                </a:cubicBezTo>
                <a:cubicBezTo>
                  <a:pt x="2411047" y="1871314"/>
                  <a:pt x="1871316" y="2411045"/>
                  <a:pt x="1205524" y="2411045"/>
                </a:cubicBezTo>
                <a:cubicBezTo>
                  <a:pt x="539731" y="2411045"/>
                  <a:pt x="0" y="1871314"/>
                  <a:pt x="0" y="1205523"/>
                </a:cubicBezTo>
                <a:cubicBezTo>
                  <a:pt x="0" y="539731"/>
                  <a:pt x="539731" y="0"/>
                  <a:pt x="120552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4455611" y="2543594"/>
            <a:ext cx="6510030" cy="831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mengacu pada benda yang dirancang untuk mendukung berbagai kegiatan manusia.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455611" y="2141322"/>
            <a:ext cx="6510030" cy="4022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455611" y="4291800"/>
            <a:ext cx="6510030" cy="831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memiliki fungsi seperti tempat duduk, tempat tidur, atau penyimpanan benda.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455611" y="3889529"/>
            <a:ext cx="6510030" cy="4022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Fungsi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73150" y="427667"/>
            <a:ext cx="10745749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dan Fungsi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64152" y="277385"/>
            <a:ext cx="360000" cy="285696"/>
          </a:xfrm>
          <a:custGeom>
            <a:avLst/>
            <a:gdLst>
              <a:gd name="connsiteX0" fmla="*/ 431250 w 431250"/>
              <a:gd name="connsiteY0" fmla="*/ 0 h 342240"/>
              <a:gd name="connsiteX1" fmla="*/ 431250 w 431250"/>
              <a:gd name="connsiteY1" fmla="*/ 74003 h 342240"/>
              <a:gd name="connsiteX2" fmla="*/ 332839 w 431250"/>
              <a:gd name="connsiteY2" fmla="*/ 169740 h 342240"/>
              <a:gd name="connsiteX3" fmla="*/ 431250 w 431250"/>
              <a:gd name="connsiteY3" fmla="*/ 169740 h 342240"/>
              <a:gd name="connsiteX4" fmla="*/ 431250 w 431250"/>
              <a:gd name="connsiteY4" fmla="*/ 342240 h 342240"/>
              <a:gd name="connsiteX5" fmla="*/ 258750 w 431250"/>
              <a:gd name="connsiteY5" fmla="*/ 342240 h 342240"/>
              <a:gd name="connsiteX6" fmla="*/ 258750 w 431250"/>
              <a:gd name="connsiteY6" fmla="*/ 169740 h 342240"/>
              <a:gd name="connsiteX7" fmla="*/ 431250 w 431250"/>
              <a:gd name="connsiteY7" fmla="*/ 0 h 342240"/>
              <a:gd name="connsiteX8" fmla="*/ 172500 w 431250"/>
              <a:gd name="connsiteY8" fmla="*/ 0 h 342240"/>
              <a:gd name="connsiteX9" fmla="*/ 172500 w 431250"/>
              <a:gd name="connsiteY9" fmla="*/ 74003 h 342240"/>
              <a:gd name="connsiteX10" fmla="*/ 74089 w 431250"/>
              <a:gd name="connsiteY10" fmla="*/ 169740 h 342240"/>
              <a:gd name="connsiteX11" fmla="*/ 172500 w 431250"/>
              <a:gd name="connsiteY11" fmla="*/ 169740 h 342240"/>
              <a:gd name="connsiteX12" fmla="*/ 172500 w 431250"/>
              <a:gd name="connsiteY12" fmla="*/ 342240 h 342240"/>
              <a:gd name="connsiteX13" fmla="*/ 0 w 431250"/>
              <a:gd name="connsiteY13" fmla="*/ 342240 h 342240"/>
              <a:gd name="connsiteX14" fmla="*/ 0 w 431250"/>
              <a:gd name="connsiteY14" fmla="*/ 169740 h 342240"/>
              <a:gd name="connsiteX15" fmla="*/ 172500 w 431250"/>
              <a:gd name="connsiteY15" fmla="*/ 0 h 342240"/>
            </a:gdLst>
            <a:rect l="l" t="t" r="r" b="b"/>
            <a:pathLst>
              <a:path w="431250" h="342240">
                <a:moveTo>
                  <a:pt x="431250" y="0"/>
                </a:moveTo>
                <a:lnTo>
                  <a:pt x="431250" y="74003"/>
                </a:lnTo>
                <a:cubicBezTo>
                  <a:pt x="377945" y="74028"/>
                  <a:pt x="334333" y="116456"/>
                  <a:pt x="332839" y="169740"/>
                </a:cubicBezTo>
                <a:lnTo>
                  <a:pt x="431250" y="169740"/>
                </a:lnTo>
                <a:lnTo>
                  <a:pt x="431250" y="342240"/>
                </a:lnTo>
                <a:lnTo>
                  <a:pt x="258750" y="342240"/>
                </a:lnTo>
                <a:lnTo>
                  <a:pt x="258750" y="169740"/>
                </a:lnTo>
                <a:cubicBezTo>
                  <a:pt x="260258" y="75551"/>
                  <a:pt x="337049" y="-12"/>
                  <a:pt x="431250" y="0"/>
                </a:cubicBezTo>
                <a:close/>
                <a:moveTo>
                  <a:pt x="172500" y="0"/>
                </a:moveTo>
                <a:lnTo>
                  <a:pt x="172500" y="74003"/>
                </a:lnTo>
                <a:cubicBezTo>
                  <a:pt x="119195" y="74028"/>
                  <a:pt x="75583" y="116456"/>
                  <a:pt x="74089" y="169740"/>
                </a:cubicBezTo>
                <a:lnTo>
                  <a:pt x="172500" y="169740"/>
                </a:lnTo>
                <a:lnTo>
                  <a:pt x="172500" y="342240"/>
                </a:lnTo>
                <a:lnTo>
                  <a:pt x="0" y="342240"/>
                </a:lnTo>
                <a:lnTo>
                  <a:pt x="0" y="169740"/>
                </a:lnTo>
                <a:cubicBezTo>
                  <a:pt x="1508" y="75551"/>
                  <a:pt x="78299" y="-12"/>
                  <a:pt x="172500" y="0"/>
                </a:cubicBezTo>
                <a:close/>
              </a:path>
            </a:pathLst>
          </a:custGeom>
          <a:solidFill>
            <a:schemeClr val="accent1"/>
          </a:solidFill>
          <a:ln w="5424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958987" y="2250077"/>
            <a:ext cx="1021080" cy="1021080"/>
          </a:xfrm>
          <a:prstGeom prst="ellipse">
            <a:avLst/>
          </a:prstGeom>
          <a:solidFill>
            <a:schemeClr val="bg1"/>
          </a:solidFill>
          <a:ln w="44450" cap="sq">
            <a:solidFill>
              <a:schemeClr val="accent1"/>
            </a:solidFill>
            <a:miter/>
          </a:ln>
          <a:effectLst>
            <a:outerShdw dist="63500" blurRad="190500" dir="2700000" sx="102000" sy="102000" kx="0" ky="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265011" y="2556101"/>
            <a:ext cx="409032" cy="409032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180634" y="2250077"/>
            <a:ext cx="450210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Kontribusi Desain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180634" y="2645726"/>
            <a:ext cx="4800011" cy="13351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berkontribusi pada keseluruhan desain ruangan dengan mencerminkan gaya pribadi.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58987" y="4151841"/>
            <a:ext cx="1021080" cy="102108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path path="circle">
              <a:fillToRect b="100000" r="100000"/>
            </a:path>
            <a:tileRect t="-100000" l="-100000"/>
          </a:gradFill>
          <a:ln w="522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65011" y="4493218"/>
            <a:ext cx="409032" cy="338327"/>
          </a:xfrm>
          <a:custGeom>
            <a:avLst/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180634" y="4151841"/>
            <a:ext cx="450210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Peningkatan Visibilitas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180634" y="4547490"/>
            <a:ext cx="4800011" cy="13351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Selain fungsional, furniture juga meningkatkan daya tarik visual ruang.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330440" y="1861457"/>
            <a:ext cx="4221480" cy="4213860"/>
          </a:xfrm>
          <a:prstGeom prst="rect">
            <a:avLst/>
          </a:prstGeom>
          <a:blipFill>
            <a:blip r:embed="rId2"/>
            <a:srcRect l="0" t="0" r="0" b="0"/>
            <a:tile tx="0" ty="0" sx="100000" sy="100000" algn="tl"/>
          </a:blip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73150" y="427667"/>
            <a:ext cx="10745749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Elemen Estetika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64152" y="277385"/>
            <a:ext cx="360000" cy="285696"/>
          </a:xfrm>
          <a:custGeom>
            <a:avLst/>
            <a:gdLst>
              <a:gd name="connsiteX0" fmla="*/ 431250 w 431250"/>
              <a:gd name="connsiteY0" fmla="*/ 0 h 342240"/>
              <a:gd name="connsiteX1" fmla="*/ 431250 w 431250"/>
              <a:gd name="connsiteY1" fmla="*/ 74003 h 342240"/>
              <a:gd name="connsiteX2" fmla="*/ 332839 w 431250"/>
              <a:gd name="connsiteY2" fmla="*/ 169740 h 342240"/>
              <a:gd name="connsiteX3" fmla="*/ 431250 w 431250"/>
              <a:gd name="connsiteY3" fmla="*/ 169740 h 342240"/>
              <a:gd name="connsiteX4" fmla="*/ 431250 w 431250"/>
              <a:gd name="connsiteY4" fmla="*/ 342240 h 342240"/>
              <a:gd name="connsiteX5" fmla="*/ 258750 w 431250"/>
              <a:gd name="connsiteY5" fmla="*/ 342240 h 342240"/>
              <a:gd name="connsiteX6" fmla="*/ 258750 w 431250"/>
              <a:gd name="connsiteY6" fmla="*/ 169740 h 342240"/>
              <a:gd name="connsiteX7" fmla="*/ 431250 w 431250"/>
              <a:gd name="connsiteY7" fmla="*/ 0 h 342240"/>
              <a:gd name="connsiteX8" fmla="*/ 172500 w 431250"/>
              <a:gd name="connsiteY8" fmla="*/ 0 h 342240"/>
              <a:gd name="connsiteX9" fmla="*/ 172500 w 431250"/>
              <a:gd name="connsiteY9" fmla="*/ 74003 h 342240"/>
              <a:gd name="connsiteX10" fmla="*/ 74089 w 431250"/>
              <a:gd name="connsiteY10" fmla="*/ 169740 h 342240"/>
              <a:gd name="connsiteX11" fmla="*/ 172500 w 431250"/>
              <a:gd name="connsiteY11" fmla="*/ 169740 h 342240"/>
              <a:gd name="connsiteX12" fmla="*/ 172500 w 431250"/>
              <a:gd name="connsiteY12" fmla="*/ 342240 h 342240"/>
              <a:gd name="connsiteX13" fmla="*/ 0 w 431250"/>
              <a:gd name="connsiteY13" fmla="*/ 342240 h 342240"/>
              <a:gd name="connsiteX14" fmla="*/ 0 w 431250"/>
              <a:gd name="connsiteY14" fmla="*/ 169740 h 342240"/>
              <a:gd name="connsiteX15" fmla="*/ 172500 w 431250"/>
              <a:gd name="connsiteY15" fmla="*/ 0 h 342240"/>
            </a:gdLst>
            <a:rect l="l" t="t" r="r" b="b"/>
            <a:pathLst>
              <a:path w="431250" h="342240">
                <a:moveTo>
                  <a:pt x="431250" y="0"/>
                </a:moveTo>
                <a:lnTo>
                  <a:pt x="431250" y="74003"/>
                </a:lnTo>
                <a:cubicBezTo>
                  <a:pt x="377945" y="74028"/>
                  <a:pt x="334333" y="116456"/>
                  <a:pt x="332839" y="169740"/>
                </a:cubicBezTo>
                <a:lnTo>
                  <a:pt x="431250" y="169740"/>
                </a:lnTo>
                <a:lnTo>
                  <a:pt x="431250" y="342240"/>
                </a:lnTo>
                <a:lnTo>
                  <a:pt x="258750" y="342240"/>
                </a:lnTo>
                <a:lnTo>
                  <a:pt x="258750" y="169740"/>
                </a:lnTo>
                <a:cubicBezTo>
                  <a:pt x="260258" y="75551"/>
                  <a:pt x="337049" y="-12"/>
                  <a:pt x="431250" y="0"/>
                </a:cubicBezTo>
                <a:close/>
                <a:moveTo>
                  <a:pt x="172500" y="0"/>
                </a:moveTo>
                <a:lnTo>
                  <a:pt x="172500" y="74003"/>
                </a:lnTo>
                <a:cubicBezTo>
                  <a:pt x="119195" y="74028"/>
                  <a:pt x="75583" y="116456"/>
                  <a:pt x="74089" y="169740"/>
                </a:cubicBezTo>
                <a:lnTo>
                  <a:pt x="172500" y="169740"/>
                </a:lnTo>
                <a:lnTo>
                  <a:pt x="172500" y="342240"/>
                </a:lnTo>
                <a:lnTo>
                  <a:pt x="0" y="342240"/>
                </a:lnTo>
                <a:lnTo>
                  <a:pt x="0" y="169740"/>
                </a:lnTo>
                <a:cubicBezTo>
                  <a:pt x="1508" y="75551"/>
                  <a:pt x="78299" y="-12"/>
                  <a:pt x="172500" y="0"/>
                </a:cubicBezTo>
                <a:close/>
              </a:path>
            </a:pathLst>
          </a:custGeom>
          <a:solidFill>
            <a:schemeClr val="accent1"/>
          </a:solidFill>
          <a:ln w="5424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Furniture Berdasarkan Fungsi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092890" y="1490318"/>
            <a:ext cx="11099110" cy="1880921"/>
          </a:xfrm>
          <a:custGeom>
            <a:avLst/>
            <a:gdLst>
              <a:gd name="connsiteX0" fmla="*/ 777240 w 11099110"/>
              <a:gd name="connsiteY0" fmla="*/ 0 h 1554480"/>
              <a:gd name="connsiteX1" fmla="*/ 11099110 w 11099110"/>
              <a:gd name="connsiteY1" fmla="*/ 0 h 1554480"/>
              <a:gd name="connsiteX2" fmla="*/ 11099110 w 11099110"/>
              <a:gd name="connsiteY2" fmla="*/ 1554480 h 1554480"/>
              <a:gd name="connsiteX3" fmla="*/ 777240 w 11099110"/>
              <a:gd name="connsiteY3" fmla="*/ 1554480 h 1554480"/>
              <a:gd name="connsiteX4" fmla="*/ 0 w 11099110"/>
              <a:gd name="connsiteY4" fmla="*/ 777240 h 1554480"/>
              <a:gd name="connsiteX5" fmla="*/ 777240 w 11099110"/>
              <a:gd name="connsiteY5" fmla="*/ 0 h 1554480"/>
            </a:gdLst>
            <a:rect l="l" t="t" r="r" b="b"/>
            <a:pathLst>
              <a:path w="11099110" h="1554480">
                <a:moveTo>
                  <a:pt x="777240" y="0"/>
                </a:moveTo>
                <a:lnTo>
                  <a:pt x="11099110" y="0"/>
                </a:lnTo>
                <a:lnTo>
                  <a:pt x="11099110" y="1554480"/>
                </a:lnTo>
                <a:lnTo>
                  <a:pt x="777240" y="1554480"/>
                </a:lnTo>
                <a:cubicBezTo>
                  <a:pt x="347982" y="1554480"/>
                  <a:pt x="0" y="1206498"/>
                  <a:pt x="0" y="777240"/>
                </a:cubicBezTo>
                <a:cubicBezTo>
                  <a:pt x="0" y="347982"/>
                  <a:pt x="347982" y="0"/>
                  <a:pt x="777240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 flipH="1" flipV="0">
            <a:off x="10542610" y="4422072"/>
            <a:ext cx="976290" cy="114037"/>
          </a:xfrm>
          <a:custGeom>
            <a:avLst/>
            <a:gdLst>
              <a:gd name="connsiteX0" fmla="*/ 862309 w 976290"/>
              <a:gd name="connsiteY0" fmla="*/ 114037 h 114037"/>
              <a:gd name="connsiteX1" fmla="*/ 919300 w 976290"/>
              <a:gd name="connsiteY1" fmla="*/ 114037 h 114037"/>
              <a:gd name="connsiteX2" fmla="*/ 976290 w 976290"/>
              <a:gd name="connsiteY2" fmla="*/ 57019 h 114037"/>
              <a:gd name="connsiteX3" fmla="*/ 919300 w 976290"/>
              <a:gd name="connsiteY3" fmla="*/ 0 h 114037"/>
              <a:gd name="connsiteX4" fmla="*/ 862309 w 976290"/>
              <a:gd name="connsiteY4" fmla="*/ 0 h 114037"/>
              <a:gd name="connsiteX5" fmla="*/ 919300 w 976290"/>
              <a:gd name="connsiteY5" fmla="*/ 57019 h 114037"/>
              <a:gd name="connsiteX6" fmla="*/ 738104 w 976290"/>
              <a:gd name="connsiteY6" fmla="*/ 114037 h 114037"/>
              <a:gd name="connsiteX7" fmla="*/ 795095 w 976290"/>
              <a:gd name="connsiteY7" fmla="*/ 114037 h 114037"/>
              <a:gd name="connsiteX8" fmla="*/ 852085 w 976290"/>
              <a:gd name="connsiteY8" fmla="*/ 57019 h 114037"/>
              <a:gd name="connsiteX9" fmla="*/ 795095 w 976290"/>
              <a:gd name="connsiteY9" fmla="*/ 0 h 114037"/>
              <a:gd name="connsiteX10" fmla="*/ 738104 w 976290"/>
              <a:gd name="connsiteY10" fmla="*/ 0 h 114037"/>
              <a:gd name="connsiteX11" fmla="*/ 795095 w 976290"/>
              <a:gd name="connsiteY11" fmla="*/ 57019 h 114037"/>
              <a:gd name="connsiteX12" fmla="*/ 616275 w 976290"/>
              <a:gd name="connsiteY12" fmla="*/ 114037 h 114037"/>
              <a:gd name="connsiteX13" fmla="*/ 673266 w 976290"/>
              <a:gd name="connsiteY13" fmla="*/ 114037 h 114037"/>
              <a:gd name="connsiteX14" fmla="*/ 730256 w 976290"/>
              <a:gd name="connsiteY14" fmla="*/ 57019 h 114037"/>
              <a:gd name="connsiteX15" fmla="*/ 673266 w 976290"/>
              <a:gd name="connsiteY15" fmla="*/ 0 h 114037"/>
              <a:gd name="connsiteX16" fmla="*/ 616275 w 976290"/>
              <a:gd name="connsiteY16" fmla="*/ 0 h 114037"/>
              <a:gd name="connsiteX17" fmla="*/ 673266 w 976290"/>
              <a:gd name="connsiteY17" fmla="*/ 57019 h 114037"/>
              <a:gd name="connsiteX18" fmla="*/ 492070 w 976290"/>
              <a:gd name="connsiteY18" fmla="*/ 114037 h 114037"/>
              <a:gd name="connsiteX19" fmla="*/ 549061 w 976290"/>
              <a:gd name="connsiteY19" fmla="*/ 114037 h 114037"/>
              <a:gd name="connsiteX20" fmla="*/ 606051 w 976290"/>
              <a:gd name="connsiteY20" fmla="*/ 57019 h 114037"/>
              <a:gd name="connsiteX21" fmla="*/ 549061 w 976290"/>
              <a:gd name="connsiteY21" fmla="*/ 0 h 114037"/>
              <a:gd name="connsiteX22" fmla="*/ 492070 w 976290"/>
              <a:gd name="connsiteY22" fmla="*/ 0 h 114037"/>
              <a:gd name="connsiteX23" fmla="*/ 549061 w 976290"/>
              <a:gd name="connsiteY23" fmla="*/ 57019 h 114037"/>
              <a:gd name="connsiteX24" fmla="*/ 370240 w 976290"/>
              <a:gd name="connsiteY24" fmla="*/ 114037 h 114037"/>
              <a:gd name="connsiteX25" fmla="*/ 427231 w 976290"/>
              <a:gd name="connsiteY25" fmla="*/ 114037 h 114037"/>
              <a:gd name="connsiteX26" fmla="*/ 484221 w 976290"/>
              <a:gd name="connsiteY26" fmla="*/ 57019 h 114037"/>
              <a:gd name="connsiteX27" fmla="*/ 427231 w 976290"/>
              <a:gd name="connsiteY27" fmla="*/ 0 h 114037"/>
              <a:gd name="connsiteX28" fmla="*/ 370240 w 976290"/>
              <a:gd name="connsiteY28" fmla="*/ 0 h 114037"/>
              <a:gd name="connsiteX29" fmla="*/ 427231 w 976290"/>
              <a:gd name="connsiteY29" fmla="*/ 57019 h 114037"/>
              <a:gd name="connsiteX30" fmla="*/ 246035 w 976290"/>
              <a:gd name="connsiteY30" fmla="*/ 114037 h 114037"/>
              <a:gd name="connsiteX31" fmla="*/ 303026 w 976290"/>
              <a:gd name="connsiteY31" fmla="*/ 114037 h 114037"/>
              <a:gd name="connsiteX32" fmla="*/ 360016 w 976290"/>
              <a:gd name="connsiteY32" fmla="*/ 57019 h 114037"/>
              <a:gd name="connsiteX33" fmla="*/ 303026 w 976290"/>
              <a:gd name="connsiteY33" fmla="*/ 0 h 114037"/>
              <a:gd name="connsiteX34" fmla="*/ 246035 w 976290"/>
              <a:gd name="connsiteY34" fmla="*/ 0 h 114037"/>
              <a:gd name="connsiteX35" fmla="*/ 303026 w 976290"/>
              <a:gd name="connsiteY35" fmla="*/ 57019 h 114037"/>
              <a:gd name="connsiteX36" fmla="*/ 124205 w 976290"/>
              <a:gd name="connsiteY36" fmla="*/ 114037 h 114037"/>
              <a:gd name="connsiteX37" fmla="*/ 181196 w 976290"/>
              <a:gd name="connsiteY37" fmla="*/ 114037 h 114037"/>
              <a:gd name="connsiteX38" fmla="*/ 238186 w 976290"/>
              <a:gd name="connsiteY38" fmla="*/ 57019 h 114037"/>
              <a:gd name="connsiteX39" fmla="*/ 181196 w 976290"/>
              <a:gd name="connsiteY39" fmla="*/ 0 h 114037"/>
              <a:gd name="connsiteX40" fmla="*/ 124205 w 976290"/>
              <a:gd name="connsiteY40" fmla="*/ 0 h 114037"/>
              <a:gd name="connsiteX41" fmla="*/ 181196 w 976290"/>
              <a:gd name="connsiteY41" fmla="*/ 57019 h 114037"/>
              <a:gd name="connsiteX42" fmla="*/ 0 w 976290"/>
              <a:gd name="connsiteY42" fmla="*/ 114037 h 114037"/>
              <a:gd name="connsiteX43" fmla="*/ 56991 w 976290"/>
              <a:gd name="connsiteY43" fmla="*/ 114037 h 114037"/>
              <a:gd name="connsiteX44" fmla="*/ 113981 w 976290"/>
              <a:gd name="connsiteY44" fmla="*/ 57019 h 114037"/>
              <a:gd name="connsiteX45" fmla="*/ 56991 w 976290"/>
              <a:gd name="connsiteY45" fmla="*/ 0 h 114037"/>
              <a:gd name="connsiteX46" fmla="*/ 0 w 976290"/>
              <a:gd name="connsiteY46" fmla="*/ 0 h 114037"/>
              <a:gd name="connsiteX47" fmla="*/ 56991 w 976290"/>
              <a:gd name="connsiteY47" fmla="*/ 57019 h 114037"/>
            </a:gdLst>
            <a:rect l="l" t="t" r="r" b="b"/>
            <a:pathLst>
              <a:path w="976290" h="114037">
                <a:moveTo>
                  <a:pt x="862309" y="114037"/>
                </a:moveTo>
                <a:lnTo>
                  <a:pt x="919300" y="114037"/>
                </a:lnTo>
                <a:lnTo>
                  <a:pt x="976290" y="57019"/>
                </a:lnTo>
                <a:lnTo>
                  <a:pt x="919300" y="0"/>
                </a:lnTo>
                <a:lnTo>
                  <a:pt x="862309" y="0"/>
                </a:lnTo>
                <a:lnTo>
                  <a:pt x="919300" y="57019"/>
                </a:lnTo>
                <a:close/>
                <a:moveTo>
                  <a:pt x="738104" y="114037"/>
                </a:moveTo>
                <a:lnTo>
                  <a:pt x="795095" y="114037"/>
                </a:lnTo>
                <a:lnTo>
                  <a:pt x="852085" y="57019"/>
                </a:lnTo>
                <a:lnTo>
                  <a:pt x="795095" y="0"/>
                </a:lnTo>
                <a:lnTo>
                  <a:pt x="738104" y="0"/>
                </a:lnTo>
                <a:lnTo>
                  <a:pt x="795095" y="57019"/>
                </a:lnTo>
                <a:close/>
                <a:moveTo>
                  <a:pt x="616275" y="114037"/>
                </a:moveTo>
                <a:lnTo>
                  <a:pt x="673266" y="114037"/>
                </a:lnTo>
                <a:lnTo>
                  <a:pt x="730256" y="57019"/>
                </a:lnTo>
                <a:lnTo>
                  <a:pt x="673266" y="0"/>
                </a:lnTo>
                <a:lnTo>
                  <a:pt x="616275" y="0"/>
                </a:lnTo>
                <a:lnTo>
                  <a:pt x="673266" y="57019"/>
                </a:lnTo>
                <a:close/>
                <a:moveTo>
                  <a:pt x="492070" y="114037"/>
                </a:moveTo>
                <a:lnTo>
                  <a:pt x="549061" y="114037"/>
                </a:lnTo>
                <a:lnTo>
                  <a:pt x="606051" y="57019"/>
                </a:lnTo>
                <a:lnTo>
                  <a:pt x="549061" y="0"/>
                </a:lnTo>
                <a:lnTo>
                  <a:pt x="492070" y="0"/>
                </a:lnTo>
                <a:lnTo>
                  <a:pt x="549061" y="57019"/>
                </a:lnTo>
                <a:close/>
                <a:moveTo>
                  <a:pt x="370240" y="114037"/>
                </a:moveTo>
                <a:lnTo>
                  <a:pt x="427231" y="114037"/>
                </a:lnTo>
                <a:lnTo>
                  <a:pt x="484221" y="57019"/>
                </a:lnTo>
                <a:lnTo>
                  <a:pt x="427231" y="0"/>
                </a:lnTo>
                <a:lnTo>
                  <a:pt x="370240" y="0"/>
                </a:lnTo>
                <a:lnTo>
                  <a:pt x="427231" y="57019"/>
                </a:lnTo>
                <a:close/>
                <a:moveTo>
                  <a:pt x="246035" y="114037"/>
                </a:moveTo>
                <a:lnTo>
                  <a:pt x="303026" y="114037"/>
                </a:lnTo>
                <a:lnTo>
                  <a:pt x="360016" y="57019"/>
                </a:lnTo>
                <a:lnTo>
                  <a:pt x="303026" y="0"/>
                </a:lnTo>
                <a:lnTo>
                  <a:pt x="246035" y="0"/>
                </a:lnTo>
                <a:lnTo>
                  <a:pt x="303026" y="57019"/>
                </a:lnTo>
                <a:close/>
                <a:moveTo>
                  <a:pt x="124205" y="114037"/>
                </a:moveTo>
                <a:lnTo>
                  <a:pt x="181196" y="114037"/>
                </a:lnTo>
                <a:lnTo>
                  <a:pt x="238186" y="57019"/>
                </a:lnTo>
                <a:lnTo>
                  <a:pt x="181196" y="0"/>
                </a:lnTo>
                <a:lnTo>
                  <a:pt x="124205" y="0"/>
                </a:lnTo>
                <a:lnTo>
                  <a:pt x="181196" y="57019"/>
                </a:lnTo>
                <a:close/>
                <a:moveTo>
                  <a:pt x="0" y="114037"/>
                </a:moveTo>
                <a:lnTo>
                  <a:pt x="56991" y="114037"/>
                </a:lnTo>
                <a:lnTo>
                  <a:pt x="113981" y="57019"/>
                </a:lnTo>
                <a:lnTo>
                  <a:pt x="56991" y="0"/>
                </a:lnTo>
                <a:lnTo>
                  <a:pt x="0" y="0"/>
                </a:lnTo>
                <a:lnTo>
                  <a:pt x="56991" y="57019"/>
                </a:ln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0700000" flipH="1" flipV="0">
            <a:off x="773281" y="1993969"/>
            <a:ext cx="441936" cy="227832"/>
          </a:xfrm>
          <a:prstGeom prst="triangle">
            <a:avLst>
              <a:gd name="adj" fmla="val 33815"/>
            </a:avLst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4422872" flipH="0" flipV="1">
            <a:off x="427439" y="1463106"/>
            <a:ext cx="274407" cy="155613"/>
          </a:xfrm>
          <a:prstGeom prst="triangle">
            <a:avLst>
              <a:gd name="adj" fmla="val 33815"/>
            </a:avLst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968126" y="3719831"/>
            <a:ext cx="563880" cy="4851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2800">
                <a:ln w="12700">
                  <a:noFill/>
                </a:ln>
                <a:solidFill>
                  <a:srgbClr val="BFBFB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37172" y="4212950"/>
            <a:ext cx="4063887" cy="53228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Sofa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237172" y="4831841"/>
            <a:ext cx="4063887" cy="10288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Sofa adalah kursi panjang yang dirancang untuk duduk lebih dari satu orang.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907449" y="4267086"/>
            <a:ext cx="4093929" cy="424010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621673" y="3719831"/>
            <a:ext cx="614680" cy="4851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28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050452" y="4212950"/>
            <a:ext cx="3807924" cy="53228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Kursi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922470" y="4831841"/>
            <a:ext cx="4063887" cy="10288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Kursi terdiri dari bangku dengan sandaran dan biasanya memiliki empat kaki untuk duduk.</a:t>
            </a:r>
            <a:endParaRPr kumimoji="1" lang="zh-CN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270000" y="1611018"/>
            <a:ext cx="10922000" cy="1852304"/>
          </a:xfrm>
          <a:prstGeom prst="rect">
            <a:avLst/>
          </a:prstGeom>
        </p:spPr>
      </p:pic>
      <p:sp>
        <p:nvSpPr>
          <p:cNvPr id="14" name="标题 1"/>
          <p:cNvSpPr txBox="1"/>
          <p:nvPr/>
        </p:nvSpPr>
        <p:spPr>
          <a:xfrm rot="0" flipH="0" flipV="0">
            <a:off x="773150" y="427667"/>
            <a:ext cx="10745749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Furniture untuk Tempat Duduk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64152" y="277385"/>
            <a:ext cx="360000" cy="285696"/>
          </a:xfrm>
          <a:custGeom>
            <a:avLst/>
            <a:gdLst>
              <a:gd name="connsiteX0" fmla="*/ 431250 w 431250"/>
              <a:gd name="connsiteY0" fmla="*/ 0 h 342240"/>
              <a:gd name="connsiteX1" fmla="*/ 431250 w 431250"/>
              <a:gd name="connsiteY1" fmla="*/ 74003 h 342240"/>
              <a:gd name="connsiteX2" fmla="*/ 332839 w 431250"/>
              <a:gd name="connsiteY2" fmla="*/ 169740 h 342240"/>
              <a:gd name="connsiteX3" fmla="*/ 431250 w 431250"/>
              <a:gd name="connsiteY3" fmla="*/ 169740 h 342240"/>
              <a:gd name="connsiteX4" fmla="*/ 431250 w 431250"/>
              <a:gd name="connsiteY4" fmla="*/ 342240 h 342240"/>
              <a:gd name="connsiteX5" fmla="*/ 258750 w 431250"/>
              <a:gd name="connsiteY5" fmla="*/ 342240 h 342240"/>
              <a:gd name="connsiteX6" fmla="*/ 258750 w 431250"/>
              <a:gd name="connsiteY6" fmla="*/ 169740 h 342240"/>
              <a:gd name="connsiteX7" fmla="*/ 431250 w 431250"/>
              <a:gd name="connsiteY7" fmla="*/ 0 h 342240"/>
              <a:gd name="connsiteX8" fmla="*/ 172500 w 431250"/>
              <a:gd name="connsiteY8" fmla="*/ 0 h 342240"/>
              <a:gd name="connsiteX9" fmla="*/ 172500 w 431250"/>
              <a:gd name="connsiteY9" fmla="*/ 74003 h 342240"/>
              <a:gd name="connsiteX10" fmla="*/ 74089 w 431250"/>
              <a:gd name="connsiteY10" fmla="*/ 169740 h 342240"/>
              <a:gd name="connsiteX11" fmla="*/ 172500 w 431250"/>
              <a:gd name="connsiteY11" fmla="*/ 169740 h 342240"/>
              <a:gd name="connsiteX12" fmla="*/ 172500 w 431250"/>
              <a:gd name="connsiteY12" fmla="*/ 342240 h 342240"/>
              <a:gd name="connsiteX13" fmla="*/ 0 w 431250"/>
              <a:gd name="connsiteY13" fmla="*/ 342240 h 342240"/>
              <a:gd name="connsiteX14" fmla="*/ 0 w 431250"/>
              <a:gd name="connsiteY14" fmla="*/ 169740 h 342240"/>
              <a:gd name="connsiteX15" fmla="*/ 172500 w 431250"/>
              <a:gd name="connsiteY15" fmla="*/ 0 h 342240"/>
            </a:gdLst>
            <a:rect l="l" t="t" r="r" b="b"/>
            <a:pathLst>
              <a:path w="431250" h="342240">
                <a:moveTo>
                  <a:pt x="431250" y="0"/>
                </a:moveTo>
                <a:lnTo>
                  <a:pt x="431250" y="74003"/>
                </a:lnTo>
                <a:cubicBezTo>
                  <a:pt x="377945" y="74028"/>
                  <a:pt x="334333" y="116456"/>
                  <a:pt x="332839" y="169740"/>
                </a:cubicBezTo>
                <a:lnTo>
                  <a:pt x="431250" y="169740"/>
                </a:lnTo>
                <a:lnTo>
                  <a:pt x="431250" y="342240"/>
                </a:lnTo>
                <a:lnTo>
                  <a:pt x="258750" y="342240"/>
                </a:lnTo>
                <a:lnTo>
                  <a:pt x="258750" y="169740"/>
                </a:lnTo>
                <a:cubicBezTo>
                  <a:pt x="260258" y="75551"/>
                  <a:pt x="337049" y="-12"/>
                  <a:pt x="431250" y="0"/>
                </a:cubicBezTo>
                <a:close/>
                <a:moveTo>
                  <a:pt x="172500" y="0"/>
                </a:moveTo>
                <a:lnTo>
                  <a:pt x="172500" y="74003"/>
                </a:lnTo>
                <a:cubicBezTo>
                  <a:pt x="119195" y="74028"/>
                  <a:pt x="75583" y="116456"/>
                  <a:pt x="74089" y="169740"/>
                </a:cubicBezTo>
                <a:lnTo>
                  <a:pt x="172500" y="169740"/>
                </a:lnTo>
                <a:lnTo>
                  <a:pt x="172500" y="342240"/>
                </a:lnTo>
                <a:lnTo>
                  <a:pt x="0" y="342240"/>
                </a:lnTo>
                <a:lnTo>
                  <a:pt x="0" y="169740"/>
                </a:lnTo>
                <a:cubicBezTo>
                  <a:pt x="1508" y="75551"/>
                  <a:pt x="78299" y="-12"/>
                  <a:pt x="172500" y="0"/>
                </a:cubicBezTo>
                <a:close/>
              </a:path>
            </a:pathLst>
          </a:custGeom>
          <a:solidFill>
            <a:schemeClr val="accent1"/>
          </a:solidFill>
          <a:ln w="5424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5400000" flipH="0" flipV="0">
            <a:off x="6623532" y="1754896"/>
            <a:ext cx="1804736" cy="60204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6200000" flipH="1" flipV="0">
            <a:off x="3685486" y="-231565"/>
            <a:ext cx="1804736" cy="60204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149850" y="2553334"/>
            <a:ext cx="5285124" cy="1115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Lemari adalah furniture dengan pintu atau laci untuk menyimpan barang seperti pakaian atau peralatan rumah tangga.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350399" y="2485901"/>
            <a:ext cx="585537" cy="585537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0243365" y="4472362"/>
            <a:ext cx="585537" cy="5855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495276" y="2641859"/>
            <a:ext cx="295783" cy="273620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388242" y="4622011"/>
            <a:ext cx="295783" cy="286240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149850" y="2049897"/>
            <a:ext cx="5279650" cy="4399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Lemari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780380" y="4525701"/>
            <a:ext cx="5183524" cy="1115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Rak adalah konstruksi penyimpanan terbuka yang digunakan untuk menempatkan atau menampilkan barang.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780380" y="4022263"/>
            <a:ext cx="5183524" cy="4399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Rak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73150" y="427667"/>
            <a:ext cx="10745749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Furniture untuk Penyimpanan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64152" y="277385"/>
            <a:ext cx="360000" cy="285696"/>
          </a:xfrm>
          <a:custGeom>
            <a:avLst/>
            <a:gdLst>
              <a:gd name="connsiteX0" fmla="*/ 431250 w 431250"/>
              <a:gd name="connsiteY0" fmla="*/ 0 h 342240"/>
              <a:gd name="connsiteX1" fmla="*/ 431250 w 431250"/>
              <a:gd name="connsiteY1" fmla="*/ 74003 h 342240"/>
              <a:gd name="connsiteX2" fmla="*/ 332839 w 431250"/>
              <a:gd name="connsiteY2" fmla="*/ 169740 h 342240"/>
              <a:gd name="connsiteX3" fmla="*/ 431250 w 431250"/>
              <a:gd name="connsiteY3" fmla="*/ 169740 h 342240"/>
              <a:gd name="connsiteX4" fmla="*/ 431250 w 431250"/>
              <a:gd name="connsiteY4" fmla="*/ 342240 h 342240"/>
              <a:gd name="connsiteX5" fmla="*/ 258750 w 431250"/>
              <a:gd name="connsiteY5" fmla="*/ 342240 h 342240"/>
              <a:gd name="connsiteX6" fmla="*/ 258750 w 431250"/>
              <a:gd name="connsiteY6" fmla="*/ 169740 h 342240"/>
              <a:gd name="connsiteX7" fmla="*/ 431250 w 431250"/>
              <a:gd name="connsiteY7" fmla="*/ 0 h 342240"/>
              <a:gd name="connsiteX8" fmla="*/ 172500 w 431250"/>
              <a:gd name="connsiteY8" fmla="*/ 0 h 342240"/>
              <a:gd name="connsiteX9" fmla="*/ 172500 w 431250"/>
              <a:gd name="connsiteY9" fmla="*/ 74003 h 342240"/>
              <a:gd name="connsiteX10" fmla="*/ 74089 w 431250"/>
              <a:gd name="connsiteY10" fmla="*/ 169740 h 342240"/>
              <a:gd name="connsiteX11" fmla="*/ 172500 w 431250"/>
              <a:gd name="connsiteY11" fmla="*/ 169740 h 342240"/>
              <a:gd name="connsiteX12" fmla="*/ 172500 w 431250"/>
              <a:gd name="connsiteY12" fmla="*/ 342240 h 342240"/>
              <a:gd name="connsiteX13" fmla="*/ 0 w 431250"/>
              <a:gd name="connsiteY13" fmla="*/ 342240 h 342240"/>
              <a:gd name="connsiteX14" fmla="*/ 0 w 431250"/>
              <a:gd name="connsiteY14" fmla="*/ 169740 h 342240"/>
              <a:gd name="connsiteX15" fmla="*/ 172500 w 431250"/>
              <a:gd name="connsiteY15" fmla="*/ 0 h 342240"/>
            </a:gdLst>
            <a:rect l="l" t="t" r="r" b="b"/>
            <a:pathLst>
              <a:path w="431250" h="342240">
                <a:moveTo>
                  <a:pt x="431250" y="0"/>
                </a:moveTo>
                <a:lnTo>
                  <a:pt x="431250" y="74003"/>
                </a:lnTo>
                <a:cubicBezTo>
                  <a:pt x="377945" y="74028"/>
                  <a:pt x="334333" y="116456"/>
                  <a:pt x="332839" y="169740"/>
                </a:cubicBezTo>
                <a:lnTo>
                  <a:pt x="431250" y="169740"/>
                </a:lnTo>
                <a:lnTo>
                  <a:pt x="431250" y="342240"/>
                </a:lnTo>
                <a:lnTo>
                  <a:pt x="258750" y="342240"/>
                </a:lnTo>
                <a:lnTo>
                  <a:pt x="258750" y="169740"/>
                </a:lnTo>
                <a:cubicBezTo>
                  <a:pt x="260258" y="75551"/>
                  <a:pt x="337049" y="-12"/>
                  <a:pt x="431250" y="0"/>
                </a:cubicBezTo>
                <a:close/>
                <a:moveTo>
                  <a:pt x="172500" y="0"/>
                </a:moveTo>
                <a:lnTo>
                  <a:pt x="172500" y="74003"/>
                </a:lnTo>
                <a:cubicBezTo>
                  <a:pt x="119195" y="74028"/>
                  <a:pt x="75583" y="116456"/>
                  <a:pt x="74089" y="169740"/>
                </a:cubicBezTo>
                <a:lnTo>
                  <a:pt x="172500" y="169740"/>
                </a:lnTo>
                <a:lnTo>
                  <a:pt x="172500" y="342240"/>
                </a:lnTo>
                <a:lnTo>
                  <a:pt x="0" y="342240"/>
                </a:lnTo>
                <a:lnTo>
                  <a:pt x="0" y="169740"/>
                </a:lnTo>
                <a:cubicBezTo>
                  <a:pt x="1508" y="75551"/>
                  <a:pt x="78299" y="-12"/>
                  <a:pt x="172500" y="0"/>
                </a:cubicBezTo>
                <a:close/>
              </a:path>
            </a:pathLst>
          </a:custGeom>
          <a:solidFill>
            <a:schemeClr val="accent1"/>
          </a:solidFill>
          <a:ln w="5424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Material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3C4C6B"/>
      </a:accent1>
      <a:accent2>
        <a:srgbClr val="E6C69A"/>
      </a:accent2>
      <a:accent3>
        <a:srgbClr val="606060"/>
      </a:accent3>
      <a:accent4>
        <a:srgbClr val="828282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