
<file path=[Content_Types].xml><?xml version="1.0" encoding="utf-8"?>
<Types xmlns="http://schemas.openxmlformats.org/package/2006/content-types">
  <Default Extension="png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Poppins"/>
      <p:regular r:id="rId15"/>
    </p:embeddedFont>
    <p:embeddedFont>
      <p:font typeface="poppins-bold"/>
      <p:regular r:id="rId16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font" Target="fonts/font1.fntdata"/>
<Relationship Id="rId16" Type="http://schemas.openxmlformats.org/officeDocument/2006/relationships/font" Target="fonts/font2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7.png"/>
<Relationship Id="rId3" Type="http://schemas.openxmlformats.org/officeDocument/2006/relationships/image" Target="../media/image8.png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Relationship Id="rId3" Type="http://schemas.openxmlformats.org/officeDocument/2006/relationships/image" Target="../media/image3.png"/>
<Relationship Id="rId4" Type="http://schemas.openxmlformats.org/officeDocument/2006/relationships/image" Target="../media/image4.png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png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Sketsa Furniture untuk Pemula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678765" y="1393143"/>
            <a:ext cx="4186436" cy="3902689"/>
          </a:xfrm>
          <a:custGeom>
            <a:avLst/>
            <a:gdLst>
              <a:gd name="T0" fmla="*/ 592 w 655"/>
              <a:gd name="T1" fmla="*/ 6 h 719"/>
              <a:gd name="T2" fmla="*/ 46 w 655"/>
              <a:gd name="T3" fmla="*/ 105 h 719"/>
              <a:gd name="T4" fmla="*/ 3 w 655"/>
              <a:gd name="T5" fmla="*/ 162 h 719"/>
              <a:gd name="T6" fmla="*/ 37 w 655"/>
              <a:gd name="T7" fmla="*/ 480 h 719"/>
              <a:gd name="T8" fmla="*/ 78 w 655"/>
              <a:gd name="T9" fmla="*/ 525 h 719"/>
              <a:gd name="T10" fmla="*/ 377 w 655"/>
              <a:gd name="T11" fmla="*/ 589 h 719"/>
              <a:gd name="T12" fmla="*/ 341 w 655"/>
              <a:gd name="T13" fmla="*/ 693 h 719"/>
              <a:gd name="T14" fmla="*/ 365 w 655"/>
              <a:gd name="T15" fmla="*/ 708 h 719"/>
              <a:gd name="T16" fmla="*/ 504 w 655"/>
              <a:gd name="T17" fmla="*/ 568 h 719"/>
              <a:gd name="T18" fmla="*/ 506 w 655"/>
              <a:gd name="T19" fmla="*/ 564 h 719"/>
              <a:gd name="T20" fmla="*/ 622 w 655"/>
              <a:gd name="T21" fmla="*/ 451 h 719"/>
              <a:gd name="T22" fmla="*/ 638 w 655"/>
              <a:gd name="T23" fmla="*/ 417 h 719"/>
              <a:gd name="T24" fmla="*/ 653 w 655"/>
              <a:gd name="T25" fmla="*/ 59 h 719"/>
              <a:gd name="T26" fmla="*/ 592 w 655"/>
              <a:gd name="T27" fmla="*/ 6 h 719"/>
              <a:gd name="connsiteX0" fmla="*/ 9061 w 10000"/>
              <a:gd name="connsiteY0" fmla="*/ 12 h 9999"/>
              <a:gd name="connsiteX1" fmla="*/ 666 w 10000"/>
              <a:gd name="connsiteY1" fmla="*/ 1412 h 9999"/>
              <a:gd name="connsiteX2" fmla="*/ 5 w 10000"/>
              <a:gd name="connsiteY2" fmla="*/ 2218 h 9999"/>
              <a:gd name="connsiteX3" fmla="*/ 528 w 10000"/>
              <a:gd name="connsiteY3" fmla="*/ 6714 h 9999"/>
              <a:gd name="connsiteX4" fmla="*/ 1158 w 10000"/>
              <a:gd name="connsiteY4" fmla="*/ 7350 h 9999"/>
              <a:gd name="connsiteX5" fmla="*/ 5756 w 10000"/>
              <a:gd name="connsiteY5" fmla="*/ 8255 h 9999"/>
              <a:gd name="connsiteX6" fmla="*/ 5202 w 10000"/>
              <a:gd name="connsiteY6" fmla="*/ 9725 h 9999"/>
              <a:gd name="connsiteX7" fmla="*/ 5572 w 10000"/>
              <a:gd name="connsiteY7" fmla="*/ 9937 h 9999"/>
              <a:gd name="connsiteX8" fmla="*/ 9523 w 10000"/>
              <a:gd name="connsiteY8" fmla="*/ 6304 h 9999"/>
              <a:gd name="connsiteX9" fmla="*/ 9768 w 10000"/>
              <a:gd name="connsiteY9" fmla="*/ 5823 h 9999"/>
              <a:gd name="connsiteX10" fmla="*/ 9999 w 10000"/>
              <a:gd name="connsiteY10" fmla="*/ 762 h 9999"/>
              <a:gd name="connsiteX11" fmla="*/ 9061 w 10000"/>
              <a:gd name="connsiteY11" fmla="*/ 12 h 9999"/>
              <a:gd name="connsiteX12" fmla="*/ 8997 w 9929"/>
              <a:gd name="connsiteY12" fmla="*/ 12 h 9838"/>
            </a:gdLst>
            <a:rect l="l" t="t" r="r" b="b"/>
            <a:pathLst>
              <a:path w="10000" h="9999">
                <a:moveTo>
                  <a:pt x="9061" y="12"/>
                </a:moveTo>
                <a:lnTo>
                  <a:pt x="666" y="1412"/>
                </a:lnTo>
                <a:cubicBezTo>
                  <a:pt x="251" y="1483"/>
                  <a:pt x="-41" y="1837"/>
                  <a:pt x="5" y="2218"/>
                </a:cubicBezTo>
                <a:cubicBezTo>
                  <a:pt x="179" y="3717"/>
                  <a:pt x="354" y="5215"/>
                  <a:pt x="528" y="6714"/>
                </a:cubicBezTo>
                <a:cubicBezTo>
                  <a:pt x="574" y="7025"/>
                  <a:pt x="820" y="7293"/>
                  <a:pt x="1158" y="7350"/>
                </a:cubicBezTo>
                <a:lnTo>
                  <a:pt x="5756" y="8255"/>
                </a:lnTo>
                <a:cubicBezTo>
                  <a:pt x="5587" y="8679"/>
                  <a:pt x="5371" y="9258"/>
                  <a:pt x="5202" y="9725"/>
                </a:cubicBezTo>
                <a:cubicBezTo>
                  <a:pt x="5125" y="9937"/>
                  <a:pt x="5402" y="10092"/>
                  <a:pt x="5572" y="9937"/>
                </a:cubicBezTo>
                <a:lnTo>
                  <a:pt x="9523" y="6304"/>
                </a:lnTo>
                <a:cubicBezTo>
                  <a:pt x="9866" y="5948"/>
                  <a:pt x="9753" y="6007"/>
                  <a:pt x="9768" y="5823"/>
                </a:cubicBezTo>
                <a:lnTo>
                  <a:pt x="9999" y="762"/>
                </a:lnTo>
                <a:cubicBezTo>
                  <a:pt x="10030" y="296"/>
                  <a:pt x="9569" y="-72"/>
                  <a:pt x="9061" y="12"/>
                </a:cubicBez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  <a:effectLst>
            <a:outerShdw dist="0" blurRad="254000" dir="0" sx="102000" sy="102000" kx="0" ky="0" algn="ctr" rotWithShape="0">
              <a:schemeClr val="accent1">
                <a:lumMod val="60000"/>
                <a:lumOff val="40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156424" y="5413397"/>
            <a:ext cx="3381044" cy="8223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Persiapan dan Pemilihan Desain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416285" y="1882140"/>
            <a:ext cx="3055990" cy="23698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Langkah- langkah awal yang perlu diambil sebelum memulai sketsa, termasuk riset dan pemilihan desain.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332464" y="1393143"/>
            <a:ext cx="4186436" cy="3902689"/>
          </a:xfrm>
          <a:custGeom>
            <a:avLst/>
            <a:gdLst>
              <a:gd name="T0" fmla="*/ 592 w 655"/>
              <a:gd name="T1" fmla="*/ 6 h 719"/>
              <a:gd name="T2" fmla="*/ 46 w 655"/>
              <a:gd name="T3" fmla="*/ 105 h 719"/>
              <a:gd name="T4" fmla="*/ 3 w 655"/>
              <a:gd name="T5" fmla="*/ 162 h 719"/>
              <a:gd name="T6" fmla="*/ 37 w 655"/>
              <a:gd name="T7" fmla="*/ 480 h 719"/>
              <a:gd name="T8" fmla="*/ 78 w 655"/>
              <a:gd name="T9" fmla="*/ 525 h 719"/>
              <a:gd name="T10" fmla="*/ 377 w 655"/>
              <a:gd name="T11" fmla="*/ 589 h 719"/>
              <a:gd name="T12" fmla="*/ 341 w 655"/>
              <a:gd name="T13" fmla="*/ 693 h 719"/>
              <a:gd name="T14" fmla="*/ 365 w 655"/>
              <a:gd name="T15" fmla="*/ 708 h 719"/>
              <a:gd name="T16" fmla="*/ 504 w 655"/>
              <a:gd name="T17" fmla="*/ 568 h 719"/>
              <a:gd name="T18" fmla="*/ 506 w 655"/>
              <a:gd name="T19" fmla="*/ 564 h 719"/>
              <a:gd name="T20" fmla="*/ 622 w 655"/>
              <a:gd name="T21" fmla="*/ 451 h 719"/>
              <a:gd name="T22" fmla="*/ 638 w 655"/>
              <a:gd name="T23" fmla="*/ 417 h 719"/>
              <a:gd name="T24" fmla="*/ 653 w 655"/>
              <a:gd name="T25" fmla="*/ 59 h 719"/>
              <a:gd name="T26" fmla="*/ 592 w 655"/>
              <a:gd name="T27" fmla="*/ 6 h 719"/>
              <a:gd name="connsiteX0" fmla="*/ 9061 w 10000"/>
              <a:gd name="connsiteY0" fmla="*/ 12 h 9999"/>
              <a:gd name="connsiteX1" fmla="*/ 666 w 10000"/>
              <a:gd name="connsiteY1" fmla="*/ 1412 h 9999"/>
              <a:gd name="connsiteX2" fmla="*/ 5 w 10000"/>
              <a:gd name="connsiteY2" fmla="*/ 2218 h 9999"/>
              <a:gd name="connsiteX3" fmla="*/ 528 w 10000"/>
              <a:gd name="connsiteY3" fmla="*/ 6714 h 9999"/>
              <a:gd name="connsiteX4" fmla="*/ 1158 w 10000"/>
              <a:gd name="connsiteY4" fmla="*/ 7350 h 9999"/>
              <a:gd name="connsiteX5" fmla="*/ 5756 w 10000"/>
              <a:gd name="connsiteY5" fmla="*/ 8255 h 9999"/>
              <a:gd name="connsiteX6" fmla="*/ 5202 w 10000"/>
              <a:gd name="connsiteY6" fmla="*/ 9725 h 9999"/>
              <a:gd name="connsiteX7" fmla="*/ 5572 w 10000"/>
              <a:gd name="connsiteY7" fmla="*/ 9937 h 9999"/>
              <a:gd name="connsiteX8" fmla="*/ 9523 w 10000"/>
              <a:gd name="connsiteY8" fmla="*/ 6304 h 9999"/>
              <a:gd name="connsiteX9" fmla="*/ 9768 w 10000"/>
              <a:gd name="connsiteY9" fmla="*/ 5823 h 9999"/>
              <a:gd name="connsiteX10" fmla="*/ 9999 w 10000"/>
              <a:gd name="connsiteY10" fmla="*/ 762 h 9999"/>
              <a:gd name="connsiteX11" fmla="*/ 9061 w 10000"/>
              <a:gd name="connsiteY11" fmla="*/ 12 h 9999"/>
              <a:gd name="connsiteX12" fmla="*/ 8997 w 9929"/>
              <a:gd name="connsiteY12" fmla="*/ 12 h 9838"/>
            </a:gdLst>
            <a:rect l="l" t="t" r="r" b="b"/>
            <a:pathLst>
              <a:path w="10000" h="9999">
                <a:moveTo>
                  <a:pt x="9061" y="12"/>
                </a:moveTo>
                <a:lnTo>
                  <a:pt x="666" y="1412"/>
                </a:lnTo>
                <a:cubicBezTo>
                  <a:pt x="251" y="1483"/>
                  <a:pt x="-41" y="1837"/>
                  <a:pt x="5" y="2218"/>
                </a:cubicBezTo>
                <a:cubicBezTo>
                  <a:pt x="179" y="3717"/>
                  <a:pt x="354" y="5215"/>
                  <a:pt x="528" y="6714"/>
                </a:cubicBezTo>
                <a:cubicBezTo>
                  <a:pt x="574" y="7025"/>
                  <a:pt x="820" y="7293"/>
                  <a:pt x="1158" y="7350"/>
                </a:cubicBezTo>
                <a:lnTo>
                  <a:pt x="5756" y="8255"/>
                </a:lnTo>
                <a:cubicBezTo>
                  <a:pt x="5587" y="8679"/>
                  <a:pt x="5371" y="9258"/>
                  <a:pt x="5202" y="9725"/>
                </a:cubicBezTo>
                <a:cubicBezTo>
                  <a:pt x="5125" y="9937"/>
                  <a:pt x="5402" y="10092"/>
                  <a:pt x="5572" y="9937"/>
                </a:cubicBezTo>
                <a:lnTo>
                  <a:pt x="9523" y="6304"/>
                </a:lnTo>
                <a:cubicBezTo>
                  <a:pt x="9866" y="5948"/>
                  <a:pt x="9753" y="6007"/>
                  <a:pt x="9768" y="5823"/>
                </a:cubicBezTo>
                <a:lnTo>
                  <a:pt x="9999" y="762"/>
                </a:lnTo>
                <a:cubicBezTo>
                  <a:pt x="10030" y="296"/>
                  <a:pt x="9569" y="-72"/>
                  <a:pt x="9061" y="12"/>
                </a:cubicBez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  <a:effectLst>
            <a:outerShdw dist="0" blurRad="254000" dir="0" sx="102000" sy="102000" kx="0" ky="0" algn="ctr" rotWithShape="0">
              <a:schemeClr val="accent1">
                <a:lumMod val="60000"/>
                <a:lumOff val="40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810123" y="5413397"/>
            <a:ext cx="3381044" cy="8223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Eksekusi Sketsa Awal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069984" y="1882140"/>
            <a:ext cx="3055990" cy="23698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Tips dan teknik dalam memulai sketsa awal serta bagaimana memastikan proporsi dan perspektif yang tepat.</a:t>
            </a:r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30195" t="4581" r="9236" b="4581"/>
          <a:stretch>
            <a:fillRect/>
          </a:stretch>
        </p:blipFill>
        <p:spPr>
          <a:xfrm rot="0" flipH="0" flipV="0">
            <a:off x="656076" y="2467231"/>
            <a:ext cx="1563848" cy="1563848"/>
          </a:xfrm>
          <a:custGeom>
            <a:avLst/>
            <a:gdLst/>
            <a:rect l="l" t="t" r="r" b="b"/>
            <a:pathLst>
              <a:path w="1563848" h="1563848">
                <a:moveTo>
                  <a:pt x="781924" y="0"/>
                </a:moveTo>
                <a:cubicBezTo>
                  <a:pt x="1213769" y="0"/>
                  <a:pt x="1563848" y="350079"/>
                  <a:pt x="1563848" y="781924"/>
                </a:cubicBezTo>
                <a:cubicBezTo>
                  <a:pt x="1563848" y="1213769"/>
                  <a:pt x="1213769" y="1563848"/>
                  <a:pt x="781924" y="1563848"/>
                </a:cubicBezTo>
                <a:cubicBezTo>
                  <a:pt x="350079" y="1563848"/>
                  <a:pt x="0" y="1213769"/>
                  <a:pt x="0" y="781924"/>
                </a:cubicBezTo>
                <a:cubicBezTo>
                  <a:pt x="0" y="350079"/>
                  <a:pt x="350079" y="0"/>
                  <a:pt x="78192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32615" t="10299" r="7517" b="0"/>
          <a:stretch>
            <a:fillRect/>
          </a:stretch>
        </p:blipFill>
        <p:spPr>
          <a:xfrm rot="0" flipH="0" flipV="0">
            <a:off x="6309775" y="2467231"/>
            <a:ext cx="1563848" cy="1563848"/>
          </a:xfrm>
          <a:custGeom>
            <a:avLst/>
            <a:gdLst/>
            <a:rect l="l" t="t" r="r" b="b"/>
            <a:pathLst>
              <a:path w="1563848" h="1563848">
                <a:moveTo>
                  <a:pt x="781924" y="0"/>
                </a:moveTo>
                <a:cubicBezTo>
                  <a:pt x="1213769" y="0"/>
                  <a:pt x="1563848" y="350079"/>
                  <a:pt x="1563848" y="781924"/>
                </a:cubicBezTo>
                <a:cubicBezTo>
                  <a:pt x="1563848" y="1213769"/>
                  <a:pt x="1213769" y="1563848"/>
                  <a:pt x="781924" y="1563848"/>
                </a:cubicBezTo>
                <a:cubicBezTo>
                  <a:pt x="350080" y="1563848"/>
                  <a:pt x="0" y="1213769"/>
                  <a:pt x="0" y="781924"/>
                </a:cubicBezTo>
                <a:cubicBezTo>
                  <a:pt x="0" y="350079"/>
                  <a:pt x="350080" y="0"/>
                  <a:pt x="78192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" name="标题 1"/>
          <p:cNvSpPr txBox="1"/>
          <p:nvPr/>
        </p:nvSpPr>
        <p:spPr>
          <a:xfrm rot="0" flipH="0" flipV="0">
            <a:off x="0" y="355669"/>
            <a:ext cx="720000" cy="576000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64394" y="355669"/>
            <a:ext cx="7519965" cy="576000"/>
          </a:xfrm>
          <a:custGeom>
            <a:avLst/>
            <a:gdLst>
              <a:gd name="connsiteX0" fmla="*/ 367854 w 7519965"/>
              <a:gd name="connsiteY0" fmla="*/ 503515 h 510950"/>
              <a:gd name="connsiteX1" fmla="*/ 0 w 7519965"/>
              <a:gd name="connsiteY1" fmla="*/ 0 h 510950"/>
              <a:gd name="connsiteX2" fmla="*/ 7519965 w 7519965"/>
              <a:gd name="connsiteY2" fmla="*/ 0 h 510950"/>
              <a:gd name="connsiteX3" fmla="*/ 7300522 w 7519965"/>
              <a:gd name="connsiteY3" fmla="*/ 510950 h 510950"/>
              <a:gd name="connsiteX4" fmla="*/ 367854 w 7519965"/>
              <a:gd name="connsiteY4" fmla="*/ 503515 h 510950"/>
            </a:gdLst>
            <a:rect l="l" t="t" r="r" b="b"/>
            <a:pathLst>
              <a:path w="7519965" h="510950">
                <a:moveTo>
                  <a:pt x="367854" y="503515"/>
                </a:moveTo>
                <a:lnTo>
                  <a:pt x="0" y="0"/>
                </a:lnTo>
                <a:lnTo>
                  <a:pt x="7519965" y="0"/>
                </a:lnTo>
                <a:lnTo>
                  <a:pt x="7300522" y="510950"/>
                </a:lnTo>
                <a:lnTo>
                  <a:pt x="367854" y="50351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21832" y="409669"/>
            <a:ext cx="1053759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Tahapan Pembuatan Sketsa</a:t>
            </a:r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5988601"/>
            <a:ext cx="12192000" cy="710536"/>
          </a:xfrm>
          <a:custGeom>
            <a:avLst/>
            <a:gdLst>
              <a:gd name="connsiteX0" fmla="*/ 0 w 12192000"/>
              <a:gd name="connsiteY0" fmla="*/ 0 h 2548005"/>
              <a:gd name="connsiteX1" fmla="*/ 168614 w 12192000"/>
              <a:gd name="connsiteY1" fmla="*/ 119903 h 2548005"/>
              <a:gd name="connsiteX2" fmla="*/ 6096001 w 12192000"/>
              <a:gd name="connsiteY2" fmla="*/ 1930469 h 2548005"/>
              <a:gd name="connsiteX3" fmla="*/ 12023389 w 12192000"/>
              <a:gd name="connsiteY3" fmla="*/ 119903 h 2548005"/>
              <a:gd name="connsiteX4" fmla="*/ 12192000 w 12192000"/>
              <a:gd name="connsiteY4" fmla="*/ 1 h 2548005"/>
              <a:gd name="connsiteX5" fmla="*/ 12192000 w 12192000"/>
              <a:gd name="connsiteY5" fmla="*/ 2548005 h 2548005"/>
              <a:gd name="connsiteX6" fmla="*/ 0 w 12192000"/>
              <a:gd name="connsiteY6" fmla="*/ 2548005 h 2548005"/>
            </a:gdLst>
            <a:rect l="l" t="t" r="r" b="b"/>
            <a:pathLst>
              <a:path w="12192000" h="2548005">
                <a:moveTo>
                  <a:pt x="0" y="0"/>
                </a:moveTo>
                <a:lnTo>
                  <a:pt x="168614" y="119903"/>
                </a:lnTo>
                <a:cubicBezTo>
                  <a:pt x="1860621" y="1263000"/>
                  <a:pt x="3900363" y="1930469"/>
                  <a:pt x="6096001" y="1930469"/>
                </a:cubicBezTo>
                <a:cubicBezTo>
                  <a:pt x="8291639" y="1930469"/>
                  <a:pt x="10331382" y="1263000"/>
                  <a:pt x="12023389" y="119903"/>
                </a:cubicBezTo>
                <a:lnTo>
                  <a:pt x="12192000" y="1"/>
                </a:lnTo>
                <a:lnTo>
                  <a:pt x="12192000" y="2548005"/>
                </a:lnTo>
                <a:lnTo>
                  <a:pt x="0" y="25480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6149231"/>
            <a:ext cx="12192000" cy="710537"/>
          </a:xfrm>
          <a:custGeom>
            <a:avLst/>
            <a:gdLst>
              <a:gd name="connsiteX0" fmla="*/ 0 w 12192000"/>
              <a:gd name="connsiteY0" fmla="*/ 0 h 2548005"/>
              <a:gd name="connsiteX1" fmla="*/ 168614 w 12192000"/>
              <a:gd name="connsiteY1" fmla="*/ 119903 h 2548005"/>
              <a:gd name="connsiteX2" fmla="*/ 6096001 w 12192000"/>
              <a:gd name="connsiteY2" fmla="*/ 1930469 h 2548005"/>
              <a:gd name="connsiteX3" fmla="*/ 12023389 w 12192000"/>
              <a:gd name="connsiteY3" fmla="*/ 119903 h 2548005"/>
              <a:gd name="connsiteX4" fmla="*/ 12192000 w 12192000"/>
              <a:gd name="connsiteY4" fmla="*/ 1 h 2548005"/>
              <a:gd name="connsiteX5" fmla="*/ 12192000 w 12192000"/>
              <a:gd name="connsiteY5" fmla="*/ 2548005 h 2548005"/>
              <a:gd name="connsiteX6" fmla="*/ 0 w 12192000"/>
              <a:gd name="connsiteY6" fmla="*/ 2548005 h 2548005"/>
            </a:gdLst>
            <a:rect l="l" t="t" r="r" b="b"/>
            <a:pathLst>
              <a:path w="12192000" h="2548005">
                <a:moveTo>
                  <a:pt x="0" y="0"/>
                </a:moveTo>
                <a:lnTo>
                  <a:pt x="168614" y="119903"/>
                </a:lnTo>
                <a:cubicBezTo>
                  <a:pt x="1860621" y="1263000"/>
                  <a:pt x="3900363" y="1930469"/>
                  <a:pt x="6096001" y="1930469"/>
                </a:cubicBezTo>
                <a:cubicBezTo>
                  <a:pt x="8291639" y="1930469"/>
                  <a:pt x="10331382" y="1263000"/>
                  <a:pt x="12023389" y="119903"/>
                </a:cubicBezTo>
                <a:lnTo>
                  <a:pt x="12192000" y="1"/>
                </a:lnTo>
                <a:lnTo>
                  <a:pt x="12192000" y="2548005"/>
                </a:lnTo>
                <a:lnTo>
                  <a:pt x="0" y="254800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300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108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917637" y="1427202"/>
            <a:ext cx="3356463" cy="4465598"/>
          </a:xfrm>
          <a:prstGeom prst="roundRect">
            <a:avLst>
              <a:gd name="adj" fmla="val 3013"/>
            </a:avLst>
          </a:prstGeom>
          <a:solidFill>
            <a:schemeClr val="bg1"/>
          </a:solidFill>
          <a:ln w="12700" cap="sq">
            <a:solidFill>
              <a:schemeClr val="bg1">
                <a:lumMod val="95000"/>
              </a:schemeClr>
            </a:solidFill>
            <a:miter/>
          </a:ln>
          <a:effectLst>
            <a:outerShdw dist="0" blurRad="228600" dir="0" sx="98000" sy="98000" kx="0" ky="0" algn="ctr" rotWithShape="0">
              <a:schemeClr val="tx1">
                <a:lumMod val="75000"/>
                <a:lumOff val="25000"/>
                <a:alpha val="2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917637" y="1423361"/>
            <a:ext cx="3356463" cy="910783"/>
          </a:xfrm>
          <a:custGeom>
            <a:avLst/>
            <a:gdLst>
              <a:gd name="connsiteX0" fmla="*/ 104959 w 3483534"/>
              <a:gd name="connsiteY0" fmla="*/ 0 h 697102"/>
              <a:gd name="connsiteX1" fmla="*/ 3378575 w 3483534"/>
              <a:gd name="connsiteY1" fmla="*/ 0 h 697102"/>
              <a:gd name="connsiteX2" fmla="*/ 3483534 w 3483534"/>
              <a:gd name="connsiteY2" fmla="*/ 104959 h 697102"/>
              <a:gd name="connsiteX3" fmla="*/ 3483534 w 3483534"/>
              <a:gd name="connsiteY3" fmla="*/ 697102 h 697102"/>
              <a:gd name="connsiteX4" fmla="*/ 0 w 3483534"/>
              <a:gd name="connsiteY4" fmla="*/ 697102 h 697102"/>
              <a:gd name="connsiteX5" fmla="*/ 0 w 3483534"/>
              <a:gd name="connsiteY5" fmla="*/ 104959 h 697102"/>
              <a:gd name="connsiteX6" fmla="*/ 104959 w 3483534"/>
              <a:gd name="connsiteY6" fmla="*/ 0 h 697102"/>
            </a:gdLst>
            <a:rect l="l" t="t" r="r" b="b"/>
            <a:pathLst>
              <a:path w="3483534" h="697102">
                <a:moveTo>
                  <a:pt x="104959" y="0"/>
                </a:moveTo>
                <a:lnTo>
                  <a:pt x="3378575" y="0"/>
                </a:lnTo>
                <a:cubicBezTo>
                  <a:pt x="3436542" y="0"/>
                  <a:pt x="3483534" y="46992"/>
                  <a:pt x="3483534" y="104959"/>
                </a:cubicBezTo>
                <a:lnTo>
                  <a:pt x="3483534" y="697102"/>
                </a:lnTo>
                <a:lnTo>
                  <a:pt x="0" y="697102"/>
                </a:lnTo>
                <a:lnTo>
                  <a:pt x="0" y="104959"/>
                </a:lnTo>
                <a:cubicBezTo>
                  <a:pt x="0" y="46992"/>
                  <a:pt x="46992" y="0"/>
                  <a:pt x="104959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110948" y="1503220"/>
            <a:ext cx="2954948" cy="7598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Memperbaiki dan Menyempurnakan Detail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214350" y="4178629"/>
            <a:ext cx="2763036" cy="15262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Proses menambahkan detail dan memperbaiki kesalahan dalam sketsa awal untuk menghasilkan gambar yang lebih akurat.</a:t>
            </a:r>
            <a:endParaRPr kumimoji="1" lang="zh-CN" altLang="en-US"/>
          </a:p>
        </p:txBody>
      </p:sp>
      <p:cxnSp>
        <p:nvCxnSpPr>
          <p:cNvPr id="8" name="标题 1"/>
          <p:cNvCxnSpPr/>
          <p:nvPr/>
        </p:nvCxnSpPr>
        <p:spPr>
          <a:xfrm rot="0" flipH="0" flipV="0">
            <a:off x="2214350" y="4031846"/>
            <a:ext cx="2763036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miter/>
          </a:ln>
        </p:spPr>
      </p:cxnSp>
      <p:sp>
        <p:nvSpPr>
          <p:cNvPr id="9" name="标题 1"/>
          <p:cNvSpPr txBox="1"/>
          <p:nvPr/>
        </p:nvSpPr>
        <p:spPr>
          <a:xfrm rot="0" flipH="0" flipV="0">
            <a:off x="2991014" y="2583928"/>
            <a:ext cx="1209710" cy="1209710"/>
          </a:xfrm>
          <a:prstGeom prst="ellipse">
            <a:avLst/>
          </a:prstGeom>
          <a:gradFill>
            <a:gsLst>
              <a:gs pos="23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38100" blurRad="114300" dir="2700000" sx="100000" sy="100000" kx="0" ky="0" algn="tl" rotWithShape="0">
              <a:schemeClr val="tx1">
                <a:lumMod val="75000"/>
                <a:lumOff val="25000"/>
                <a:alpha val="22000"/>
              </a:schemeClr>
            </a:outerShdw>
          </a:effectLst>
        </p:spPr>
        <p:txBody>
          <a:bodyPr vert="horz" wrap="non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905200" y="1427202"/>
            <a:ext cx="3356463" cy="4464637"/>
          </a:xfrm>
          <a:prstGeom prst="roundRect">
            <a:avLst>
              <a:gd name="adj" fmla="val 3013"/>
            </a:avLst>
          </a:prstGeom>
          <a:solidFill>
            <a:schemeClr val="bg1"/>
          </a:solidFill>
          <a:ln w="12700" cap="sq">
            <a:solidFill>
              <a:schemeClr val="bg1">
                <a:lumMod val="95000"/>
              </a:schemeClr>
            </a:solidFill>
            <a:miter/>
          </a:ln>
          <a:effectLst>
            <a:outerShdw dist="0" blurRad="228600" dir="0" sx="98000" sy="98000" kx="0" ky="0" algn="ctr" rotWithShape="0">
              <a:schemeClr val="tx1">
                <a:lumMod val="75000"/>
                <a:lumOff val="25000"/>
                <a:alpha val="2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905200" y="1423361"/>
            <a:ext cx="3356463" cy="913439"/>
          </a:xfrm>
          <a:custGeom>
            <a:avLst/>
            <a:gdLst>
              <a:gd name="connsiteX0" fmla="*/ 104959 w 3483534"/>
              <a:gd name="connsiteY0" fmla="*/ 0 h 697102"/>
              <a:gd name="connsiteX1" fmla="*/ 3378575 w 3483534"/>
              <a:gd name="connsiteY1" fmla="*/ 0 h 697102"/>
              <a:gd name="connsiteX2" fmla="*/ 3483534 w 3483534"/>
              <a:gd name="connsiteY2" fmla="*/ 104959 h 697102"/>
              <a:gd name="connsiteX3" fmla="*/ 3483534 w 3483534"/>
              <a:gd name="connsiteY3" fmla="*/ 697102 h 697102"/>
              <a:gd name="connsiteX4" fmla="*/ 0 w 3483534"/>
              <a:gd name="connsiteY4" fmla="*/ 697102 h 697102"/>
              <a:gd name="connsiteX5" fmla="*/ 0 w 3483534"/>
              <a:gd name="connsiteY5" fmla="*/ 104959 h 697102"/>
              <a:gd name="connsiteX6" fmla="*/ 104959 w 3483534"/>
              <a:gd name="connsiteY6" fmla="*/ 0 h 697102"/>
            </a:gdLst>
            <a:rect l="l" t="t" r="r" b="b"/>
            <a:pathLst>
              <a:path w="3483534" h="697102">
                <a:moveTo>
                  <a:pt x="104959" y="0"/>
                </a:moveTo>
                <a:lnTo>
                  <a:pt x="3378575" y="0"/>
                </a:lnTo>
                <a:cubicBezTo>
                  <a:pt x="3436542" y="0"/>
                  <a:pt x="3483534" y="46992"/>
                  <a:pt x="3483534" y="104959"/>
                </a:cubicBezTo>
                <a:lnTo>
                  <a:pt x="3483534" y="697102"/>
                </a:lnTo>
                <a:lnTo>
                  <a:pt x="0" y="697102"/>
                </a:lnTo>
                <a:lnTo>
                  <a:pt x="0" y="104959"/>
                </a:lnTo>
                <a:cubicBezTo>
                  <a:pt x="0" y="46992"/>
                  <a:pt x="46992" y="0"/>
                  <a:pt x="104959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098511" y="1503220"/>
            <a:ext cx="2954948" cy="7598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Finishing dan Pewarnaan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201913" y="4178629"/>
            <a:ext cx="2763036" cy="15236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Teknik untuk menyelesaikan sketsa dengan pewarnaan dan teknik finishing yang membuat sketsa lebih hidup.</a:t>
            </a:r>
            <a:endParaRPr kumimoji="1" lang="zh-CN" altLang="en-US"/>
          </a:p>
        </p:txBody>
      </p:sp>
      <p:cxnSp>
        <p:nvCxnSpPr>
          <p:cNvPr id="14" name="标题 1"/>
          <p:cNvCxnSpPr/>
          <p:nvPr/>
        </p:nvCxnSpPr>
        <p:spPr>
          <a:xfrm rot="0" flipH="0" flipV="0">
            <a:off x="7201913" y="4031846"/>
            <a:ext cx="2763036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miter/>
          </a:ln>
        </p:spPr>
      </p:cxnSp>
      <p:sp>
        <p:nvSpPr>
          <p:cNvPr id="15" name="标题 1"/>
          <p:cNvSpPr txBox="1"/>
          <p:nvPr/>
        </p:nvSpPr>
        <p:spPr>
          <a:xfrm rot="0" flipH="0" flipV="0">
            <a:off x="7978577" y="2583928"/>
            <a:ext cx="1209710" cy="1209710"/>
          </a:xfrm>
          <a:prstGeom prst="ellipse">
            <a:avLst/>
          </a:prstGeom>
          <a:gradFill>
            <a:gsLst>
              <a:gs pos="23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38100" blurRad="114300" dir="2700000" sx="100000" sy="100000" kx="0" ky="0" algn="tl" rotWithShape="0">
              <a:schemeClr val="tx1">
                <a:lumMod val="75000"/>
                <a:lumOff val="25000"/>
                <a:alpha val="22000"/>
              </a:schemeClr>
            </a:outerShdw>
          </a:effectLst>
        </p:spPr>
        <p:txBody>
          <a:bodyPr vert="horz" wrap="non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390391" y="2954121"/>
            <a:ext cx="410955" cy="469324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348770" y="2976035"/>
            <a:ext cx="469324" cy="425496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0" y="355669"/>
            <a:ext cx="720000" cy="576000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64394" y="355669"/>
            <a:ext cx="7519965" cy="576000"/>
          </a:xfrm>
          <a:custGeom>
            <a:avLst/>
            <a:gdLst>
              <a:gd name="connsiteX0" fmla="*/ 367854 w 7519965"/>
              <a:gd name="connsiteY0" fmla="*/ 503515 h 510950"/>
              <a:gd name="connsiteX1" fmla="*/ 0 w 7519965"/>
              <a:gd name="connsiteY1" fmla="*/ 0 h 510950"/>
              <a:gd name="connsiteX2" fmla="*/ 7519965 w 7519965"/>
              <a:gd name="connsiteY2" fmla="*/ 0 h 510950"/>
              <a:gd name="connsiteX3" fmla="*/ 7300522 w 7519965"/>
              <a:gd name="connsiteY3" fmla="*/ 510950 h 510950"/>
              <a:gd name="connsiteX4" fmla="*/ 367854 w 7519965"/>
              <a:gd name="connsiteY4" fmla="*/ 503515 h 510950"/>
            </a:gdLst>
            <a:rect l="l" t="t" r="r" b="b"/>
            <a:pathLst>
              <a:path w="7519965" h="510950">
                <a:moveTo>
                  <a:pt x="367854" y="503515"/>
                </a:moveTo>
                <a:lnTo>
                  <a:pt x="0" y="0"/>
                </a:lnTo>
                <a:lnTo>
                  <a:pt x="7519965" y="0"/>
                </a:lnTo>
                <a:lnTo>
                  <a:pt x="7300522" y="510950"/>
                </a:lnTo>
                <a:lnTo>
                  <a:pt x="367854" y="50351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921832" y="409669"/>
            <a:ext cx="1053759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Penyempurnaan Sketsa</a:t>
            </a:r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60400" y="1326515"/>
            <a:ext cx="2639417" cy="14986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77908" y="901700"/>
            <a:ext cx="2743200" cy="558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4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Contents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198900" y="2761945"/>
            <a:ext cx="432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Teknik Dasar dalam Sketsa Furniture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766596" y="2760400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301063" y="2760400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722139" y="2761945"/>
            <a:ext cx="432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Pengantar Sketsa Furniture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722139" y="4225513"/>
            <a:ext cx="432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Proses Pembuatan Sketsa Furniture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301063" y="4210619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Pengantar Sketsa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440183" y="1673231"/>
            <a:ext cx="3960000" cy="3960613"/>
          </a:xfrm>
          <a:prstGeom prst="roundRect">
            <a:avLst>
              <a:gd name="adj" fmla="val 3543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71323" dir="0" sx="102000" sy="102000" kx="0" ky="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85588" tIns="42794" rIns="85588" bIns="42794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5400000" flipH="0" flipV="0">
            <a:off x="7880477" y="631633"/>
            <a:ext cx="811920" cy="3692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779117" y="1673231"/>
            <a:ext cx="3960000" cy="3960613"/>
          </a:xfrm>
          <a:prstGeom prst="roundRect">
            <a:avLst>
              <a:gd name="adj" fmla="val 3543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71323" dir="0" sx="102000" sy="102000" kx="0" ky="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85588" tIns="42794" rIns="85588" bIns="42794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171890" y="3096670"/>
            <a:ext cx="3420000" cy="2011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Pengenalan konsep dasar sketsa furniture, termasuk pengertian dasar dan tujuan penggunaan dalam desain furnitur.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6200000" flipH="0" flipV="0">
            <a:off x="3486903" y="631634"/>
            <a:ext cx="811920" cy="36925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379554" y="2104774"/>
            <a:ext cx="3026618" cy="746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Sketsa Furniture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708594" y="3096670"/>
            <a:ext cx="3420000" cy="20036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Penjelasan mengenai manfaat dari sketsa dalam proses desain, seperti visualisasi ide, perencanaan, dan komunikasi.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798859" y="2104774"/>
            <a:ext cx="2975156" cy="746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Manfaat Sketsa dalam Desain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0" y="355669"/>
            <a:ext cx="720000" cy="576000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64394" y="355669"/>
            <a:ext cx="7519965" cy="576000"/>
          </a:xfrm>
          <a:custGeom>
            <a:avLst/>
            <a:gdLst>
              <a:gd name="connsiteX0" fmla="*/ 367854 w 7519965"/>
              <a:gd name="connsiteY0" fmla="*/ 503515 h 510950"/>
              <a:gd name="connsiteX1" fmla="*/ 0 w 7519965"/>
              <a:gd name="connsiteY1" fmla="*/ 0 h 510950"/>
              <a:gd name="connsiteX2" fmla="*/ 7519965 w 7519965"/>
              <a:gd name="connsiteY2" fmla="*/ 0 h 510950"/>
              <a:gd name="connsiteX3" fmla="*/ 7300522 w 7519965"/>
              <a:gd name="connsiteY3" fmla="*/ 510950 h 510950"/>
              <a:gd name="connsiteX4" fmla="*/ 367854 w 7519965"/>
              <a:gd name="connsiteY4" fmla="*/ 503515 h 510950"/>
            </a:gdLst>
            <a:rect l="l" t="t" r="r" b="b"/>
            <a:pathLst>
              <a:path w="7519965" h="510950">
                <a:moveTo>
                  <a:pt x="367854" y="503515"/>
                </a:moveTo>
                <a:lnTo>
                  <a:pt x="0" y="0"/>
                </a:lnTo>
                <a:lnTo>
                  <a:pt x="7519965" y="0"/>
                </a:lnTo>
                <a:lnTo>
                  <a:pt x="7300522" y="510950"/>
                </a:lnTo>
                <a:lnTo>
                  <a:pt x="367854" y="50351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21832" y="409669"/>
            <a:ext cx="1053759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dan Pentingnya Sketsa Furniture</a:t>
            </a:r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标题 1"/>
          <p:cNvCxnSpPr/>
          <p:nvPr/>
        </p:nvCxnSpPr>
        <p:spPr>
          <a:xfrm rot="0" flipH="0" flipV="0">
            <a:off x="7452002" y="4971178"/>
            <a:ext cx="419803" cy="0"/>
          </a:xfrm>
          <a:prstGeom prst="line">
            <a:avLst/>
          </a:prstGeom>
          <a:noFill/>
          <a:ln w="12700" cap="sq">
            <a:solidFill>
              <a:schemeClr val="bg1">
                <a:lumMod val="65000"/>
              </a:schemeClr>
            </a:solidFill>
            <a:miter/>
          </a:ln>
        </p:spPr>
      </p:cxnSp>
      <p:cxnSp>
        <p:nvCxnSpPr>
          <p:cNvPr id="3" name="标题 1"/>
          <p:cNvCxnSpPr/>
          <p:nvPr/>
        </p:nvCxnSpPr>
        <p:spPr>
          <a:xfrm rot="0" flipH="0" flipV="0">
            <a:off x="2445131" y="4996578"/>
            <a:ext cx="419803" cy="0"/>
          </a:xfrm>
          <a:prstGeom prst="line">
            <a:avLst/>
          </a:prstGeom>
          <a:noFill/>
          <a:ln w="12700" cap="sq">
            <a:solidFill>
              <a:schemeClr val="bg1">
                <a:lumMod val="65000"/>
              </a:schemeClr>
            </a:solidFill>
            <a:miter/>
          </a:ln>
        </p:spPr>
      </p:cxnSp>
      <p:sp>
        <p:nvSpPr>
          <p:cNvPr id="4" name="标题 1"/>
          <p:cNvSpPr txBox="1"/>
          <p:nvPr/>
        </p:nvSpPr>
        <p:spPr>
          <a:xfrm rot="0" flipH="0" flipV="0">
            <a:off x="0" y="1662545"/>
            <a:ext cx="2244436" cy="3978230"/>
          </a:xfrm>
          <a:prstGeom prst="rect">
            <a:avLst/>
          </a:prstGeom>
          <a:blipFill>
            <a:blip r:embed="rId2"/>
            <a:srcRect l="0" t="0" r="0" b="0"/>
            <a:tile tx="0" ty="0" sx="100000" sy="100000" algn="l"/>
          </a:blip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994482" y="1662545"/>
            <a:ext cx="2244436" cy="3978230"/>
          </a:xfrm>
          <a:prstGeom prst="rect">
            <a:avLst/>
          </a:prstGeom>
          <a:blipFill>
            <a:blip r:embed="rId3"/>
            <a:srcRect l="0" t="0" r="0" b="0"/>
            <a:tile tx="0" ty="0" sx="100000" sy="100000" algn="ctr"/>
          </a:blip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988963" y="1662545"/>
            <a:ext cx="2244436" cy="3978230"/>
          </a:xfrm>
          <a:prstGeom prst="rect">
            <a:avLst/>
          </a:prstGeom>
          <a:blipFill>
            <a:blip r:embed="rId4"/>
            <a:srcRect l="0" t="0" r="0" b="0"/>
            <a:tile tx="0" ty="0" sx="100000" sy="100000" algn="r"/>
          </a:blip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445131" y="1816120"/>
            <a:ext cx="2327549" cy="59688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Peralatan yang Digunakan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445131" y="2439553"/>
            <a:ext cx="2330069" cy="24405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Ulasan berbagai peralatan yang digunakan dalam membuat sketsa, mulai dari pensil hingga perangkat digital.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452002" y="1816100"/>
            <a:ext cx="2327549" cy="5969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Material yang Dibutuhkan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452002" y="2439553"/>
            <a:ext cx="2326998" cy="2437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Deskripsi material yang sering digunakan dalam sketsa furniture dan bagaimana memilih yang sesuai.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0" y="355669"/>
            <a:ext cx="720000" cy="576000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64394" y="355669"/>
            <a:ext cx="7519965" cy="576000"/>
          </a:xfrm>
          <a:custGeom>
            <a:avLst/>
            <a:gdLst>
              <a:gd name="connsiteX0" fmla="*/ 367854 w 7519965"/>
              <a:gd name="connsiteY0" fmla="*/ 503515 h 510950"/>
              <a:gd name="connsiteX1" fmla="*/ 0 w 7519965"/>
              <a:gd name="connsiteY1" fmla="*/ 0 h 510950"/>
              <a:gd name="connsiteX2" fmla="*/ 7519965 w 7519965"/>
              <a:gd name="connsiteY2" fmla="*/ 0 h 510950"/>
              <a:gd name="connsiteX3" fmla="*/ 7300522 w 7519965"/>
              <a:gd name="connsiteY3" fmla="*/ 510950 h 510950"/>
              <a:gd name="connsiteX4" fmla="*/ 367854 w 7519965"/>
              <a:gd name="connsiteY4" fmla="*/ 503515 h 510950"/>
            </a:gdLst>
            <a:rect l="l" t="t" r="r" b="b"/>
            <a:pathLst>
              <a:path w="7519965" h="510950">
                <a:moveTo>
                  <a:pt x="367854" y="503515"/>
                </a:moveTo>
                <a:lnTo>
                  <a:pt x="0" y="0"/>
                </a:lnTo>
                <a:lnTo>
                  <a:pt x="7519965" y="0"/>
                </a:lnTo>
                <a:lnTo>
                  <a:pt x="7300522" y="510950"/>
                </a:lnTo>
                <a:lnTo>
                  <a:pt x="367854" y="50351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921832" y="409669"/>
            <a:ext cx="1053759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Peralatan dan Material untuk Sketsa</a:t>
            </a: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Teknik Dasar dalam Sketsa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60400" y="2705824"/>
            <a:ext cx="3267266" cy="6799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Teknik Menggambar Garis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359763" y="2705824"/>
            <a:ext cx="3267266" cy="6799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Penerapan Perspektif dalam Sketsa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0400" y="3473507"/>
            <a:ext cx="3267266" cy="17029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Pentingnya garis dalam sketsa dan teknik dasar menggambar garis lurus dan lengkung.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359763" y="3473507"/>
            <a:ext cx="3267266" cy="17029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Cara menggunakan perspektif untuk menciptakan dimensi dan kedalaman dalam sketsa furniture.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65300" y="2087907"/>
            <a:ext cx="535304" cy="529949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359762" y="2114981"/>
            <a:ext cx="557303" cy="483029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5530" t="0" r="5530" b="0"/>
          <a:stretch>
            <a:fillRect/>
          </a:stretch>
        </p:blipFill>
        <p:spPr>
          <a:xfrm rot="0" flipH="0" flipV="0">
            <a:off x="8124825" y="-38100"/>
            <a:ext cx="4067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 rot="0" flipH="0" flipV="0">
            <a:off x="0" y="355669"/>
            <a:ext cx="720000" cy="576000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64394" y="355669"/>
            <a:ext cx="7519965" cy="576000"/>
          </a:xfrm>
          <a:custGeom>
            <a:avLst/>
            <a:gdLst>
              <a:gd name="connsiteX0" fmla="*/ 367854 w 7519965"/>
              <a:gd name="connsiteY0" fmla="*/ 503515 h 510950"/>
              <a:gd name="connsiteX1" fmla="*/ 0 w 7519965"/>
              <a:gd name="connsiteY1" fmla="*/ 0 h 510950"/>
              <a:gd name="connsiteX2" fmla="*/ 7519965 w 7519965"/>
              <a:gd name="connsiteY2" fmla="*/ 0 h 510950"/>
              <a:gd name="connsiteX3" fmla="*/ 7300522 w 7519965"/>
              <a:gd name="connsiteY3" fmla="*/ 510950 h 510950"/>
              <a:gd name="connsiteX4" fmla="*/ 367854 w 7519965"/>
              <a:gd name="connsiteY4" fmla="*/ 503515 h 510950"/>
            </a:gdLst>
            <a:rect l="l" t="t" r="r" b="b"/>
            <a:pathLst>
              <a:path w="7519965" h="510950">
                <a:moveTo>
                  <a:pt x="367854" y="503515"/>
                </a:moveTo>
                <a:lnTo>
                  <a:pt x="0" y="0"/>
                </a:lnTo>
                <a:lnTo>
                  <a:pt x="7519965" y="0"/>
                </a:lnTo>
                <a:lnTo>
                  <a:pt x="7300522" y="510950"/>
                </a:lnTo>
                <a:lnTo>
                  <a:pt x="367854" y="50351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921832" y="409669"/>
            <a:ext cx="1053759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Garis dan Perspektif</a:t>
            </a:r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1326390"/>
            <a:ext cx="12166600" cy="2771542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>
          <a:xfrm rot="0" flipH="0" flipV="0">
            <a:off x="2376637" y="3779582"/>
            <a:ext cx="2451633" cy="648867"/>
          </a:xfrm>
          <a:prstGeom prst="parallelogram">
            <a:avLst>
              <a:gd name="adj" fmla="val 4435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034190" y="3900815"/>
            <a:ext cx="1130300" cy="40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395654" y="4527140"/>
            <a:ext cx="4413598" cy="6778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Pencahayaan dan Bayangan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395654" y="5283871"/>
            <a:ext cx="4413598" cy="9518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Cara menambahkan bayangan untuk menunjukkan sumber cahaya dan membuat sketsa lebih realistis.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363732" y="3779582"/>
            <a:ext cx="2451633" cy="648867"/>
          </a:xfrm>
          <a:prstGeom prst="parallelogram">
            <a:avLst>
              <a:gd name="adj" fmla="val 44352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021285" y="3900815"/>
            <a:ext cx="1130300" cy="40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382749" y="4527140"/>
            <a:ext cx="4413598" cy="6778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E6C69A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Teknik Menggambar Tekstur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382749" y="5283870"/>
            <a:ext cx="4413598" cy="9518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Metode untuk menggambarkan berbagai tekstur, seperti kayu atau kain, dalam sketsa.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0" y="355669"/>
            <a:ext cx="720000" cy="576000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64394" y="355669"/>
            <a:ext cx="7519965" cy="576000"/>
          </a:xfrm>
          <a:custGeom>
            <a:avLst/>
            <a:gdLst>
              <a:gd name="connsiteX0" fmla="*/ 367854 w 7519965"/>
              <a:gd name="connsiteY0" fmla="*/ 503515 h 510950"/>
              <a:gd name="connsiteX1" fmla="*/ 0 w 7519965"/>
              <a:gd name="connsiteY1" fmla="*/ 0 h 510950"/>
              <a:gd name="connsiteX2" fmla="*/ 7519965 w 7519965"/>
              <a:gd name="connsiteY2" fmla="*/ 0 h 510950"/>
              <a:gd name="connsiteX3" fmla="*/ 7300522 w 7519965"/>
              <a:gd name="connsiteY3" fmla="*/ 510950 h 510950"/>
              <a:gd name="connsiteX4" fmla="*/ 367854 w 7519965"/>
              <a:gd name="connsiteY4" fmla="*/ 503515 h 510950"/>
            </a:gdLst>
            <a:rect l="l" t="t" r="r" b="b"/>
            <a:pathLst>
              <a:path w="7519965" h="510950">
                <a:moveTo>
                  <a:pt x="367854" y="503515"/>
                </a:moveTo>
                <a:lnTo>
                  <a:pt x="0" y="0"/>
                </a:lnTo>
                <a:lnTo>
                  <a:pt x="7519965" y="0"/>
                </a:lnTo>
                <a:lnTo>
                  <a:pt x="7300522" y="510950"/>
                </a:lnTo>
                <a:lnTo>
                  <a:pt x="367854" y="50351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4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921832" y="409669"/>
            <a:ext cx="10537593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Bayangan dan Tekstur</a:t>
            </a:r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Proses Pembuatan Sketsa Furniture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3C4C6B"/>
      </a:accent1>
      <a:accent2>
        <a:srgbClr val="E6C69A"/>
      </a:accent2>
      <a:accent3>
        <a:srgbClr val="606060"/>
      </a:accent3>
      <a:accent4>
        <a:srgbClr val="828282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