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Poppins" panose="00000500000000000000" pitchFamily="2" charset="0"/>
      <p:regular r:id="rId25"/>
      <p:bold r:id="rId26"/>
    </p:embeddedFont>
    <p:embeddedFont>
      <p:font typeface="poppins-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rcRect t="21217" b="21217"/>
          <a:stretch>
            <a:fillRect/>
          </a:stretch>
        </p:blipFill>
        <p:spPr>
          <a:xfrm>
            <a:off x="-2540" y="6698"/>
            <a:ext cx="12192000" cy="3933482"/>
          </a:xfrm>
          <a:custGeom>
            <a:avLst/>
            <a:gdLst/>
            <a:ahLst/>
            <a:cxn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ahLst/>
            <a:cxnLst/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536700" y="1689894"/>
            <a:ext cx="9118600" cy="4770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Smart Furniture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7306640" flipH="1">
            <a:off x="5393387" y="4850247"/>
            <a:ext cx="356980" cy="5682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4293360">
            <a:off x="867573" y="4850246"/>
            <a:ext cx="356980" cy="56825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015390" y="1691640"/>
            <a:ext cx="4587161" cy="4124357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20062" y="5049184"/>
            <a:ext cx="5177818" cy="838515"/>
          </a:xfrm>
          <a:custGeom>
            <a:avLst/>
            <a:gdLst>
              <a:gd name="connsiteX0" fmla="*/ 0 w 4226504"/>
              <a:gd name="connsiteY0" fmla="*/ 0 h 1151328"/>
              <a:gd name="connsiteX1" fmla="*/ 49676 w 4226504"/>
              <a:gd name="connsiteY1" fmla="*/ 14539 h 1151328"/>
              <a:gd name="connsiteX2" fmla="*/ 2119602 w 4226504"/>
              <a:gd name="connsiteY2" fmla="*/ 210229 h 1151328"/>
              <a:gd name="connsiteX3" fmla="*/ 4189528 w 4226504"/>
              <a:gd name="connsiteY3" fmla="*/ 14539 h 1151328"/>
              <a:gd name="connsiteX4" fmla="*/ 4226504 w 4226504"/>
              <a:gd name="connsiteY4" fmla="*/ 3717 h 1151328"/>
              <a:gd name="connsiteX5" fmla="*/ 4226504 w 4226504"/>
              <a:gd name="connsiteY5" fmla="*/ 1100830 h 1151328"/>
              <a:gd name="connsiteX6" fmla="*/ 4176006 w 4226504"/>
              <a:gd name="connsiteY6" fmla="*/ 1151328 h 1151328"/>
              <a:gd name="connsiteX7" fmla="*/ 50498 w 4226504"/>
              <a:gd name="connsiteY7" fmla="*/ 1151328 h 1151328"/>
              <a:gd name="connsiteX8" fmla="*/ 0 w 4226504"/>
              <a:gd name="connsiteY8" fmla="*/ 1100830 h 1151328"/>
              <a:gd name="connsiteX9" fmla="*/ 0 w 4226504"/>
              <a:gd name="connsiteY9" fmla="*/ 0 h 1151328"/>
            </a:gdLst>
            <a:ahLst/>
            <a:cxnLst/>
            <a:rect l="l" t="t" r="r" b="b"/>
            <a:pathLst>
              <a:path w="4226504" h="1151328">
                <a:moveTo>
                  <a:pt x="0" y="0"/>
                </a:moveTo>
                <a:lnTo>
                  <a:pt x="49676" y="14539"/>
                </a:lnTo>
                <a:cubicBezTo>
                  <a:pt x="498270" y="132605"/>
                  <a:pt x="1257953" y="210229"/>
                  <a:pt x="2119602" y="210229"/>
                </a:cubicBezTo>
                <a:cubicBezTo>
                  <a:pt x="2981251" y="210229"/>
                  <a:pt x="3740935" y="132605"/>
                  <a:pt x="4189528" y="14539"/>
                </a:cubicBezTo>
                <a:lnTo>
                  <a:pt x="4226504" y="3717"/>
                </a:lnTo>
                <a:lnTo>
                  <a:pt x="4226504" y="1100830"/>
                </a:lnTo>
                <a:cubicBezTo>
                  <a:pt x="4226504" y="1128719"/>
                  <a:pt x="4203895" y="1151328"/>
                  <a:pt x="4176006" y="1151328"/>
                </a:cubicBezTo>
                <a:lnTo>
                  <a:pt x="50498" y="1151328"/>
                </a:lnTo>
                <a:cubicBezTo>
                  <a:pt x="22609" y="1151328"/>
                  <a:pt x="0" y="1128719"/>
                  <a:pt x="0" y="11008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232073" y="2578132"/>
            <a:ext cx="4153794" cy="21111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Garis yang bersih dan lurus merupakan ciri khas desain furnitur modern.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030960" y="2393413"/>
            <a:ext cx="556020" cy="332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929227" y="4809825"/>
            <a:ext cx="759490" cy="759489"/>
          </a:xfrm>
          <a:prstGeom prst="ellipse">
            <a:avLst/>
          </a:prstGeom>
          <a:solidFill>
            <a:schemeClr val="accent3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041845" y="4930356"/>
            <a:ext cx="534254" cy="5184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7306640" flipH="1">
            <a:off x="11014407" y="4850247"/>
            <a:ext cx="356980" cy="5682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4293360">
            <a:off x="6488593" y="4850246"/>
            <a:ext cx="356980" cy="56825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36410" y="1691640"/>
            <a:ext cx="4587161" cy="4124357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341082" y="5049184"/>
            <a:ext cx="5177818" cy="838515"/>
          </a:xfrm>
          <a:custGeom>
            <a:avLst/>
            <a:gdLst>
              <a:gd name="connsiteX0" fmla="*/ 0 w 4226504"/>
              <a:gd name="connsiteY0" fmla="*/ 0 h 1151328"/>
              <a:gd name="connsiteX1" fmla="*/ 49676 w 4226504"/>
              <a:gd name="connsiteY1" fmla="*/ 14539 h 1151328"/>
              <a:gd name="connsiteX2" fmla="*/ 2119602 w 4226504"/>
              <a:gd name="connsiteY2" fmla="*/ 210229 h 1151328"/>
              <a:gd name="connsiteX3" fmla="*/ 4189528 w 4226504"/>
              <a:gd name="connsiteY3" fmla="*/ 14539 h 1151328"/>
              <a:gd name="connsiteX4" fmla="*/ 4226504 w 4226504"/>
              <a:gd name="connsiteY4" fmla="*/ 3717 h 1151328"/>
              <a:gd name="connsiteX5" fmla="*/ 4226504 w 4226504"/>
              <a:gd name="connsiteY5" fmla="*/ 1100830 h 1151328"/>
              <a:gd name="connsiteX6" fmla="*/ 4176006 w 4226504"/>
              <a:gd name="connsiteY6" fmla="*/ 1151328 h 1151328"/>
              <a:gd name="connsiteX7" fmla="*/ 50498 w 4226504"/>
              <a:gd name="connsiteY7" fmla="*/ 1151328 h 1151328"/>
              <a:gd name="connsiteX8" fmla="*/ 0 w 4226504"/>
              <a:gd name="connsiteY8" fmla="*/ 1100830 h 1151328"/>
              <a:gd name="connsiteX9" fmla="*/ 0 w 4226504"/>
              <a:gd name="connsiteY9" fmla="*/ 0 h 1151328"/>
            </a:gdLst>
            <a:ahLst/>
            <a:cxnLst/>
            <a:rect l="l" t="t" r="r" b="b"/>
            <a:pathLst>
              <a:path w="4226504" h="1151328">
                <a:moveTo>
                  <a:pt x="0" y="0"/>
                </a:moveTo>
                <a:lnTo>
                  <a:pt x="49676" y="14539"/>
                </a:lnTo>
                <a:cubicBezTo>
                  <a:pt x="498270" y="132605"/>
                  <a:pt x="1257953" y="210229"/>
                  <a:pt x="2119602" y="210229"/>
                </a:cubicBezTo>
                <a:cubicBezTo>
                  <a:pt x="2981251" y="210229"/>
                  <a:pt x="3740935" y="132605"/>
                  <a:pt x="4189528" y="14539"/>
                </a:cubicBezTo>
                <a:lnTo>
                  <a:pt x="4226504" y="3717"/>
                </a:lnTo>
                <a:lnTo>
                  <a:pt x="4226504" y="1100830"/>
                </a:lnTo>
                <a:cubicBezTo>
                  <a:pt x="4226504" y="1128719"/>
                  <a:pt x="4203895" y="1151328"/>
                  <a:pt x="4176006" y="1151328"/>
                </a:cubicBezTo>
                <a:lnTo>
                  <a:pt x="50498" y="1151328"/>
                </a:lnTo>
                <a:cubicBezTo>
                  <a:pt x="22609" y="1151328"/>
                  <a:pt x="0" y="1128719"/>
                  <a:pt x="0" y="11008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853093" y="2578132"/>
            <a:ext cx="4153794" cy="21111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Penggunaan pola yang tepat dapat memperkaya daya tarik visual furnitur.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651980" y="2393413"/>
            <a:ext cx="556020" cy="332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550247" y="4809825"/>
            <a:ext cx="759490" cy="759489"/>
          </a:xfrm>
          <a:prstGeom prst="ellipse">
            <a:avLst/>
          </a:prstGeom>
          <a:solidFill>
            <a:schemeClr val="accent3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662865" y="4930356"/>
            <a:ext cx="534254" cy="5184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062350" y="1787471"/>
            <a:ext cx="449324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Garis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683370" y="1787471"/>
            <a:ext cx="449324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Pola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Elemen Desain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23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 Furnitur Pintar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161843" y="4101055"/>
            <a:ext cx="1206447" cy="1305270"/>
          </a:xfrm>
          <a:custGeom>
            <a:avLst/>
            <a:gdLst>
              <a:gd name="T0" fmla="*/ 14 w 293"/>
              <a:gd name="T1" fmla="*/ 64 h 317"/>
              <a:gd name="T2" fmla="*/ 143 w 293"/>
              <a:gd name="T3" fmla="*/ 0 h 317"/>
              <a:gd name="T4" fmla="*/ 278 w 293"/>
              <a:gd name="T5" fmla="*/ 62 h 317"/>
              <a:gd name="T6" fmla="*/ 147 w 293"/>
              <a:gd name="T7" fmla="*/ 124 h 317"/>
              <a:gd name="T8" fmla="*/ 14 w 293"/>
              <a:gd name="T9" fmla="*/ 64 h 317"/>
              <a:gd name="T10" fmla="*/ 136 w 293"/>
              <a:gd name="T11" fmla="*/ 145 h 317"/>
              <a:gd name="T12" fmla="*/ 0 w 293"/>
              <a:gd name="T13" fmla="*/ 83 h 317"/>
              <a:gd name="T14" fmla="*/ 0 w 293"/>
              <a:gd name="T15" fmla="*/ 255 h 317"/>
              <a:gd name="T16" fmla="*/ 136 w 293"/>
              <a:gd name="T17" fmla="*/ 317 h 317"/>
              <a:gd name="T18" fmla="*/ 136 w 293"/>
              <a:gd name="T19" fmla="*/ 145 h 317"/>
              <a:gd name="T20" fmla="*/ 162 w 293"/>
              <a:gd name="T21" fmla="*/ 145 h 317"/>
              <a:gd name="T22" fmla="*/ 162 w 293"/>
              <a:gd name="T23" fmla="*/ 314 h 317"/>
              <a:gd name="T24" fmla="*/ 293 w 293"/>
              <a:gd name="T25" fmla="*/ 250 h 317"/>
              <a:gd name="T26" fmla="*/ 293 w 293"/>
              <a:gd name="T27" fmla="*/ 81 h 317"/>
              <a:gd name="T28" fmla="*/ 162 w 293"/>
              <a:gd name="T29" fmla="*/ 145 h 317"/>
            </a:gdLst>
            <a:ahLst/>
            <a:cxnLst/>
            <a:rect l="0" t="0" r="r" b="b"/>
            <a:pathLst>
              <a:path w="293" h="317">
                <a:moveTo>
                  <a:pt x="14" y="64"/>
                </a:moveTo>
                <a:lnTo>
                  <a:pt x="143" y="0"/>
                </a:lnTo>
                <a:lnTo>
                  <a:pt x="278" y="62"/>
                </a:lnTo>
                <a:lnTo>
                  <a:pt x="147" y="124"/>
                </a:lnTo>
                <a:lnTo>
                  <a:pt x="14" y="64"/>
                </a:lnTo>
                <a:close/>
                <a:moveTo>
                  <a:pt x="136" y="145"/>
                </a:moveTo>
                <a:lnTo>
                  <a:pt x="0" y="83"/>
                </a:lnTo>
                <a:lnTo>
                  <a:pt x="0" y="255"/>
                </a:lnTo>
                <a:lnTo>
                  <a:pt x="136" y="317"/>
                </a:lnTo>
                <a:lnTo>
                  <a:pt x="136" y="145"/>
                </a:lnTo>
                <a:close/>
                <a:moveTo>
                  <a:pt x="162" y="145"/>
                </a:moveTo>
                <a:lnTo>
                  <a:pt x="162" y="314"/>
                </a:lnTo>
                <a:lnTo>
                  <a:pt x="293" y="250"/>
                </a:lnTo>
                <a:lnTo>
                  <a:pt x="293" y="81"/>
                </a:lnTo>
                <a:lnTo>
                  <a:pt x="162" y="14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5504170" y="4092820"/>
            <a:ext cx="1202329" cy="1292917"/>
          </a:xfrm>
          <a:custGeom>
            <a:avLst/>
            <a:gdLst>
              <a:gd name="T0" fmla="*/ 14 w 292"/>
              <a:gd name="T1" fmla="*/ 62 h 314"/>
              <a:gd name="T2" fmla="*/ 143 w 292"/>
              <a:gd name="T3" fmla="*/ 0 h 314"/>
              <a:gd name="T4" fmla="*/ 278 w 292"/>
              <a:gd name="T5" fmla="*/ 59 h 314"/>
              <a:gd name="T6" fmla="*/ 147 w 292"/>
              <a:gd name="T7" fmla="*/ 123 h 314"/>
              <a:gd name="T8" fmla="*/ 14 w 292"/>
              <a:gd name="T9" fmla="*/ 62 h 314"/>
              <a:gd name="T10" fmla="*/ 135 w 292"/>
              <a:gd name="T11" fmla="*/ 145 h 314"/>
              <a:gd name="T12" fmla="*/ 0 w 292"/>
              <a:gd name="T13" fmla="*/ 83 h 314"/>
              <a:gd name="T14" fmla="*/ 0 w 292"/>
              <a:gd name="T15" fmla="*/ 252 h 314"/>
              <a:gd name="T16" fmla="*/ 135 w 292"/>
              <a:gd name="T17" fmla="*/ 314 h 314"/>
              <a:gd name="T18" fmla="*/ 135 w 292"/>
              <a:gd name="T19" fmla="*/ 145 h 314"/>
              <a:gd name="T20" fmla="*/ 162 w 292"/>
              <a:gd name="T21" fmla="*/ 145 h 314"/>
              <a:gd name="T22" fmla="*/ 162 w 292"/>
              <a:gd name="T23" fmla="*/ 314 h 314"/>
              <a:gd name="T24" fmla="*/ 292 w 292"/>
              <a:gd name="T25" fmla="*/ 250 h 314"/>
              <a:gd name="T26" fmla="*/ 292 w 292"/>
              <a:gd name="T27" fmla="*/ 81 h 314"/>
              <a:gd name="T28" fmla="*/ 162 w 292"/>
              <a:gd name="T29" fmla="*/ 145 h 314"/>
            </a:gdLst>
            <a:ahLst/>
            <a:cxnLst/>
            <a:rect l="0" t="0" r="r" b="b"/>
            <a:pathLst>
              <a:path w="292" h="314">
                <a:moveTo>
                  <a:pt x="14" y="62"/>
                </a:moveTo>
                <a:lnTo>
                  <a:pt x="143" y="0"/>
                </a:lnTo>
                <a:lnTo>
                  <a:pt x="278" y="59"/>
                </a:lnTo>
                <a:lnTo>
                  <a:pt x="147" y="123"/>
                </a:lnTo>
                <a:lnTo>
                  <a:pt x="14" y="62"/>
                </a:lnTo>
                <a:close/>
                <a:moveTo>
                  <a:pt x="135" y="145"/>
                </a:moveTo>
                <a:lnTo>
                  <a:pt x="0" y="83"/>
                </a:lnTo>
                <a:lnTo>
                  <a:pt x="0" y="252"/>
                </a:lnTo>
                <a:lnTo>
                  <a:pt x="135" y="314"/>
                </a:lnTo>
                <a:lnTo>
                  <a:pt x="135" y="145"/>
                </a:lnTo>
                <a:close/>
                <a:moveTo>
                  <a:pt x="162" y="145"/>
                </a:moveTo>
                <a:lnTo>
                  <a:pt x="162" y="314"/>
                </a:lnTo>
                <a:lnTo>
                  <a:pt x="292" y="250"/>
                </a:lnTo>
                <a:lnTo>
                  <a:pt x="292" y="81"/>
                </a:lnTo>
                <a:lnTo>
                  <a:pt x="162" y="14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846497" y="4072232"/>
            <a:ext cx="1202329" cy="1301152"/>
          </a:xfrm>
          <a:custGeom>
            <a:avLst/>
            <a:gdLst>
              <a:gd name="T0" fmla="*/ 14 w 292"/>
              <a:gd name="T1" fmla="*/ 64 h 316"/>
              <a:gd name="T2" fmla="*/ 142 w 292"/>
              <a:gd name="T3" fmla="*/ 0 h 316"/>
              <a:gd name="T4" fmla="*/ 278 w 292"/>
              <a:gd name="T5" fmla="*/ 62 h 316"/>
              <a:gd name="T6" fmla="*/ 150 w 292"/>
              <a:gd name="T7" fmla="*/ 126 h 316"/>
              <a:gd name="T8" fmla="*/ 14 w 292"/>
              <a:gd name="T9" fmla="*/ 64 h 316"/>
              <a:gd name="T10" fmla="*/ 135 w 292"/>
              <a:gd name="T11" fmla="*/ 147 h 316"/>
              <a:gd name="T12" fmla="*/ 0 w 292"/>
              <a:gd name="T13" fmla="*/ 86 h 316"/>
              <a:gd name="T14" fmla="*/ 0 w 292"/>
              <a:gd name="T15" fmla="*/ 255 h 316"/>
              <a:gd name="T16" fmla="*/ 138 w 292"/>
              <a:gd name="T17" fmla="*/ 316 h 316"/>
              <a:gd name="T18" fmla="*/ 135 w 292"/>
              <a:gd name="T19" fmla="*/ 147 h 316"/>
              <a:gd name="T20" fmla="*/ 161 w 292"/>
              <a:gd name="T21" fmla="*/ 147 h 316"/>
              <a:gd name="T22" fmla="*/ 161 w 292"/>
              <a:gd name="T23" fmla="*/ 316 h 316"/>
              <a:gd name="T24" fmla="*/ 292 w 292"/>
              <a:gd name="T25" fmla="*/ 252 h 316"/>
              <a:gd name="T26" fmla="*/ 292 w 292"/>
              <a:gd name="T27" fmla="*/ 83 h 316"/>
              <a:gd name="T28" fmla="*/ 161 w 292"/>
              <a:gd name="T29" fmla="*/ 147 h 316"/>
            </a:gdLst>
            <a:ahLst/>
            <a:cxnLst/>
            <a:rect l="0" t="0" r="r" b="b"/>
            <a:pathLst>
              <a:path w="292" h="316">
                <a:moveTo>
                  <a:pt x="14" y="64"/>
                </a:moveTo>
                <a:lnTo>
                  <a:pt x="142" y="0"/>
                </a:lnTo>
                <a:lnTo>
                  <a:pt x="278" y="62"/>
                </a:lnTo>
                <a:lnTo>
                  <a:pt x="150" y="126"/>
                </a:lnTo>
                <a:lnTo>
                  <a:pt x="14" y="64"/>
                </a:lnTo>
                <a:close/>
                <a:moveTo>
                  <a:pt x="135" y="147"/>
                </a:moveTo>
                <a:lnTo>
                  <a:pt x="0" y="86"/>
                </a:lnTo>
                <a:lnTo>
                  <a:pt x="0" y="255"/>
                </a:lnTo>
                <a:lnTo>
                  <a:pt x="138" y="316"/>
                </a:lnTo>
                <a:lnTo>
                  <a:pt x="135" y="147"/>
                </a:lnTo>
                <a:close/>
                <a:moveTo>
                  <a:pt x="161" y="147"/>
                </a:moveTo>
                <a:lnTo>
                  <a:pt x="161" y="316"/>
                </a:lnTo>
                <a:lnTo>
                  <a:pt x="292" y="252"/>
                </a:lnTo>
                <a:lnTo>
                  <a:pt x="292" y="83"/>
                </a:lnTo>
                <a:lnTo>
                  <a:pt x="161" y="1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492777" y="1856980"/>
            <a:ext cx="1206447" cy="1305270"/>
          </a:xfrm>
          <a:custGeom>
            <a:avLst/>
            <a:gdLst>
              <a:gd name="T0" fmla="*/ 14 w 293"/>
              <a:gd name="T1" fmla="*/ 64 h 317"/>
              <a:gd name="T2" fmla="*/ 143 w 293"/>
              <a:gd name="T3" fmla="*/ 0 h 317"/>
              <a:gd name="T4" fmla="*/ 278 w 293"/>
              <a:gd name="T5" fmla="*/ 60 h 317"/>
              <a:gd name="T6" fmla="*/ 150 w 293"/>
              <a:gd name="T7" fmla="*/ 124 h 317"/>
              <a:gd name="T8" fmla="*/ 14 w 293"/>
              <a:gd name="T9" fmla="*/ 64 h 317"/>
              <a:gd name="T10" fmla="*/ 138 w 293"/>
              <a:gd name="T11" fmla="*/ 145 h 317"/>
              <a:gd name="T12" fmla="*/ 0 w 293"/>
              <a:gd name="T13" fmla="*/ 83 h 317"/>
              <a:gd name="T14" fmla="*/ 0 w 293"/>
              <a:gd name="T15" fmla="*/ 255 h 317"/>
              <a:gd name="T16" fmla="*/ 138 w 293"/>
              <a:gd name="T17" fmla="*/ 317 h 317"/>
              <a:gd name="T18" fmla="*/ 138 w 293"/>
              <a:gd name="T19" fmla="*/ 145 h 317"/>
              <a:gd name="T20" fmla="*/ 162 w 293"/>
              <a:gd name="T21" fmla="*/ 145 h 317"/>
              <a:gd name="T22" fmla="*/ 162 w 293"/>
              <a:gd name="T23" fmla="*/ 314 h 317"/>
              <a:gd name="T24" fmla="*/ 293 w 293"/>
              <a:gd name="T25" fmla="*/ 250 h 317"/>
              <a:gd name="T26" fmla="*/ 293 w 293"/>
              <a:gd name="T27" fmla="*/ 81 h 317"/>
              <a:gd name="T28" fmla="*/ 162 w 293"/>
              <a:gd name="T29" fmla="*/ 145 h 317"/>
            </a:gdLst>
            <a:ahLst/>
            <a:cxnLst/>
            <a:rect l="0" t="0" r="r" b="b"/>
            <a:pathLst>
              <a:path w="293" h="317">
                <a:moveTo>
                  <a:pt x="14" y="64"/>
                </a:moveTo>
                <a:lnTo>
                  <a:pt x="143" y="0"/>
                </a:lnTo>
                <a:lnTo>
                  <a:pt x="278" y="60"/>
                </a:lnTo>
                <a:lnTo>
                  <a:pt x="150" y="124"/>
                </a:lnTo>
                <a:lnTo>
                  <a:pt x="14" y="64"/>
                </a:lnTo>
                <a:close/>
                <a:moveTo>
                  <a:pt x="138" y="145"/>
                </a:moveTo>
                <a:lnTo>
                  <a:pt x="0" y="83"/>
                </a:lnTo>
                <a:lnTo>
                  <a:pt x="0" y="255"/>
                </a:lnTo>
                <a:lnTo>
                  <a:pt x="138" y="317"/>
                </a:lnTo>
                <a:lnTo>
                  <a:pt x="138" y="145"/>
                </a:lnTo>
                <a:close/>
                <a:moveTo>
                  <a:pt x="162" y="145"/>
                </a:moveTo>
                <a:lnTo>
                  <a:pt x="162" y="314"/>
                </a:lnTo>
                <a:lnTo>
                  <a:pt x="293" y="250"/>
                </a:lnTo>
                <a:lnTo>
                  <a:pt x="293" y="81"/>
                </a:lnTo>
                <a:lnTo>
                  <a:pt x="162" y="145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816536" y="2985194"/>
            <a:ext cx="1214682" cy="1292917"/>
          </a:xfrm>
          <a:custGeom>
            <a:avLst/>
            <a:gdLst>
              <a:gd name="T0" fmla="*/ 15 w 295"/>
              <a:gd name="T1" fmla="*/ 62 h 314"/>
              <a:gd name="T2" fmla="*/ 145 w 295"/>
              <a:gd name="T3" fmla="*/ 0 h 314"/>
              <a:gd name="T4" fmla="*/ 279 w 295"/>
              <a:gd name="T5" fmla="*/ 59 h 314"/>
              <a:gd name="T6" fmla="*/ 150 w 295"/>
              <a:gd name="T7" fmla="*/ 123 h 314"/>
              <a:gd name="T8" fmla="*/ 15 w 295"/>
              <a:gd name="T9" fmla="*/ 62 h 314"/>
              <a:gd name="T10" fmla="*/ 138 w 295"/>
              <a:gd name="T11" fmla="*/ 145 h 314"/>
              <a:gd name="T12" fmla="*/ 0 w 295"/>
              <a:gd name="T13" fmla="*/ 83 h 314"/>
              <a:gd name="T14" fmla="*/ 0 w 295"/>
              <a:gd name="T15" fmla="*/ 252 h 314"/>
              <a:gd name="T16" fmla="*/ 138 w 295"/>
              <a:gd name="T17" fmla="*/ 314 h 314"/>
              <a:gd name="T18" fmla="*/ 138 w 295"/>
              <a:gd name="T19" fmla="*/ 145 h 314"/>
              <a:gd name="T20" fmla="*/ 162 w 295"/>
              <a:gd name="T21" fmla="*/ 145 h 314"/>
              <a:gd name="T22" fmla="*/ 162 w 295"/>
              <a:gd name="T23" fmla="*/ 314 h 314"/>
              <a:gd name="T24" fmla="*/ 295 w 295"/>
              <a:gd name="T25" fmla="*/ 250 h 314"/>
              <a:gd name="T26" fmla="*/ 295 w 295"/>
              <a:gd name="T27" fmla="*/ 81 h 314"/>
              <a:gd name="T28" fmla="*/ 162 w 295"/>
              <a:gd name="T29" fmla="*/ 145 h 314"/>
            </a:gdLst>
            <a:ahLst/>
            <a:cxnLst/>
            <a:rect l="0" t="0" r="r" b="b"/>
            <a:pathLst>
              <a:path w="295" h="314">
                <a:moveTo>
                  <a:pt x="15" y="62"/>
                </a:moveTo>
                <a:lnTo>
                  <a:pt x="145" y="0"/>
                </a:lnTo>
                <a:lnTo>
                  <a:pt x="279" y="59"/>
                </a:lnTo>
                <a:lnTo>
                  <a:pt x="150" y="123"/>
                </a:lnTo>
                <a:lnTo>
                  <a:pt x="15" y="62"/>
                </a:lnTo>
                <a:close/>
                <a:moveTo>
                  <a:pt x="138" y="145"/>
                </a:moveTo>
                <a:lnTo>
                  <a:pt x="0" y="83"/>
                </a:lnTo>
                <a:lnTo>
                  <a:pt x="0" y="252"/>
                </a:lnTo>
                <a:lnTo>
                  <a:pt x="138" y="314"/>
                </a:lnTo>
                <a:lnTo>
                  <a:pt x="138" y="145"/>
                </a:lnTo>
                <a:close/>
                <a:moveTo>
                  <a:pt x="162" y="145"/>
                </a:moveTo>
                <a:lnTo>
                  <a:pt x="162" y="314"/>
                </a:lnTo>
                <a:lnTo>
                  <a:pt x="295" y="250"/>
                </a:lnTo>
                <a:lnTo>
                  <a:pt x="295" y="81"/>
                </a:lnTo>
                <a:lnTo>
                  <a:pt x="162" y="14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158863" y="2964606"/>
            <a:ext cx="1214682" cy="1301152"/>
          </a:xfrm>
          <a:custGeom>
            <a:avLst/>
            <a:gdLst>
              <a:gd name="T0" fmla="*/ 14 w 295"/>
              <a:gd name="T1" fmla="*/ 64 h 316"/>
              <a:gd name="T2" fmla="*/ 145 w 295"/>
              <a:gd name="T3" fmla="*/ 0 h 316"/>
              <a:gd name="T4" fmla="*/ 279 w 295"/>
              <a:gd name="T5" fmla="*/ 62 h 316"/>
              <a:gd name="T6" fmla="*/ 150 w 295"/>
              <a:gd name="T7" fmla="*/ 126 h 316"/>
              <a:gd name="T8" fmla="*/ 14 w 295"/>
              <a:gd name="T9" fmla="*/ 64 h 316"/>
              <a:gd name="T10" fmla="*/ 138 w 295"/>
              <a:gd name="T11" fmla="*/ 148 h 316"/>
              <a:gd name="T12" fmla="*/ 0 w 295"/>
              <a:gd name="T13" fmla="*/ 86 h 316"/>
              <a:gd name="T14" fmla="*/ 0 w 295"/>
              <a:gd name="T15" fmla="*/ 255 h 316"/>
              <a:gd name="T16" fmla="*/ 138 w 295"/>
              <a:gd name="T17" fmla="*/ 316 h 316"/>
              <a:gd name="T18" fmla="*/ 138 w 295"/>
              <a:gd name="T19" fmla="*/ 148 h 316"/>
              <a:gd name="T20" fmla="*/ 162 w 295"/>
              <a:gd name="T21" fmla="*/ 148 h 316"/>
              <a:gd name="T22" fmla="*/ 162 w 295"/>
              <a:gd name="T23" fmla="*/ 316 h 316"/>
              <a:gd name="T24" fmla="*/ 295 w 295"/>
              <a:gd name="T25" fmla="*/ 252 h 316"/>
              <a:gd name="T26" fmla="*/ 295 w 295"/>
              <a:gd name="T27" fmla="*/ 83 h 316"/>
              <a:gd name="T28" fmla="*/ 162 w 295"/>
              <a:gd name="T29" fmla="*/ 148 h 316"/>
            </a:gdLst>
            <a:ahLst/>
            <a:cxnLst/>
            <a:rect l="0" t="0" r="r" b="b"/>
            <a:pathLst>
              <a:path w="295" h="316">
                <a:moveTo>
                  <a:pt x="14" y="64"/>
                </a:moveTo>
                <a:lnTo>
                  <a:pt x="145" y="0"/>
                </a:lnTo>
                <a:lnTo>
                  <a:pt x="279" y="62"/>
                </a:lnTo>
                <a:lnTo>
                  <a:pt x="150" y="126"/>
                </a:lnTo>
                <a:lnTo>
                  <a:pt x="14" y="64"/>
                </a:lnTo>
                <a:close/>
                <a:moveTo>
                  <a:pt x="138" y="148"/>
                </a:moveTo>
                <a:lnTo>
                  <a:pt x="0" y="86"/>
                </a:lnTo>
                <a:lnTo>
                  <a:pt x="0" y="255"/>
                </a:lnTo>
                <a:lnTo>
                  <a:pt x="138" y="316"/>
                </a:lnTo>
                <a:lnTo>
                  <a:pt x="138" y="148"/>
                </a:lnTo>
                <a:close/>
                <a:moveTo>
                  <a:pt x="162" y="148"/>
                </a:moveTo>
                <a:lnTo>
                  <a:pt x="162" y="316"/>
                </a:lnTo>
                <a:lnTo>
                  <a:pt x="295" y="252"/>
                </a:lnTo>
                <a:lnTo>
                  <a:pt x="295" y="83"/>
                </a:lnTo>
                <a:lnTo>
                  <a:pt x="162" y="1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846497" y="2169639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flipH="1">
            <a:off x="3827567" y="3389933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188824" y="4523094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134636" y="4362810"/>
            <a:ext cx="2384263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22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Material Ramah Lingkungan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134637" y="4671237"/>
            <a:ext cx="2384263" cy="11554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 bersertifikasi FSC® yang mendukung pengelolaan hutan secara bertanggung jawab.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831616" y="1545511"/>
            <a:ext cx="2384263" cy="6960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Ergonomis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831617" y="2311648"/>
            <a:ext cx="2379183" cy="11554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Kursi makan yang dirancang untuk kenyamanan optimal dengan bantalan yang empuk.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363980" y="3183811"/>
            <a:ext cx="2277861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Pelapis Bouclé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358900" y="3530848"/>
            <a:ext cx="2282941" cy="11554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pelapis bouclé yang mewah untuk tampilan dan kenyamanan maksimal.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Kursi Makan Pintar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9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20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>
            <a:off x="10523320" y="5192820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>
            <a:off x="4772420" y="1732305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5400000">
            <a:off x="7336989" y="4907312"/>
            <a:ext cx="2173852" cy="8068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259650" y="5965146"/>
            <a:ext cx="328529" cy="265313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/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60400" y="205266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54005" y="205267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047609" y="205267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0397" y="1140702"/>
            <a:ext cx="4320000" cy="7759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Bahan Daur Ulang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397" y="2262639"/>
            <a:ext cx="4320000" cy="1435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Sofa bangku menggunakan kain daur ulang 100% yang ramah lingkungan.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0400" y="4645335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54005" y="4645336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047609" y="4645336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60397" y="3733368"/>
            <a:ext cx="4320000" cy="7759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Sistem Suspensi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60397" y="4855305"/>
            <a:ext cx="4320000" cy="1435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sistem suspensi kawat berliku- liku untuk kenyamanan duduk yang optimal.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Sofa Bangku Pintar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21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777646" y="4835366"/>
            <a:ext cx="2524460" cy="12497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Tempat tidur pintar yang dapat disesuaikan sesuai kebutuhan pengguna.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725632" y="4949666"/>
            <a:ext cx="2585733" cy="12497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tempat tidur yang mengedepankan estetika modern dengan fungsi maksimal.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688361" y="5156171"/>
            <a:ext cx="2561224" cy="12497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bahan berkualitas tinggi untuk kenyamanan dan daya tahan.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927814" y="2131065"/>
            <a:ext cx="2224124" cy="2224124"/>
          </a:xfrm>
          <a:prstGeom prst="ellipse">
            <a:avLst/>
          </a:prstGeom>
          <a:noFill/>
          <a:ln w="38100" cap="sq">
            <a:solidFill>
              <a:schemeClr val="accent1"/>
            </a:solidFill>
            <a:miter/>
          </a:ln>
          <a:effectLst>
            <a:outerShdw blurRad="127000" sx="102000" sy="102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856911" y="2483778"/>
            <a:ext cx="2224124" cy="2224124"/>
          </a:xfrm>
          <a:prstGeom prst="ellipse">
            <a:avLst/>
          </a:prstGeom>
          <a:noFill/>
          <a:ln w="38100" cap="sq">
            <a:solidFill>
              <a:schemeClr val="accent1"/>
            </a:solidFill>
            <a:miter/>
          </a:ln>
          <a:effectLst>
            <a:outerShdw blurRad="127000" sx="102000" sy="102000" algn="ctr" rotWithShape="0">
              <a:schemeClr val="accent2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906436" y="2245365"/>
            <a:ext cx="2224124" cy="2224124"/>
          </a:xfrm>
          <a:prstGeom prst="ellipse">
            <a:avLst/>
          </a:prstGeom>
          <a:noFill/>
          <a:ln w="38100" cap="sq">
            <a:solidFill>
              <a:schemeClr val="accent1"/>
            </a:solidFill>
            <a:miter/>
          </a:ln>
          <a:effectLst>
            <a:outerShdw blurRad="127000" sx="102000" sy="102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762709" y="611721"/>
            <a:ext cx="2541474" cy="4027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698939" y="910891"/>
            <a:ext cx="2554473" cy="4044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7773496" y="647968"/>
            <a:ext cx="2544329" cy="4031783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>
            <a:off x="7737886" y="4568091"/>
            <a:ext cx="2565400" cy="35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Modern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688361" y="4774596"/>
            <a:ext cx="2565400" cy="35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Bahan Berkualitas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759264" y="4453791"/>
            <a:ext cx="2565400" cy="3327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1493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Teknologi Penyesuaian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Tempat Tidur Pintar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7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Interior Kontemporer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标题 1"/>
          <p:cNvCxnSpPr/>
          <p:nvPr/>
        </p:nvCxnSpPr>
        <p:spPr>
          <a:xfrm>
            <a:off x="7864155" y="3093495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miter/>
            <a:headEnd type="none" w="med" len="med"/>
            <a:tailEnd type="none" w="med" len="med"/>
          </a:ln>
        </p:spPr>
      </p:cxnSp>
      <p:cxnSp>
        <p:nvCxnSpPr>
          <p:cNvPr id="3" name="标题 1"/>
          <p:cNvCxnSpPr/>
          <p:nvPr/>
        </p:nvCxnSpPr>
        <p:spPr>
          <a:xfrm>
            <a:off x="4872587" y="3093495"/>
            <a:ext cx="1371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  <a:headEnd type="none" w="med" len="med"/>
            <a:tailEnd type="none" w="med" len="med"/>
          </a:ln>
        </p:spPr>
      </p:cxnSp>
      <p:cxnSp>
        <p:nvCxnSpPr>
          <p:cNvPr id="4" name="标题 1"/>
          <p:cNvCxnSpPr/>
          <p:nvPr/>
        </p:nvCxnSpPr>
        <p:spPr>
          <a:xfrm>
            <a:off x="2311163" y="3093495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  <a:headEnd type="oval" w="med" len="med"/>
          </a:ln>
        </p:spPr>
      </p:cxnSp>
      <p:sp>
        <p:nvSpPr>
          <p:cNvPr id="5" name="标题 1"/>
          <p:cNvSpPr txBox="1"/>
          <p:nvPr/>
        </p:nvSpPr>
        <p:spPr>
          <a:xfrm>
            <a:off x="3126289" y="2857500"/>
            <a:ext cx="1894527" cy="474342"/>
          </a:xfrm>
          <a:prstGeom prst="flowChartTermina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226497" y="2857500"/>
            <a:ext cx="1821900" cy="474342"/>
          </a:xfrm>
          <a:prstGeom prst="flowChartTerminator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标题 1"/>
          <p:cNvCxnSpPr/>
          <p:nvPr/>
        </p:nvCxnSpPr>
        <p:spPr>
          <a:xfrm>
            <a:off x="10826329" y="3091471"/>
            <a:ext cx="1371600" cy="0"/>
          </a:xfrm>
          <a:prstGeom prst="line">
            <a:avLst/>
          </a:prstGeom>
          <a:noFill/>
          <a:ln w="25400" cap="sq">
            <a:solidFill>
              <a:schemeClr val="accent3"/>
            </a:solidFill>
            <a:miter/>
            <a:headEnd type="none" w="med" len="med"/>
            <a:tailEnd type="none" w="med" len="med"/>
          </a:ln>
        </p:spPr>
      </p:cxnSp>
      <p:sp>
        <p:nvSpPr>
          <p:cNvPr id="8" name="标题 1"/>
          <p:cNvSpPr txBox="1"/>
          <p:nvPr/>
        </p:nvSpPr>
        <p:spPr>
          <a:xfrm>
            <a:off x="9226091" y="2857500"/>
            <a:ext cx="1786159" cy="472318"/>
          </a:xfrm>
          <a:prstGeom prst="flowChartTermina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818791" y="2024605"/>
            <a:ext cx="509522" cy="581891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846501" y="2041328"/>
            <a:ext cx="581891" cy="548445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828225" y="2033991"/>
            <a:ext cx="581891" cy="563118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174928" y="2944430"/>
            <a:ext cx="1797248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Tata Letak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952401" y="3464170"/>
            <a:ext cx="2242302" cy="1821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Tata letak yang baik memaksimalkan fungsi dan kenyamanan ruangan.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238823" y="2944430"/>
            <a:ext cx="1797248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573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Tekstur dan Pola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019933" y="3464170"/>
            <a:ext cx="2235029" cy="1821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Penggunaan tekstur dan pola yang menarik menambah dimensi visual ruangan.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283817" y="2944430"/>
            <a:ext cx="1670708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959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Warna dan Pencahayaan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032053" y="3464170"/>
            <a:ext cx="2174235" cy="1821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Pemilihan warna dan pencahayaan yang tepat memberikan suasana yang sesuai dengan fungsi ruangan.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730949" y="2451100"/>
            <a:ext cx="1278205" cy="1267909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ahLst/>
            <a:cxnLst/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Elemen Elemen Desain Interior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22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>
            <a:off x="8720410" y="-333761"/>
            <a:ext cx="432000" cy="464711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947205" y="2296585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Pencarian Inspirasi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47205" y="3088586"/>
            <a:ext cx="4647115" cy="17716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Langkah awal dalam desain interior adalah mencari inspirasi untuk ide desain.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5400000">
            <a:off x="3054765" y="-333761"/>
            <a:ext cx="432000" cy="464711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55207" y="1845799"/>
            <a:ext cx="19440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 01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612851" y="2296585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Sketsa Desain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612851" y="3088586"/>
            <a:ext cx="4647115" cy="17716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Ide desain dituangkan dalam bentuk sketsa untuk visualisasi awal.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720853" y="1845799"/>
            <a:ext cx="19440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 02</a:t>
            </a: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>
            <a:off x="973333" y="5354199"/>
            <a:ext cx="5724000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round/>
            <a:headEnd type="none"/>
            <a:tailEnd type="none"/>
          </a:ln>
        </p:spPr>
      </p:cxnSp>
      <p:sp>
        <p:nvSpPr>
          <p:cNvPr id="11" name="标题 1"/>
          <p:cNvSpPr txBox="1"/>
          <p:nvPr/>
        </p:nvSpPr>
        <p:spPr>
          <a:xfrm>
            <a:off x="6638981" y="5300199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19334" y="5300199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Langkah Desain Interior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0400" y="2187887"/>
            <a:ext cx="5224378" cy="3347101"/>
          </a:xfrm>
          <a:prstGeom prst="roundRect">
            <a:avLst>
              <a:gd name="adj" fmla="val 5618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2700000">
            <a:off x="2587954" y="1503250"/>
            <a:ext cx="1369274" cy="1369272"/>
          </a:xfrm>
          <a:prstGeom prst="roundRect">
            <a:avLst>
              <a:gd name="adj" fmla="val 9524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>
            <a:off x="2668254" y="1583552"/>
            <a:ext cx="1208672" cy="1208672"/>
          </a:xfrm>
          <a:prstGeom prst="roundRect">
            <a:avLst>
              <a:gd name="adj" fmla="val 95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003783" y="1952552"/>
            <a:ext cx="537612" cy="47067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00538" y="3926023"/>
            <a:ext cx="4944100" cy="134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Penyusunan presentasi yang mengesankan membantu meyakinkan klien untuk bekerja sama.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2700000">
            <a:off x="2201303" y="2535017"/>
            <a:ext cx="206123" cy="206123"/>
          </a:xfrm>
          <a:prstGeom prst="roundRect">
            <a:avLst>
              <a:gd name="adj" fmla="val 9524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2700000">
            <a:off x="4227816" y="1845216"/>
            <a:ext cx="139560" cy="139560"/>
          </a:xfrm>
          <a:prstGeom prst="roundRect">
            <a:avLst>
              <a:gd name="adj" fmla="val 9524"/>
            </a:avLst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00538" y="3200419"/>
            <a:ext cx="4944100" cy="67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Penyusunan Presentasi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294522" y="2187887"/>
            <a:ext cx="5224378" cy="3347101"/>
          </a:xfrm>
          <a:prstGeom prst="roundRect">
            <a:avLst>
              <a:gd name="adj" fmla="val 5618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2700000">
            <a:off x="8222076" y="1503250"/>
            <a:ext cx="1369274" cy="1369272"/>
          </a:xfrm>
          <a:prstGeom prst="roundRect">
            <a:avLst>
              <a:gd name="adj" fmla="val 9524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2700000">
            <a:off x="8302376" y="1583552"/>
            <a:ext cx="1208672" cy="1208672"/>
          </a:xfrm>
          <a:prstGeom prst="roundRect">
            <a:avLst>
              <a:gd name="adj" fmla="val 95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637905" y="1919081"/>
            <a:ext cx="537612" cy="537612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434660" y="3926023"/>
            <a:ext cx="4944100" cy="134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Elemen- elemen penting dalam presentasi meliputi tata letak, warna, dan tekstur yang digunakan.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2700000">
            <a:off x="7835425" y="2535017"/>
            <a:ext cx="206123" cy="206123"/>
          </a:xfrm>
          <a:prstGeom prst="roundRect">
            <a:avLst>
              <a:gd name="adj" fmla="val 9524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2700000">
            <a:off x="9861938" y="1845216"/>
            <a:ext cx="139560" cy="139560"/>
          </a:xfrm>
          <a:prstGeom prst="roundRect">
            <a:avLst>
              <a:gd name="adj" fmla="val 9524"/>
            </a:avLst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434660" y="3200419"/>
            <a:ext cx="4944100" cy="67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Elemen Penting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Presentasi Desain Interior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21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Apresiasi Terhadap Furnitur Modern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84077" y="1590159"/>
            <a:ext cx="3213100" cy="50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kumimoji="1" lang="en-US" altLang="zh-CN" sz="4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</a:t>
            </a:r>
            <a:r>
              <a:rPr kumimoji="1" lang="en-US" altLang="zh-CN" sz="4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ONTENTS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>
            <a:off x="1468152" y="-732122"/>
            <a:ext cx="673668" cy="3609975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>
            <a:off x="2019602" y="3708959"/>
            <a:ext cx="468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035075" y="1399659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465947" y="1443103"/>
            <a:ext cx="576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Evolusi Desain Perabotan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035075" y="2372413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465947" y="2415857"/>
            <a:ext cx="576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Karakteristik Furnitur Modern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035075" y="3345167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465947" y="3388611"/>
            <a:ext cx="576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Contoh Furnitur Pintar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035075" y="4317921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465947" y="4361365"/>
            <a:ext cx="576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Interior Kontemporer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035075" y="5290674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465947" y="5334118"/>
            <a:ext cx="576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Apresiasi Terhadap Furnitur Modern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80035" y="2246628"/>
            <a:ext cx="396000" cy="39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0" y="2871338"/>
            <a:ext cx="3600000" cy="215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modern lebih berfokus pada fungsionalitas daripada dekorasi.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2231841"/>
            <a:ext cx="3600000" cy="620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Fungsi Dominan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779559" y="2246628"/>
            <a:ext cx="396000" cy="39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959924" y="2878108"/>
            <a:ext cx="3600000" cy="215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Menggabungkan fungsi dengan estetika untuk menciptakan ruangan yang menarik.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959924" y="2231841"/>
            <a:ext cx="3600000" cy="620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Daya Tarik Estetika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Pengaruh Desain Modern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2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163756" y="2009776"/>
            <a:ext cx="4317388" cy="3268662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420163" y="2445369"/>
            <a:ext cx="1258067" cy="284026"/>
          </a:xfrm>
          <a:prstGeom prst="rect">
            <a:avLst/>
          </a:prstGeom>
          <a:solidFill>
            <a:schemeClr val="accent6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6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420163" y="3175471"/>
            <a:ext cx="184067" cy="184065"/>
          </a:xfrm>
          <a:prstGeom prst="rect">
            <a:avLst/>
          </a:prstGeom>
          <a:solidFill>
            <a:schemeClr val="accent6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6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420163" y="3877792"/>
            <a:ext cx="184067" cy="184065"/>
          </a:xfrm>
          <a:prstGeom prst="rect">
            <a:avLst/>
          </a:prstGeom>
          <a:solidFill>
            <a:schemeClr val="accent6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6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420163" y="4580113"/>
            <a:ext cx="184067" cy="184065"/>
          </a:xfrm>
          <a:prstGeom prst="rect">
            <a:avLst/>
          </a:prstGeom>
          <a:solidFill>
            <a:schemeClr val="accent6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6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698156" y="2009776"/>
            <a:ext cx="4317388" cy="3268662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954563" y="2445369"/>
            <a:ext cx="1258067" cy="284026"/>
          </a:xfrm>
          <a:prstGeom prst="rect">
            <a:avLst/>
          </a:prstGeom>
          <a:solidFill>
            <a:schemeClr val="accent5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954563" y="3175471"/>
            <a:ext cx="184067" cy="184065"/>
          </a:xfrm>
          <a:prstGeom prst="rect">
            <a:avLst/>
          </a:prstGeom>
          <a:solidFill>
            <a:schemeClr val="accent5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954563" y="3877792"/>
            <a:ext cx="184067" cy="184065"/>
          </a:xfrm>
          <a:prstGeom prst="rect">
            <a:avLst/>
          </a:prstGeom>
          <a:solidFill>
            <a:schemeClr val="accent5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954563" y="4580113"/>
            <a:ext cx="184067" cy="184065"/>
          </a:xfrm>
          <a:prstGeom prst="rect">
            <a:avLst/>
          </a:prstGeom>
          <a:solidFill>
            <a:schemeClr val="accent5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497827" y="2460392"/>
            <a:ext cx="3573360" cy="253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Keberlanjutan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745477" y="3108172"/>
            <a:ext cx="3569473" cy="17305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Tren furnitur modern saat ini mengutamakan keberlanjutan dan ramah lingkungan.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113690" y="2460392"/>
            <a:ext cx="3573360" cy="253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Teknologi Terintegrasi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7361340" y="3108172"/>
            <a:ext cx="3569473" cy="17305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Penggunaan teknologi dalam desain furnitur untuk kenyamanan dan fungsi tambahan.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Tren Masa Kini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9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0800000">
            <a:off x="7800684" y="1922201"/>
            <a:ext cx="3827950" cy="342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ahLst/>
            <a:cxnLst/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noFill/>
          <a:ln w="9525" cap="flat">
            <a:solidFill>
              <a:schemeClr val="bg1">
                <a:lumMod val="85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>
            <a:off x="550666" y="1922200"/>
            <a:ext cx="3827950" cy="342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ahLst/>
            <a:cxnLst/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noFill/>
          <a:ln w="9525" cap="flat">
            <a:solidFill>
              <a:schemeClr val="bg1">
                <a:lumMod val="85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>
            <a:off x="651402" y="2012200"/>
            <a:ext cx="3626478" cy="324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ahLst/>
            <a:cxnLst/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>
            <a:off x="7901421" y="2012201"/>
            <a:ext cx="3626478" cy="324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ahLst/>
            <a:cxnLst/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0800000">
            <a:off x="3974204" y="1742200"/>
            <a:ext cx="4230892" cy="378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ahLst/>
            <a:cxnLst/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50800" cap="flat">
            <a:noFill/>
            <a:miter/>
          </a:ln>
          <a:effectLst>
            <a:outerShdw blurRad="508000" dist="127000" dir="3000000" sx="102000" sy="10200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486090" y="2392654"/>
            <a:ext cx="1957100" cy="6796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Tradisional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060640" y="3181240"/>
            <a:ext cx="2808000" cy="15099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 tradisional menekankan pada ornamen dan dekorasi yang rumit.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729759" y="2387600"/>
            <a:ext cx="1969800" cy="68465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Modern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310659" y="3181240"/>
            <a:ext cx="2808000" cy="15099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modern lebih sederhana dan praktis dengan penggunaan material yang inovatif.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Perbandingan dengan Furnitur Klasik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5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ahLst/>
            <a:cxnLst/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Evolusi Desain Perabotan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438974" y="2354178"/>
            <a:ext cx="428004" cy="36896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832442" y="2354178"/>
            <a:ext cx="428004" cy="36896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6749" y="2586789"/>
            <a:ext cx="10858500" cy="168442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50456" y="2339808"/>
            <a:ext cx="4689870" cy="28922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240030" y="3428999"/>
            <a:ext cx="4310722" cy="1684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perabotan modern muncul sebagai reaksi terhadap gaya klasik yang dominan pada awal abad ke- 20.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240027" y="2610852"/>
            <a:ext cx="4310722" cy="723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Reaksi terhadap Gaya Klasik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656988" y="2339808"/>
            <a:ext cx="4689870" cy="28922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846562" y="3428999"/>
            <a:ext cx="4310722" cy="1684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Gerakan desain modernis di Jerman seperti Bauhaus sangat mempengaruhi desain furnitur modern.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846562" y="2610852"/>
            <a:ext cx="4310722" cy="723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Inspirasi dari Bauhaus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Awal Abad ke-20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4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232486" y="2535231"/>
            <a:ext cx="701248" cy="70124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232486" y="4348244"/>
            <a:ext cx="701248" cy="701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092484" y="4397241"/>
            <a:ext cx="4651215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Kepraktisan dan Fungsionalitas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092485" y="4767581"/>
            <a:ext cx="4651215" cy="9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furnitur modern diminati karena kepraktisannya, daya tahannya, dan fungsionalitasnya.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092485" y="2549452"/>
            <a:ext cx="3600186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Mid-Century Modern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092485" y="2906711"/>
            <a:ext cx="3597115" cy="9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Menekankan fungsi dan garis bersih menggunakan material inovatif seperti fiberglass.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Pasca Perang Dunia II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5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73100" y="2117173"/>
            <a:ext cx="9377680" cy="15008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  <a:effectLst>
            <a:outerShdw blurRad="508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73100" y="4240723"/>
            <a:ext cx="9377680" cy="15008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/>
          </a:ln>
          <a:effectLst>
            <a:outerShdw blurRad="508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7147749" y="1546860"/>
            <a:ext cx="4530388" cy="4530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566660" y="1970604"/>
            <a:ext cx="3681706" cy="3683444"/>
          </a:xfrm>
          <a:prstGeom prst="ellipse">
            <a:avLst/>
          </a:prstGeom>
          <a:solidFill>
            <a:schemeClr val="bg1"/>
          </a:solidFill>
          <a:ln cap="sq">
            <a:noFill/>
          </a:ln>
          <a:effectLst>
            <a:outerShdw blurRad="254000" sx="102000" sy="102000" algn="ctr" rotWithShape="0">
              <a:schemeClr val="accent1">
                <a:lumMod val="60000"/>
                <a:lumOff val="40000"/>
                <a:alpha val="5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231411" y="1882546"/>
            <a:ext cx="5293483" cy="4730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sq">
            <a:solidFill>
              <a:schemeClr val="bg1"/>
            </a:solidFill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231411" y="4006096"/>
            <a:ext cx="5293483" cy="47300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 cap="sq">
            <a:solidFill>
              <a:schemeClr val="bg1"/>
            </a:solidFill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378365" y="1995940"/>
            <a:ext cx="499957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Fitur Hi-tech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378365" y="4119490"/>
            <a:ext cx="499957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Struktur Unik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31412" y="2387874"/>
            <a:ext cx="6091408" cy="1161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terbaru menggunakan fitur hi- tech untuk meningkatkan fungsionalitas furnitur.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231412" y="4511424"/>
            <a:ext cx="6091408" cy="1161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Struktur furnitur modern umumnya lebih unik dan sering kali mempertahankan bentuk asli bahan.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Pengaruh Teknologi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Karakteristik Furnitur Modern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4160764" y="2557291"/>
            <a:ext cx="2169682" cy="2169680"/>
          </a:xfrm>
          <a:prstGeom prst="arc">
            <a:avLst>
              <a:gd name="adj1" fmla="val 17861663"/>
              <a:gd name="adj2" fmla="val 3977071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5836154" y="2557291"/>
            <a:ext cx="2169682" cy="2169680"/>
          </a:xfrm>
          <a:prstGeom prst="arc">
            <a:avLst>
              <a:gd name="adj1" fmla="val 17861663"/>
              <a:gd name="adj2" fmla="val 3977071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854986" y="3221672"/>
            <a:ext cx="2979001" cy="1386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 modern memiliki permukaan halus dan garis yang bersih.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 flipV="1">
            <a:off x="7352631" y="2619160"/>
            <a:ext cx="125492" cy="125492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104672" y="2825808"/>
            <a:ext cx="1632647" cy="1632645"/>
          </a:xfrm>
          <a:prstGeom prst="ellipse">
            <a:avLst/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</a:blip>
          <a:srcRect l="16620" r="16620"/>
          <a:stretch>
            <a:fillRect/>
          </a:stretch>
        </p:blipFill>
        <p:spPr>
          <a:xfrm>
            <a:off x="6149324" y="2870461"/>
            <a:ext cx="1543342" cy="1543339"/>
          </a:xfrm>
          <a:custGeom>
            <a:avLst/>
            <a:gdLst/>
            <a:ahLst/>
            <a:cxnLst/>
            <a:rect l="l" t="t" r="r" b="b"/>
            <a:pathLst>
              <a:path w="1543342" h="1543339">
                <a:moveTo>
                  <a:pt x="771671" y="0"/>
                </a:moveTo>
                <a:cubicBezTo>
                  <a:pt x="1197853" y="0"/>
                  <a:pt x="1543342" y="345489"/>
                  <a:pt x="1543342" y="771670"/>
                </a:cubicBezTo>
                <a:cubicBezTo>
                  <a:pt x="1543342" y="1197850"/>
                  <a:pt x="1197853" y="1543339"/>
                  <a:pt x="771671" y="1543339"/>
                </a:cubicBezTo>
                <a:cubicBezTo>
                  <a:pt x="345489" y="1543339"/>
                  <a:pt x="0" y="1197850"/>
                  <a:pt x="0" y="771670"/>
                </a:cubicBezTo>
                <a:cubicBezTo>
                  <a:pt x="0" y="345489"/>
                  <a:pt x="345489" y="0"/>
                  <a:pt x="77167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 flipV="1">
            <a:off x="4685330" y="2619160"/>
            <a:ext cx="125492" cy="125492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flipH="1">
            <a:off x="4429282" y="2825808"/>
            <a:ext cx="1632647" cy="1632645"/>
          </a:xfrm>
          <a:prstGeom prst="ellipse">
            <a:avLst/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/>
          </a:blip>
          <a:srcRect l="16667" r="16667"/>
          <a:stretch>
            <a:fillRect/>
          </a:stretch>
        </p:blipFill>
        <p:spPr>
          <a:xfrm flipH="1">
            <a:off x="4473934" y="2870461"/>
            <a:ext cx="1543342" cy="1543339"/>
          </a:xfrm>
          <a:custGeom>
            <a:avLst/>
            <a:gdLst/>
            <a:ahLst/>
            <a:cxnLst/>
            <a:rect l="l" t="t" r="r" b="b"/>
            <a:pathLst>
              <a:path w="1543342" h="1543339">
                <a:moveTo>
                  <a:pt x="771671" y="0"/>
                </a:moveTo>
                <a:cubicBezTo>
                  <a:pt x="1197853" y="0"/>
                  <a:pt x="1543342" y="345489"/>
                  <a:pt x="1543342" y="771670"/>
                </a:cubicBezTo>
                <a:cubicBezTo>
                  <a:pt x="1543342" y="1197850"/>
                  <a:pt x="1197853" y="1543339"/>
                  <a:pt x="771671" y="1543339"/>
                </a:cubicBezTo>
                <a:cubicBezTo>
                  <a:pt x="345489" y="1543339"/>
                  <a:pt x="0" y="1197850"/>
                  <a:pt x="0" y="771670"/>
                </a:cubicBezTo>
                <a:cubicBezTo>
                  <a:pt x="0" y="345489"/>
                  <a:pt x="345489" y="0"/>
                  <a:pt x="77167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>
            <a:off x="854986" y="2744969"/>
            <a:ext cx="2979001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Permukaan Halus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345313" y="3221672"/>
            <a:ext cx="2979001" cy="1386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Warna netral dan hangat dengan aksen warna cerah menjadi ciri khas furnitur modern.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345313" y="2744969"/>
            <a:ext cx="2979001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57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Warna Netral hingga Cerah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Bentuk Minimalis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7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0800000" flipV="1">
            <a:off x="1725972" y="3564146"/>
            <a:ext cx="3897191" cy="490655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8890779">
            <a:off x="3006711" y="1698217"/>
            <a:ext cx="1335712" cy="1335712"/>
          </a:xfrm>
          <a:prstGeom prst="roundRect">
            <a:avLst>
              <a:gd name="adj" fmla="val 3487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blurRad="330200" dist="381000" dir="5400000" sx="90000" sy="9000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8890779">
            <a:off x="2923495" y="1615000"/>
            <a:ext cx="1502145" cy="1502145"/>
          </a:xfrm>
          <a:prstGeom prst="roundRect">
            <a:avLst>
              <a:gd name="adj" fmla="val 3487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V="1">
            <a:off x="6541007" y="3564147"/>
            <a:ext cx="3871791" cy="490653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8890779">
            <a:off x="7809046" y="1652345"/>
            <a:ext cx="1335713" cy="1335713"/>
          </a:xfrm>
          <a:prstGeom prst="roundRect">
            <a:avLst>
              <a:gd name="adj" fmla="val 3487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blurRad="330200" dist="381000" dir="5400000" sx="90000" sy="90000" algn="t" rotWithShape="0">
              <a:schemeClr val="accent2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8890779">
            <a:off x="7725830" y="1569128"/>
            <a:ext cx="1502146" cy="1502146"/>
          </a:xfrm>
          <a:prstGeom prst="roundRect">
            <a:avLst>
              <a:gd name="adj" fmla="val 3487"/>
            </a:avLst>
          </a:prstGeom>
          <a:noFill/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725118" y="4211120"/>
            <a:ext cx="3898900" cy="1884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Penggunaan kayu dan logam sangat umum dalam desain furnitur modern.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312618" y="2029522"/>
            <a:ext cx="660400" cy="6731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858468" y="3579604"/>
            <a:ext cx="3632200" cy="35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Kayu dan Logam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540153" y="4211120"/>
            <a:ext cx="3873500" cy="1890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Kaca juga menjadi bahan yang sering digunakan untuk memberikan tampilan elegan dan modern.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064153" y="1983651"/>
            <a:ext cx="749300" cy="6731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79853" y="3579604"/>
            <a:ext cx="3594100" cy="35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Kaca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Bahan yang Digunakan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6200000">
            <a:off x="11373004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>
            <a:off x="516000" y="956172"/>
            <a:ext cx="11160000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sp>
        <p:nvSpPr>
          <p:cNvPr id="17" name="标题 1"/>
          <p:cNvSpPr txBox="1"/>
          <p:nvPr/>
        </p:nvSpPr>
        <p:spPr>
          <a:xfrm rot="16200000">
            <a:off x="11137405" y="574792"/>
            <a:ext cx="174792" cy="150682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Widescreen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poppins-bold</vt:lpstr>
      <vt:lpstr>Poppins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Teddy M Darajat</cp:lastModifiedBy>
  <cp:revision>1</cp:revision>
  <dcterms:modified xsi:type="dcterms:W3CDTF">2025-02-10T15:23:27Z</dcterms:modified>
</cp:coreProperties>
</file>