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Poppins"/>
      <p:regular r:id="rId25"/>
    </p:embeddedFont>
    <p:embeddedFont>
      <p:font typeface="poppins-bold"/>
      <p:regular r:id="rId26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slide" Target="slides/slide21.xml"/>
<Relationship Id="rId24" Type="http://schemas.openxmlformats.org/officeDocument/2006/relationships/slide" Target="slides/slide22.xml"/>
<Relationship Id="rId25" Type="http://schemas.openxmlformats.org/officeDocument/2006/relationships/font" Target="fonts/font1.fntdata"/>
<Relationship Id="rId26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2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9.png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jpeg"/>
<Relationship Id="rId3" Type="http://schemas.openxmlformats.org/officeDocument/2006/relationships/image" Target="../media/image5.png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3.png"/>
<Relationship Id="rId3" Type="http://schemas.openxmlformats.org/officeDocument/2006/relationships/image" Target="../media/image1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8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368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19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Riset Kekuatan dan Ergonomi Kayu dalam Berbagai Penggunaan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477295" y="2291432"/>
            <a:ext cx="540000" cy="162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2291432"/>
            <a:ext cx="540000" cy="162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2291432"/>
            <a:ext cx="540001" cy="54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14400" y="2422934"/>
            <a:ext cx="431800" cy="25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77295" y="2291432"/>
            <a:ext cx="540001" cy="540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531295" y="2422934"/>
            <a:ext cx="431800" cy="25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74930" y="2870307"/>
            <a:ext cx="4320000" cy="2188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Menganalisis posisi badan bagian atas, terutama saat beraktivitas duduk.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374930" y="2205734"/>
            <a:ext cx="4320000" cy="66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Metode RULA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191826" y="2870307"/>
            <a:ext cx="4320000" cy="2188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Digunakan untuk aktivitas yang melibatkan seluruh tubuh, seperti berdiri atau mengatur barang.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191826" y="2205734"/>
            <a:ext cx="4320000" cy="66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Metode REBA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Analisis Postur Tubuh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Kriteria Khusus Kayu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4091305"/>
            <a:ext cx="540002" cy="540000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2700000" scaled="0"/>
          </a:gradFill>
          <a:ln w="57150" cap="rnd">
            <a:noFill/>
            <a:round/>
          </a:ln>
          <a:effectLst>
            <a:outerShdw dist="50800" blurRad="50800" dir="5400000" sx="100000" sy="100000" kx="0" ky="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86401" y="4235235"/>
            <a:ext cx="288000" cy="252138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344403" y="3696157"/>
            <a:ext cx="4664173" cy="76373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Kayu yang Digunakan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44403" y="4506658"/>
            <a:ext cx="4664173" cy="123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kayu yang kerap dipakai adalah jati, pasang, balau, dan bangkirai.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1916713"/>
            <a:ext cx="540002" cy="54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 scaled="0"/>
          </a:gradFill>
          <a:ln w="57150" cap="rnd">
            <a:noFill/>
            <a:round/>
          </a:ln>
          <a:effectLst>
            <a:outerShdw dist="50800" blurRad="50800" dir="5400000" sx="100000" sy="100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04401" y="2060713"/>
            <a:ext cx="252000" cy="252000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44403" y="1521566"/>
            <a:ext cx="4664173" cy="76373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Persyaratan Khusus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344403" y="2335545"/>
            <a:ext cx="4664173" cy="123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harus tidak tembus cairan dan tidak mengeluarkan bau.</a:t>
            </a:r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337808" y="0"/>
            <a:ext cx="5858256" cy="6858000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Tong Kayu (Gentong)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0800000" flipH="0" flipV="0">
            <a:off x="7800684" y="1922201"/>
            <a:ext cx="3827950" cy="342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noFill/>
          <a:ln w="9525" cap="flat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0" flipV="0">
            <a:off x="550666" y="1922200"/>
            <a:ext cx="3827950" cy="342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noFill/>
          <a:ln w="9525" cap="flat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0" flipV="0">
            <a:off x="651402" y="2012200"/>
            <a:ext cx="3626478" cy="324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0">
            <a:off x="7901421" y="2012201"/>
            <a:ext cx="3626478" cy="324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0800000" flipH="0" flipV="0">
            <a:off x="3974204" y="1742200"/>
            <a:ext cx="4230892" cy="3780000"/>
          </a:xfrm>
          <a:custGeom>
            <a:avLst/>
            <a:gdLst>
              <a:gd name="connsiteX0" fmla="*/ 5240153 w 7498005"/>
              <a:gd name="connsiteY0" fmla="*/ 0 h 6698932"/>
              <a:gd name="connsiteX1" fmla="*/ 2257875 w 7498005"/>
              <a:gd name="connsiteY1" fmla="*/ 0 h 6698932"/>
              <a:gd name="connsiteX2" fmla="*/ 1593887 w 7498005"/>
              <a:gd name="connsiteY2" fmla="*/ 383381 h 6698932"/>
              <a:gd name="connsiteX3" fmla="*/ 102653 w 7498005"/>
              <a:gd name="connsiteY3" fmla="*/ 2966085 h 6698932"/>
              <a:gd name="connsiteX4" fmla="*/ 102653 w 7498005"/>
              <a:gd name="connsiteY4" fmla="*/ 3732848 h 6698932"/>
              <a:gd name="connsiteX5" fmla="*/ 1593887 w 7498005"/>
              <a:gd name="connsiteY5" fmla="*/ 6315551 h 6698932"/>
              <a:gd name="connsiteX6" fmla="*/ 2257875 w 7498005"/>
              <a:gd name="connsiteY6" fmla="*/ 6698933 h 6698932"/>
              <a:gd name="connsiteX7" fmla="*/ 5240153 w 7498005"/>
              <a:gd name="connsiteY7" fmla="*/ 6698933 h 6698932"/>
              <a:gd name="connsiteX8" fmla="*/ 5904140 w 7498005"/>
              <a:gd name="connsiteY8" fmla="*/ 6315551 h 6698932"/>
              <a:gd name="connsiteX9" fmla="*/ 7395279 w 7498005"/>
              <a:gd name="connsiteY9" fmla="*/ 3732848 h 6698932"/>
              <a:gd name="connsiteX10" fmla="*/ 7395279 w 7498005"/>
              <a:gd name="connsiteY10" fmla="*/ 2966085 h 6698932"/>
              <a:gd name="connsiteX11" fmla="*/ 5904140 w 7498005"/>
              <a:gd name="connsiteY11" fmla="*/ 383381 h 6698932"/>
              <a:gd name="connsiteX12" fmla="*/ 5240153 w 7498005"/>
              <a:gd name="connsiteY12" fmla="*/ 0 h 6698932"/>
            </a:gdLst>
            <a:rect l="l" t="t" r="r" b="b"/>
            <a:pathLst>
              <a:path w="7498005" h="6698932">
                <a:moveTo>
                  <a:pt x="5240153" y="0"/>
                </a:moveTo>
                <a:lnTo>
                  <a:pt x="2257875" y="0"/>
                </a:lnTo>
                <a:cubicBezTo>
                  <a:pt x="1983945" y="-2"/>
                  <a:pt x="1730838" y="146145"/>
                  <a:pt x="1593887" y="383381"/>
                </a:cubicBezTo>
                <a:lnTo>
                  <a:pt x="102653" y="2966085"/>
                </a:lnTo>
                <a:cubicBezTo>
                  <a:pt x="-34218" y="3203353"/>
                  <a:pt x="-34218" y="3495580"/>
                  <a:pt x="102653" y="3732848"/>
                </a:cubicBezTo>
                <a:lnTo>
                  <a:pt x="1593887" y="6315551"/>
                </a:lnTo>
                <a:cubicBezTo>
                  <a:pt x="1730838" y="6552790"/>
                  <a:pt x="1983945" y="6698933"/>
                  <a:pt x="2257875" y="6698933"/>
                </a:cubicBezTo>
                <a:lnTo>
                  <a:pt x="5240153" y="6698933"/>
                </a:lnTo>
                <a:cubicBezTo>
                  <a:pt x="5514082" y="6698933"/>
                  <a:pt x="5767190" y="6552790"/>
                  <a:pt x="5904140" y="6315551"/>
                </a:cubicBezTo>
                <a:lnTo>
                  <a:pt x="7395279" y="3732848"/>
                </a:lnTo>
                <a:cubicBezTo>
                  <a:pt x="7532248" y="3495609"/>
                  <a:pt x="7532248" y="3203324"/>
                  <a:pt x="7395279" y="2966085"/>
                </a:cubicBezTo>
                <a:lnTo>
                  <a:pt x="5904140" y="383381"/>
                </a:lnTo>
                <a:cubicBezTo>
                  <a:pt x="5767190" y="146145"/>
                  <a:pt x="5514082" y="-2"/>
                  <a:pt x="52401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50800" cap="flat">
            <a:noFill/>
            <a:miter/>
          </a:ln>
          <a:effectLst>
            <a:outerShdw dist="127000" blurRad="508000" dir="3000000" sx="102000" sy="102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5592" t="2985" r="12841" b="1095"/>
          <a:stretch>
            <a:fillRect/>
          </a:stretch>
        </p:blipFill>
        <p:spPr>
          <a:xfrm rot="0" flipH="0" flipV="0">
            <a:off x="4276415" y="2012200"/>
            <a:ext cx="3626468" cy="3240000"/>
          </a:xfrm>
          <a:custGeom>
            <a:avLst/>
            <a:gdLst/>
            <a:rect l="l" t="t" r="r" b="b"/>
            <a:pathLst>
              <a:path w="3626468" h="3240000">
                <a:moveTo>
                  <a:pt x="1092039" y="1"/>
                </a:moveTo>
                <a:lnTo>
                  <a:pt x="2534440" y="1"/>
                </a:lnTo>
                <a:cubicBezTo>
                  <a:pt x="2666929" y="0"/>
                  <a:pt x="2789346" y="70685"/>
                  <a:pt x="2855583" y="185427"/>
                </a:cubicBezTo>
                <a:lnTo>
                  <a:pt x="3576784" y="1434574"/>
                </a:lnTo>
                <a:cubicBezTo>
                  <a:pt x="3643030" y="1549317"/>
                  <a:pt x="3643030" y="1690684"/>
                  <a:pt x="3576784" y="1805427"/>
                </a:cubicBezTo>
                <a:lnTo>
                  <a:pt x="2855583" y="3054573"/>
                </a:lnTo>
                <a:cubicBezTo>
                  <a:pt x="2789346" y="3169316"/>
                  <a:pt x="2666929" y="3240000"/>
                  <a:pt x="2534440" y="3240000"/>
                </a:cubicBezTo>
                <a:lnTo>
                  <a:pt x="1092039" y="3240000"/>
                </a:lnTo>
                <a:cubicBezTo>
                  <a:pt x="959551" y="3240000"/>
                  <a:pt x="837134" y="3169316"/>
                  <a:pt x="770897" y="3054573"/>
                </a:cubicBezTo>
                <a:lnTo>
                  <a:pt x="49650" y="1805427"/>
                </a:lnTo>
                <a:cubicBezTo>
                  <a:pt x="-16549" y="1690669"/>
                  <a:pt x="-16549" y="1549332"/>
                  <a:pt x="49650" y="1434574"/>
                </a:cubicBezTo>
                <a:lnTo>
                  <a:pt x="770897" y="185427"/>
                </a:lnTo>
                <a:cubicBezTo>
                  <a:pt x="837134" y="70685"/>
                  <a:pt x="959551" y="0"/>
                  <a:pt x="1092039" y="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1486090" y="2392654"/>
            <a:ext cx="1957100" cy="6796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Persyaratan Fisik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60640" y="3181240"/>
            <a:ext cx="2808000" cy="1509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Harus kuat, tidak mudah patah, ringan, dengan tekstur halus dan serat lurus.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729759" y="2387600"/>
            <a:ext cx="1969800" cy="68465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Kayu yang Cocok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10659" y="3181240"/>
            <a:ext cx="2808000" cy="1509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seperti agathis, bedaru, melur, merawan, nyatoh, salimuli, sonokeling, dan teraling sering digunakan.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Alat Olahraga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473274"/>
            <a:ext cx="5089116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462039"/>
            <a:ext cx="5089116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24143" y="2867026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Memiliki tekstur halus, berserat lurus, tidak mudah belah, dan daya resonansi yang baik.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24143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 Resonansi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27826" y="1473274"/>
            <a:ext cx="5091074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27826" y="1462039"/>
            <a:ext cx="5091074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92549" y="2867024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Cempaka, merawan, nyatoh, jati, lasi, dan eboni adalah beberapa kayu pilihan.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92549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Kayu yang Digunakan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Alat Musik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Sifat-Sifat Umum Kayu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80" t="39952" r="115" b="33454"/>
          <a:stretch>
            <a:fillRect/>
          </a:stretch>
        </p:blipFill>
        <p:spPr>
          <a:xfrm rot="0" flipH="0" flipV="0">
            <a:off x="660400" y="1263805"/>
            <a:ext cx="10858500" cy="1960336"/>
          </a:xfrm>
          <a:custGeom>
            <a:avLst/>
            <a:gdLst/>
            <a:rect l="l" t="t" r="r" b="b"/>
            <a:pathLst>
              <a:path w="10858500" h="1960336">
                <a:moveTo>
                  <a:pt x="0" y="0"/>
                </a:moveTo>
                <a:lnTo>
                  <a:pt x="10858500" y="0"/>
                </a:lnTo>
                <a:lnTo>
                  <a:pt x="10858500" y="1960336"/>
                </a:lnTo>
                <a:lnTo>
                  <a:pt x="0" y="1960336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" name="标题 1"/>
          <p:cNvCxnSpPr/>
          <p:nvPr/>
        </p:nvCxnSpPr>
        <p:spPr>
          <a:xfrm rot="0" flipH="0" flipV="0">
            <a:off x="0" y="3778282"/>
            <a:ext cx="12192000" cy="0"/>
          </a:xfrm>
          <a:prstGeom prst="line">
            <a:avLst/>
          </a:prstGeom>
          <a:noFill/>
          <a:ln w="3175" cap="rnd">
            <a:solidFill>
              <a:schemeClr val="bg1">
                <a:lumMod val="85000"/>
              </a:schemeClr>
            </a:solidFill>
            <a:round/>
          </a:ln>
        </p:spPr>
      </p:cxnSp>
      <p:sp>
        <p:nvSpPr>
          <p:cNvPr id="4" name="标题 1"/>
          <p:cNvSpPr txBox="1"/>
          <p:nvPr/>
        </p:nvSpPr>
        <p:spPr>
          <a:xfrm rot="0" flipH="1" flipV="0">
            <a:off x="2998934" y="3475402"/>
            <a:ext cx="605759" cy="605759"/>
          </a:xfrm>
          <a:prstGeom prst="ellipse">
            <a:avLst/>
          </a:prstGeom>
          <a:solidFill>
            <a:schemeClr val="accent1"/>
          </a:solidFill>
          <a:ln w="1905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145024" y="3621493"/>
            <a:ext cx="313578" cy="31357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5370" y="4206161"/>
            <a:ext cx="4912887" cy="558804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Berat Jenis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45370" y="4812589"/>
            <a:ext cx="4912887" cy="1083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Berat jenis menentukan ada tidaknya kayu terapung, agak berat, berat, atau sangat berat.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8587307" y="3475402"/>
            <a:ext cx="605759" cy="6057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733397" y="3641015"/>
            <a:ext cx="313578" cy="274533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433743" y="4206161"/>
            <a:ext cx="4912887" cy="558804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Kelas Kuat dan Awet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33743" y="4812589"/>
            <a:ext cx="4912887" cy="1083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diklasifikasikan berdasarkan kriteria kekuatan dan keawetan alamiahnya.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 Fisik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205924" y="1630676"/>
            <a:ext cx="6831292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just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205924" y="1630676"/>
            <a:ext cx="6831292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just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720" t="2967" r="17686" b="50408"/>
          <a:stretch>
            <a:fillRect/>
          </a:stretch>
        </p:blipFill>
        <p:spPr>
          <a:xfrm rot="0" flipH="0" flipV="0">
            <a:off x="1685925" y="1630676"/>
            <a:ext cx="2520000" cy="1800000"/>
          </a:xfrm>
          <a:custGeom>
            <a:avLst/>
            <a:gdLst/>
            <a:rect l="l" t="t" r="r" b="b"/>
            <a:pathLst>
              <a:path w="2520000" h="1800000">
                <a:moveTo>
                  <a:pt x="0" y="0"/>
                </a:moveTo>
                <a:lnTo>
                  <a:pt x="2520000" y="0"/>
                </a:lnTo>
                <a:lnTo>
                  <a:pt x="252000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1142084" y="3833724"/>
            <a:ext cx="6840001" cy="1800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127000" blurRad="381000" dir="5400000" sx="100000" sy="100000" kx="0" ky="0" algn="t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just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42084" y="3833724"/>
            <a:ext cx="6840001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just"/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4529" t="8573" r="10276" b="18505"/>
          <a:stretch>
            <a:fillRect/>
          </a:stretch>
        </p:blipFill>
        <p:spPr>
          <a:xfrm rot="0" flipH="0" flipV="0">
            <a:off x="7982085" y="3833724"/>
            <a:ext cx="2520000" cy="1800000"/>
          </a:xfrm>
          <a:custGeom>
            <a:avLst/>
            <a:gdLst/>
            <a:rect l="l" t="t" r="r" b="b"/>
            <a:pathLst>
              <a:path w="2520000" h="1800000">
                <a:moveTo>
                  <a:pt x="0" y="0"/>
                </a:moveTo>
                <a:lnTo>
                  <a:pt x="2520000" y="0"/>
                </a:lnTo>
                <a:lnTo>
                  <a:pt x="252000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4562084" y="2288995"/>
            <a:ext cx="6118971" cy="955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Kemampuan kayu menahan beban gaya- gaya dari luar seperti tarik, tekan, geser, lentur, keuletan, dan kekerasan.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562085" y="1861000"/>
            <a:ext cx="6118971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Keteguhan Tarik dan Tekan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502598" y="4486791"/>
            <a:ext cx="6118971" cy="955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Sifat ketahanan terhadap api penting dalam beberapa aplikasi khusus kayu.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502599" y="4058795"/>
            <a:ext cx="6118971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Ketahanan terhadap Panas dan Api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 Mekanik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424235" y="1366644"/>
            <a:ext cx="924312" cy="92431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489167" y="1346200"/>
            <a:ext cx="1081605" cy="9955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424236" y="2833829"/>
            <a:ext cx="9330825" cy="92242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terdiri dari selulosa, hemiselulosa, lignin, zat ekstraktif, dan abu.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641055" y="1614016"/>
            <a:ext cx="490673" cy="42956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424235" y="2405370"/>
            <a:ext cx="9330823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Komposisi Kimia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24235" y="3830276"/>
            <a:ext cx="924312" cy="92431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489167" y="3809832"/>
            <a:ext cx="1081605" cy="9955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424236" y="5297461"/>
            <a:ext cx="9330825" cy="92242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Kemampuan kayu menyerap dan melepaskan air dari lingkungan, yang mempengaruhi dimensi dan bentuk kayu.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641091" y="4047096"/>
            <a:ext cx="490601" cy="490673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424235" y="4869002"/>
            <a:ext cx="9330823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 Higroskopis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 Kimia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Sambungan Kayu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2973600" cy="3606885"/>
          </a:xfrm>
          <a:custGeom>
            <a:avLst/>
            <a:gdLst>
              <a:gd name="connsiteX0" fmla="*/ 1879493 w 3069366"/>
              <a:gd name="connsiteY0" fmla="*/ 0 h 3723046"/>
              <a:gd name="connsiteX1" fmla="*/ 3069366 w 3069366"/>
              <a:gd name="connsiteY1" fmla="*/ 0 h 3723046"/>
              <a:gd name="connsiteX2" fmla="*/ 40957 w 3069366"/>
              <a:gd name="connsiteY2" fmla="*/ 3715732 h 3723046"/>
              <a:gd name="connsiteX3" fmla="*/ 0 w 3069366"/>
              <a:gd name="connsiteY3" fmla="*/ 3723046 h 3723046"/>
              <a:gd name="connsiteX4" fmla="*/ 0 w 3069366"/>
              <a:gd name="connsiteY4" fmla="*/ 2498905 h 3723046"/>
              <a:gd name="connsiteX5" fmla="*/ 50605 w 3069366"/>
              <a:gd name="connsiteY5" fmla="*/ 2485893 h 3723046"/>
              <a:gd name="connsiteX6" fmla="*/ 1879493 w 3069366"/>
              <a:gd name="connsiteY6" fmla="*/ 0 h 3723046"/>
            </a:gdLst>
            <a:rect l="l" t="t" r="r" b="b"/>
            <a:pathLst>
              <a:path w="3069366" h="3723046">
                <a:moveTo>
                  <a:pt x="1879493" y="0"/>
                </a:moveTo>
                <a:lnTo>
                  <a:pt x="3069366" y="0"/>
                </a:lnTo>
                <a:cubicBezTo>
                  <a:pt x="3069366" y="1832862"/>
                  <a:pt x="1769267" y="3362069"/>
                  <a:pt x="40957" y="3715732"/>
                </a:cubicBezTo>
                <a:lnTo>
                  <a:pt x="0" y="3723046"/>
                </a:lnTo>
                <a:lnTo>
                  <a:pt x="0" y="2498905"/>
                </a:lnTo>
                <a:lnTo>
                  <a:pt x="50605" y="2485893"/>
                </a:lnTo>
                <a:cubicBezTo>
                  <a:pt x="1110170" y="2156334"/>
                  <a:pt x="1879493" y="1168010"/>
                  <a:pt x="1879493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18367" y="1528342"/>
            <a:ext cx="4267200" cy="558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4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4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918900" y="2788615"/>
            <a:ext cx="36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Ergonomi dalam Desain Furnitur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511996" y="2770570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943767" y="2770570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339443" y="2788615"/>
            <a:ext cx="36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Riset Kekuatan Kayu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918900" y="3868615"/>
            <a:ext cx="36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Sifat-Sifat Umum Kayu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339443" y="3868615"/>
            <a:ext cx="36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Kriteria Khusus Kayu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943767" y="3837221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11996" y="3837221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339443" y="4948615"/>
            <a:ext cx="36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Sambungan Kayu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43767" y="4917221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5616" t="14319" r="1944" b="53409"/>
          <a:stretch>
            <a:fillRect/>
          </a:stretch>
        </p:blipFill>
        <p:spPr>
          <a:xfrm rot="0" flipH="0" flipV="0">
            <a:off x="660401" y="3616973"/>
            <a:ext cx="10871199" cy="2529827"/>
          </a:xfrm>
          <a:custGeom>
            <a:avLst/>
            <a:gdLst/>
            <a:rect l="l" t="t" r="r" b="b"/>
            <a:pathLst>
              <a:path w="10871199" h="2529827">
                <a:moveTo>
                  <a:pt x="29896" y="0"/>
                </a:moveTo>
                <a:lnTo>
                  <a:pt x="10841303" y="0"/>
                </a:lnTo>
                <a:cubicBezTo>
                  <a:pt x="10857814" y="0"/>
                  <a:pt x="10871199" y="10160"/>
                  <a:pt x="10871199" y="22693"/>
                </a:cubicBezTo>
                <a:lnTo>
                  <a:pt x="10871199" y="2507134"/>
                </a:lnTo>
                <a:cubicBezTo>
                  <a:pt x="10871199" y="2519667"/>
                  <a:pt x="10857814" y="2529827"/>
                  <a:pt x="10841303" y="2529827"/>
                </a:cubicBezTo>
                <a:lnTo>
                  <a:pt x="29896" y="2529827"/>
                </a:lnTo>
                <a:cubicBezTo>
                  <a:pt x="13385" y="2529827"/>
                  <a:pt x="0" y="2519667"/>
                  <a:pt x="0" y="2507134"/>
                </a:cubicBezTo>
                <a:lnTo>
                  <a:pt x="0" y="22693"/>
                </a:lnTo>
                <a:cubicBezTo>
                  <a:pt x="0" y="10160"/>
                  <a:pt x="13385" y="0"/>
                  <a:pt x="2989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73100" y="1391580"/>
            <a:ext cx="5267959" cy="2047580"/>
          </a:xfrm>
          <a:prstGeom prst="roundRect">
            <a:avLst>
              <a:gd name="adj" fmla="val 89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12603" y="1635727"/>
            <a:ext cx="467913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Sambungan Bibir Miring Berkait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12603" y="2012224"/>
            <a:ext cx="4697297" cy="12008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Digunakan untuk gaya tarik agar tidak mudah lepas.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250941" y="1391580"/>
            <a:ext cx="5267959" cy="2047580"/>
          </a:xfrm>
          <a:prstGeom prst="roundRect">
            <a:avLst>
              <a:gd name="adj" fmla="val 89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90444" y="1635727"/>
            <a:ext cx="467658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Sambungan Lurus Tekan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90444" y="2012224"/>
            <a:ext cx="4697297" cy="12008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Memastikan permukaan batang kayu menempel rapat untuk gaya desak/tekan.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Sambungan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 flipH="0" flipV="0">
            <a:off x="7681498" y="3303910"/>
            <a:ext cx="1898152" cy="737860"/>
          </a:xfrm>
          <a:prstGeom prst="roundRect">
            <a:avLst>
              <a:gd name="adj" fmla="val 50000"/>
            </a:avLst>
          </a:prstGeom>
          <a:solidFill>
            <a:schemeClr val="accent2">
              <a:alpha val="9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8900000" flipH="0" flipV="0">
            <a:off x="6179494" y="3585389"/>
            <a:ext cx="3171696" cy="736997"/>
          </a:xfrm>
          <a:prstGeom prst="roundRect">
            <a:avLst>
              <a:gd name="adj" fmla="val 50000"/>
            </a:avLst>
          </a:prstGeom>
          <a:solidFill>
            <a:schemeClr val="accent2">
              <a:alpha val="9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101353" y="2723764"/>
            <a:ext cx="1898152" cy="737860"/>
          </a:xfrm>
          <a:prstGeom prst="roundRect">
            <a:avLst>
              <a:gd name="adj" fmla="val 50000"/>
            </a:avLst>
          </a:prstGeom>
          <a:solidFill>
            <a:schemeClr val="accent2">
              <a:alpha val="9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316349" y="2774478"/>
            <a:ext cx="627553" cy="627553"/>
          </a:xfrm>
          <a:custGeom>
            <a:avLst/>
            <a:gdLst>
              <a:gd name="T0" fmla="*/ 222 w 269"/>
              <a:gd name="T1" fmla="*/ 48 h 269"/>
              <a:gd name="T2" fmla="*/ 222 w 269"/>
              <a:gd name="T3" fmla="*/ 221 h 269"/>
              <a:gd name="T4" fmla="*/ 48 w 269"/>
              <a:gd name="T5" fmla="*/ 221 h 269"/>
              <a:gd name="T6" fmla="*/ 48 w 269"/>
              <a:gd name="T7" fmla="*/ 48 h 269"/>
              <a:gd name="T8" fmla="*/ 222 w 269"/>
              <a:gd name="T9" fmla="*/ 48 h 269"/>
            </a:gdLst>
            <a:rect l="0" t="0" r="r" b="b"/>
            <a:pathLst>
              <a:path w="269" h="269">
                <a:moveTo>
                  <a:pt x="222" y="48"/>
                </a:moveTo>
                <a:cubicBezTo>
                  <a:pt x="269" y="96"/>
                  <a:pt x="269" y="173"/>
                  <a:pt x="222" y="221"/>
                </a:cubicBezTo>
                <a:cubicBezTo>
                  <a:pt x="174" y="269"/>
                  <a:pt x="96" y="269"/>
                  <a:pt x="48" y="221"/>
                </a:cubicBezTo>
                <a:cubicBezTo>
                  <a:pt x="0" y="173"/>
                  <a:pt x="0" y="96"/>
                  <a:pt x="48" y="48"/>
                </a:cubicBezTo>
                <a:cubicBezTo>
                  <a:pt x="96" y="0"/>
                  <a:pt x="174" y="0"/>
                  <a:pt x="222" y="48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45312" y="2927615"/>
            <a:ext cx="369626" cy="323603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2"/>
          </a:solidFill>
          <a:ln w="9525" cap="sq">
            <a:noFill/>
            <a:round/>
            <a:headEnd/>
            <a:tailEnd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008706" y="1036197"/>
            <a:ext cx="3362510" cy="66319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Pengawetan Sambungan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008705" y="1701122"/>
            <a:ext cx="3362510" cy="10226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yang akan disambung sebaiknya diberi cairan pengawet untuk mencegah pelapukan akibat air yang tertinggal.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38301" y="2905313"/>
            <a:ext cx="3362510" cy="66319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Kekuatan Sambungan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638300" y="3570238"/>
            <a:ext cx="3362510" cy="10226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Sambungan harus kokoh, tidak merusak kayu, dan harus mempertimbangkan sifat menyusut dan mengembang kayu.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8900000" flipH="0" flipV="0">
            <a:off x="6776593" y="3998068"/>
            <a:ext cx="1600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 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5767484" y="3867534"/>
            <a:ext cx="1898152" cy="737860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8900000" flipH="0" flipV="0">
            <a:off x="4265480" y="4149013"/>
            <a:ext cx="3171696" cy="736997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187339" y="3287388"/>
            <a:ext cx="1898152" cy="737860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402335" y="3338102"/>
            <a:ext cx="627553" cy="627553"/>
          </a:xfrm>
          <a:custGeom>
            <a:avLst/>
            <a:gdLst>
              <a:gd name="T0" fmla="*/ 222 w 269"/>
              <a:gd name="T1" fmla="*/ 48 h 269"/>
              <a:gd name="T2" fmla="*/ 222 w 269"/>
              <a:gd name="T3" fmla="*/ 221 h 269"/>
              <a:gd name="T4" fmla="*/ 48 w 269"/>
              <a:gd name="T5" fmla="*/ 221 h 269"/>
              <a:gd name="T6" fmla="*/ 48 w 269"/>
              <a:gd name="T7" fmla="*/ 48 h 269"/>
              <a:gd name="T8" fmla="*/ 222 w 269"/>
              <a:gd name="T9" fmla="*/ 48 h 269"/>
            </a:gdLst>
            <a:rect l="0" t="0" r="r" b="b"/>
            <a:pathLst>
              <a:path w="269" h="269">
                <a:moveTo>
                  <a:pt x="222" y="48"/>
                </a:moveTo>
                <a:cubicBezTo>
                  <a:pt x="269" y="96"/>
                  <a:pt x="269" y="173"/>
                  <a:pt x="222" y="221"/>
                </a:cubicBezTo>
                <a:cubicBezTo>
                  <a:pt x="174" y="269"/>
                  <a:pt x="96" y="269"/>
                  <a:pt x="48" y="221"/>
                </a:cubicBezTo>
                <a:cubicBezTo>
                  <a:pt x="0" y="173"/>
                  <a:pt x="0" y="96"/>
                  <a:pt x="48" y="48"/>
                </a:cubicBezTo>
                <a:cubicBezTo>
                  <a:pt x="96" y="0"/>
                  <a:pt x="174" y="0"/>
                  <a:pt x="222" y="48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538210" y="3454198"/>
            <a:ext cx="369624" cy="369624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9525" cap="sq">
            <a:noFill/>
            <a:round/>
            <a:headEnd/>
            <a:tailEnd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 flipH="0" flipV="0">
            <a:off x="4865734" y="4535515"/>
            <a:ext cx="1600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 01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Persyaratan Sambungan Kayu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Riset Kekuatan Kayu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033725" y="2119364"/>
            <a:ext cx="6102625" cy="36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5506" t="11673" r="7499" b="7699"/>
          <a:stretch>
            <a:fillRect/>
          </a:stretch>
        </p:blipFill>
        <p:spPr>
          <a:xfrm rot="0" flipH="0" flipV="0">
            <a:off x="7209837" y="2278926"/>
            <a:ext cx="3887592" cy="2403240"/>
          </a:xfrm>
          <a:custGeom>
            <a:avLst/>
            <a:gdLst/>
            <a:rect l="l" t="t" r="r" b="b"/>
            <a:pathLst>
              <a:path w="3887592" h="2403240">
                <a:moveTo>
                  <a:pt x="0" y="0"/>
                </a:moveTo>
                <a:lnTo>
                  <a:pt x="3887592" y="0"/>
                </a:lnTo>
                <a:lnTo>
                  <a:pt x="3887592" y="2403240"/>
                </a:lnTo>
                <a:lnTo>
                  <a:pt x="0" y="240324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660399" y="1563548"/>
            <a:ext cx="5400000" cy="19800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26128" y="2049548"/>
            <a:ext cx="811841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399" y="3771653"/>
            <a:ext cx="5400000" cy="19800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26129" y="4257653"/>
            <a:ext cx="811841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850334" y="1512747"/>
            <a:ext cx="252000" cy="252000"/>
          </a:xfrm>
          <a:custGeom>
            <a:avLst/>
            <a:gdLst>
              <a:gd name="connsiteX0" fmla="*/ 0 w 1152000"/>
              <a:gd name="connsiteY0" fmla="*/ 0 h 1152001"/>
              <a:gd name="connsiteX1" fmla="*/ 1152000 w 1152000"/>
              <a:gd name="connsiteY1" fmla="*/ 0 h 1152001"/>
              <a:gd name="connsiteX2" fmla="*/ 1152000 w 1152000"/>
              <a:gd name="connsiteY2" fmla="*/ 1 h 1152001"/>
              <a:gd name="connsiteX3" fmla="*/ 1152000 w 1152000"/>
              <a:gd name="connsiteY3" fmla="*/ 504000 h 1152001"/>
              <a:gd name="connsiteX4" fmla="*/ 1152000 w 1152000"/>
              <a:gd name="connsiteY4" fmla="*/ 1152001 h 1152001"/>
              <a:gd name="connsiteX5" fmla="*/ 648000 w 1152000"/>
              <a:gd name="connsiteY5" fmla="*/ 1152001 h 1152001"/>
              <a:gd name="connsiteX6" fmla="*/ 648000 w 1152000"/>
              <a:gd name="connsiteY6" fmla="*/ 504000 h 1152001"/>
              <a:gd name="connsiteX7" fmla="*/ 0 w 1152000"/>
              <a:gd name="connsiteY7" fmla="*/ 504000 h 1152001"/>
            </a:gdLst>
            <a:rect l="l" t="t" r="r" b="b"/>
            <a:pathLst>
              <a:path w="1152000" h="1152001">
                <a:moveTo>
                  <a:pt x="0" y="0"/>
                </a:moveTo>
                <a:lnTo>
                  <a:pt x="1152000" y="0"/>
                </a:lnTo>
                <a:lnTo>
                  <a:pt x="1152000" y="1"/>
                </a:lnTo>
                <a:lnTo>
                  <a:pt x="1152000" y="504000"/>
                </a:lnTo>
                <a:lnTo>
                  <a:pt x="1152000" y="1152001"/>
                </a:lnTo>
                <a:lnTo>
                  <a:pt x="648000" y="1152001"/>
                </a:lnTo>
                <a:lnTo>
                  <a:pt x="648000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>
            <a:outerShdw dist="127000" blurRad="254000" dir="8100000" sx="100000" sy="100000" kx="0" ky="0" algn="tr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850334" y="3710525"/>
            <a:ext cx="252000" cy="252000"/>
          </a:xfrm>
          <a:custGeom>
            <a:avLst/>
            <a:gdLst>
              <a:gd name="connsiteX0" fmla="*/ 0 w 1152000"/>
              <a:gd name="connsiteY0" fmla="*/ 0 h 1152001"/>
              <a:gd name="connsiteX1" fmla="*/ 1152000 w 1152000"/>
              <a:gd name="connsiteY1" fmla="*/ 0 h 1152001"/>
              <a:gd name="connsiteX2" fmla="*/ 1152000 w 1152000"/>
              <a:gd name="connsiteY2" fmla="*/ 1 h 1152001"/>
              <a:gd name="connsiteX3" fmla="*/ 1152000 w 1152000"/>
              <a:gd name="connsiteY3" fmla="*/ 504000 h 1152001"/>
              <a:gd name="connsiteX4" fmla="*/ 1152000 w 1152000"/>
              <a:gd name="connsiteY4" fmla="*/ 1152001 h 1152001"/>
              <a:gd name="connsiteX5" fmla="*/ 648000 w 1152000"/>
              <a:gd name="connsiteY5" fmla="*/ 1152001 h 1152001"/>
              <a:gd name="connsiteX6" fmla="*/ 648000 w 1152000"/>
              <a:gd name="connsiteY6" fmla="*/ 504000 h 1152001"/>
              <a:gd name="connsiteX7" fmla="*/ 0 w 1152000"/>
              <a:gd name="connsiteY7" fmla="*/ 504000 h 1152001"/>
            </a:gdLst>
            <a:rect l="l" t="t" r="r" b="b"/>
            <a:pathLst>
              <a:path w="1152000" h="1152001">
                <a:moveTo>
                  <a:pt x="0" y="0"/>
                </a:moveTo>
                <a:lnTo>
                  <a:pt x="1152000" y="0"/>
                </a:lnTo>
                <a:lnTo>
                  <a:pt x="1152000" y="1"/>
                </a:lnTo>
                <a:lnTo>
                  <a:pt x="1152000" y="504000"/>
                </a:lnTo>
                <a:lnTo>
                  <a:pt x="1152000" y="1152001"/>
                </a:lnTo>
                <a:lnTo>
                  <a:pt x="648000" y="1152001"/>
                </a:lnTo>
                <a:lnTo>
                  <a:pt x="648000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>
            <a:outerShdw dist="127000" blurRad="254000" dir="8100000" sx="100000" sy="100000" kx="0" ky="0" algn="tr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48042" y="2223500"/>
            <a:ext cx="3960000" cy="11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yang digunakan harus kuat, kaku, keras, berukuran besar, dan mempunyai keawetan alami yang tinggi.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748045" y="1831452"/>
            <a:ext cx="39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Persyaratan Fisik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748042" y="4403828"/>
            <a:ext cx="3960000" cy="11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kayu yang umum digunakan termasuk Balau, bangkirai, belangeran, cengal, giam, jati, kapur, kempas, keruing, lara, dan rasamala.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748045" y="4011778"/>
            <a:ext cx="39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Kayu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Bangunan (Konstruksi)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1693203"/>
            <a:ext cx="12192000" cy="3960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074475" y="580879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475568" y="582482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814701" y="583806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098948" y="584901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344065" y="585805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0800000" flipH="1" flipV="1">
            <a:off x="916466" y="2174973"/>
            <a:ext cx="1375056" cy="1213695"/>
          </a:xfrm>
          <a:custGeom>
            <a:avLst/>
            <a:gdLst>
              <a:gd name="connsiteX0" fmla="*/ 526864 w 1833866"/>
              <a:gd name="connsiteY0" fmla="*/ 36427 h 1618665"/>
              <a:gd name="connsiteX1" fmla="*/ 493684 w 1833866"/>
              <a:gd name="connsiteY1" fmla="*/ 43126 h 1618665"/>
              <a:gd name="connsiteX2" fmla="*/ 480154 w 1833866"/>
              <a:gd name="connsiteY2" fmla="*/ 52249 h 1618665"/>
              <a:gd name="connsiteX3" fmla="*/ 465487 w 1833866"/>
              <a:gd name="connsiteY3" fmla="*/ 59406 h 1618665"/>
              <a:gd name="connsiteX4" fmla="*/ 443096 w 1833866"/>
              <a:gd name="connsiteY4" fmla="*/ 84792 h 1618665"/>
              <a:gd name="connsiteX5" fmla="*/ 52704 w 1833866"/>
              <a:gd name="connsiteY5" fmla="*/ 760969 h 1618665"/>
              <a:gd name="connsiteX6" fmla="*/ 41915 w 1833866"/>
              <a:gd name="connsiteY6" fmla="*/ 793054 h 1618665"/>
              <a:gd name="connsiteX7" fmla="*/ 42450 w 1833866"/>
              <a:gd name="connsiteY7" fmla="*/ 817660 h 1618665"/>
              <a:gd name="connsiteX8" fmla="*/ 42466 w 1833866"/>
              <a:gd name="connsiteY8" fmla="*/ 817710 h 1618665"/>
              <a:gd name="connsiteX9" fmla="*/ 41915 w 1833866"/>
              <a:gd name="connsiteY9" fmla="*/ 825613 h 1618665"/>
              <a:gd name="connsiteX10" fmla="*/ 52704 w 1833866"/>
              <a:gd name="connsiteY10" fmla="*/ 857698 h 1618665"/>
              <a:gd name="connsiteX11" fmla="*/ 443095 w 1833866"/>
              <a:gd name="connsiteY11" fmla="*/ 1533875 h 1618665"/>
              <a:gd name="connsiteX12" fmla="*/ 465486 w 1833866"/>
              <a:gd name="connsiteY12" fmla="*/ 1559261 h 1618665"/>
              <a:gd name="connsiteX13" fmla="*/ 480153 w 1833866"/>
              <a:gd name="connsiteY13" fmla="*/ 1566418 h 1618665"/>
              <a:gd name="connsiteX14" fmla="*/ 493683 w 1833866"/>
              <a:gd name="connsiteY14" fmla="*/ 1575541 h 1618665"/>
              <a:gd name="connsiteX15" fmla="*/ 526864 w 1833866"/>
              <a:gd name="connsiteY15" fmla="*/ 1582239 h 1618665"/>
              <a:gd name="connsiteX16" fmla="*/ 1307647 w 1833866"/>
              <a:gd name="connsiteY16" fmla="*/ 1582239 h 1618665"/>
              <a:gd name="connsiteX17" fmla="*/ 1340827 w 1833866"/>
              <a:gd name="connsiteY17" fmla="*/ 1575541 h 1618665"/>
              <a:gd name="connsiteX18" fmla="*/ 1354358 w 1833866"/>
              <a:gd name="connsiteY18" fmla="*/ 1566418 h 1618665"/>
              <a:gd name="connsiteX19" fmla="*/ 1369024 w 1833866"/>
              <a:gd name="connsiteY19" fmla="*/ 1559261 h 1618665"/>
              <a:gd name="connsiteX20" fmla="*/ 1391416 w 1833866"/>
              <a:gd name="connsiteY20" fmla="*/ 1533875 h 1618665"/>
              <a:gd name="connsiteX21" fmla="*/ 1781808 w 1833866"/>
              <a:gd name="connsiteY21" fmla="*/ 857698 h 1618665"/>
              <a:gd name="connsiteX22" fmla="*/ 1792597 w 1833866"/>
              <a:gd name="connsiteY22" fmla="*/ 825613 h 1618665"/>
              <a:gd name="connsiteX23" fmla="*/ 1791462 w 1833866"/>
              <a:gd name="connsiteY23" fmla="*/ 809333 h 1618665"/>
              <a:gd name="connsiteX24" fmla="*/ 1792597 w 1833866"/>
              <a:gd name="connsiteY24" fmla="*/ 793054 h 1618665"/>
              <a:gd name="connsiteX25" fmla="*/ 1781808 w 1833866"/>
              <a:gd name="connsiteY25" fmla="*/ 760969 h 1618665"/>
              <a:gd name="connsiteX26" fmla="*/ 1391416 w 1833866"/>
              <a:gd name="connsiteY26" fmla="*/ 84792 h 1618665"/>
              <a:gd name="connsiteX27" fmla="*/ 1369024 w 1833866"/>
              <a:gd name="connsiteY27" fmla="*/ 59406 h 1618665"/>
              <a:gd name="connsiteX28" fmla="*/ 1354358 w 1833866"/>
              <a:gd name="connsiteY28" fmla="*/ 52249 h 1618665"/>
              <a:gd name="connsiteX29" fmla="*/ 1340828 w 1833866"/>
              <a:gd name="connsiteY29" fmla="*/ 43126 h 1618665"/>
              <a:gd name="connsiteX30" fmla="*/ 1307647 w 1833866"/>
              <a:gd name="connsiteY30" fmla="*/ 36427 h 1618665"/>
              <a:gd name="connsiteX31" fmla="*/ 508481 w 1833866"/>
              <a:gd name="connsiteY31" fmla="*/ 0 h 1618665"/>
              <a:gd name="connsiteX32" fmla="*/ 1326061 w 1833866"/>
              <a:gd name="connsiteY32" fmla="*/ 0 h 1618665"/>
              <a:gd name="connsiteX33" fmla="*/ 1360806 w 1833866"/>
              <a:gd name="connsiteY33" fmla="*/ 7015 h 1618665"/>
              <a:gd name="connsiteX34" fmla="*/ 1374973 w 1833866"/>
              <a:gd name="connsiteY34" fmla="*/ 16567 h 1618665"/>
              <a:gd name="connsiteX35" fmla="*/ 1390331 w 1833866"/>
              <a:gd name="connsiteY35" fmla="*/ 24062 h 1618665"/>
              <a:gd name="connsiteX36" fmla="*/ 1413778 w 1833866"/>
              <a:gd name="connsiteY36" fmla="*/ 50644 h 1618665"/>
              <a:gd name="connsiteX37" fmla="*/ 1822568 w 1833866"/>
              <a:gd name="connsiteY37" fmla="*/ 758690 h 1618665"/>
              <a:gd name="connsiteX38" fmla="*/ 1833866 w 1833866"/>
              <a:gd name="connsiteY38" fmla="*/ 792286 h 1618665"/>
              <a:gd name="connsiteX39" fmla="*/ 1832677 w 1833866"/>
              <a:gd name="connsiteY39" fmla="*/ 809333 h 1618665"/>
              <a:gd name="connsiteX40" fmla="*/ 1833866 w 1833866"/>
              <a:gd name="connsiteY40" fmla="*/ 826380 h 1618665"/>
              <a:gd name="connsiteX41" fmla="*/ 1822568 w 1833866"/>
              <a:gd name="connsiteY41" fmla="*/ 859977 h 1618665"/>
              <a:gd name="connsiteX42" fmla="*/ 1413778 w 1833866"/>
              <a:gd name="connsiteY42" fmla="*/ 1568022 h 1618665"/>
              <a:gd name="connsiteX43" fmla="*/ 1390331 w 1833866"/>
              <a:gd name="connsiteY43" fmla="*/ 1594604 h 1618665"/>
              <a:gd name="connsiteX44" fmla="*/ 1374973 w 1833866"/>
              <a:gd name="connsiteY44" fmla="*/ 1602098 h 1618665"/>
              <a:gd name="connsiteX45" fmla="*/ 1360805 w 1833866"/>
              <a:gd name="connsiteY45" fmla="*/ 1611651 h 1618665"/>
              <a:gd name="connsiteX46" fmla="*/ 1326061 w 1833866"/>
              <a:gd name="connsiteY46" fmla="*/ 1618665 h 1618665"/>
              <a:gd name="connsiteX47" fmla="*/ 508481 w 1833866"/>
              <a:gd name="connsiteY47" fmla="*/ 1618665 h 1618665"/>
              <a:gd name="connsiteX48" fmla="*/ 473736 w 1833866"/>
              <a:gd name="connsiteY48" fmla="*/ 1611651 h 1618665"/>
              <a:gd name="connsiteX49" fmla="*/ 459568 w 1833866"/>
              <a:gd name="connsiteY49" fmla="*/ 1602098 h 1618665"/>
              <a:gd name="connsiteX50" fmla="*/ 444210 w 1833866"/>
              <a:gd name="connsiteY50" fmla="*/ 1594604 h 1618665"/>
              <a:gd name="connsiteX51" fmla="*/ 420764 w 1833866"/>
              <a:gd name="connsiteY51" fmla="*/ 1568022 h 1618665"/>
              <a:gd name="connsiteX52" fmla="*/ 11974 w 1833866"/>
              <a:gd name="connsiteY52" fmla="*/ 859977 h 1618665"/>
              <a:gd name="connsiteX53" fmla="*/ 676 w 1833866"/>
              <a:gd name="connsiteY53" fmla="*/ 826380 h 1618665"/>
              <a:gd name="connsiteX54" fmla="*/ 1253 w 1833866"/>
              <a:gd name="connsiteY54" fmla="*/ 818104 h 1618665"/>
              <a:gd name="connsiteX55" fmla="*/ 1237 w 1833866"/>
              <a:gd name="connsiteY55" fmla="*/ 818052 h 1618665"/>
              <a:gd name="connsiteX56" fmla="*/ 676 w 1833866"/>
              <a:gd name="connsiteY56" fmla="*/ 792286 h 1618665"/>
              <a:gd name="connsiteX57" fmla="*/ 11974 w 1833866"/>
              <a:gd name="connsiteY57" fmla="*/ 758690 h 1618665"/>
              <a:gd name="connsiteX58" fmla="*/ 420764 w 1833866"/>
              <a:gd name="connsiteY58" fmla="*/ 50644 h 1618665"/>
              <a:gd name="connsiteX59" fmla="*/ 444210 w 1833866"/>
              <a:gd name="connsiteY59" fmla="*/ 24062 h 1618665"/>
              <a:gd name="connsiteX60" fmla="*/ 459569 w 1833866"/>
              <a:gd name="connsiteY60" fmla="*/ 16567 h 1618665"/>
              <a:gd name="connsiteX61" fmla="*/ 473737 w 1833866"/>
              <a:gd name="connsiteY61" fmla="*/ 7015 h 1618665"/>
              <a:gd name="connsiteX62" fmla="*/ 508481 w 1833866"/>
              <a:gd name="connsiteY62" fmla="*/ 0 h 1618665"/>
            </a:gdLst>
            <a:rect l="l" t="t" r="r" b="b"/>
            <a:pathLst>
              <a:path w="1833866" h="1618665">
                <a:moveTo>
                  <a:pt x="526864" y="36427"/>
                </a:moveTo>
                <a:cubicBezTo>
                  <a:pt x="515094" y="36427"/>
                  <a:pt x="503881" y="38813"/>
                  <a:pt x="493684" y="43126"/>
                </a:cubicBezTo>
                <a:lnTo>
                  <a:pt x="480154" y="52249"/>
                </a:lnTo>
                <a:lnTo>
                  <a:pt x="465487" y="59406"/>
                </a:lnTo>
                <a:cubicBezTo>
                  <a:pt x="456652" y="66081"/>
                  <a:pt x="448980" y="74599"/>
                  <a:pt x="443096" y="84792"/>
                </a:cubicBezTo>
                <a:lnTo>
                  <a:pt x="52704" y="760969"/>
                </a:lnTo>
                <a:cubicBezTo>
                  <a:pt x="46819" y="771162"/>
                  <a:pt x="43278" y="782065"/>
                  <a:pt x="41915" y="793054"/>
                </a:cubicBezTo>
                <a:cubicBezTo>
                  <a:pt x="40892" y="801296"/>
                  <a:pt x="41094" y="809586"/>
                  <a:pt x="42450" y="817660"/>
                </a:cubicBezTo>
                <a:lnTo>
                  <a:pt x="42466" y="817710"/>
                </a:lnTo>
                <a:lnTo>
                  <a:pt x="41915" y="825613"/>
                </a:lnTo>
                <a:cubicBezTo>
                  <a:pt x="43278" y="836602"/>
                  <a:pt x="46819" y="847505"/>
                  <a:pt x="52704" y="857698"/>
                </a:cubicBezTo>
                <a:lnTo>
                  <a:pt x="443095" y="1533875"/>
                </a:lnTo>
                <a:cubicBezTo>
                  <a:pt x="448980" y="1544068"/>
                  <a:pt x="456652" y="1552586"/>
                  <a:pt x="465486" y="1559261"/>
                </a:cubicBezTo>
                <a:lnTo>
                  <a:pt x="480153" y="1566418"/>
                </a:lnTo>
                <a:lnTo>
                  <a:pt x="493683" y="1575541"/>
                </a:lnTo>
                <a:cubicBezTo>
                  <a:pt x="503881" y="1579854"/>
                  <a:pt x="515094" y="1582239"/>
                  <a:pt x="526864" y="1582239"/>
                </a:cubicBezTo>
                <a:lnTo>
                  <a:pt x="1307647" y="1582239"/>
                </a:lnTo>
                <a:cubicBezTo>
                  <a:pt x="1319416" y="1582239"/>
                  <a:pt x="1330630" y="1579854"/>
                  <a:pt x="1340827" y="1575541"/>
                </a:cubicBezTo>
                <a:lnTo>
                  <a:pt x="1354358" y="1566418"/>
                </a:lnTo>
                <a:lnTo>
                  <a:pt x="1369024" y="1559261"/>
                </a:lnTo>
                <a:cubicBezTo>
                  <a:pt x="1377859" y="1552586"/>
                  <a:pt x="1385530" y="1544068"/>
                  <a:pt x="1391416" y="1533875"/>
                </a:cubicBezTo>
                <a:lnTo>
                  <a:pt x="1781808" y="857698"/>
                </a:lnTo>
                <a:cubicBezTo>
                  <a:pt x="1787693" y="847505"/>
                  <a:pt x="1791234" y="836602"/>
                  <a:pt x="1792597" y="825613"/>
                </a:cubicBezTo>
                <a:lnTo>
                  <a:pt x="1791462" y="809333"/>
                </a:lnTo>
                <a:lnTo>
                  <a:pt x="1792597" y="793054"/>
                </a:lnTo>
                <a:cubicBezTo>
                  <a:pt x="1791234" y="782065"/>
                  <a:pt x="1787693" y="771162"/>
                  <a:pt x="1781808" y="760969"/>
                </a:cubicBezTo>
                <a:lnTo>
                  <a:pt x="1391416" y="84792"/>
                </a:lnTo>
                <a:cubicBezTo>
                  <a:pt x="1385531" y="74599"/>
                  <a:pt x="1377859" y="66081"/>
                  <a:pt x="1369024" y="59406"/>
                </a:cubicBezTo>
                <a:lnTo>
                  <a:pt x="1354358" y="52249"/>
                </a:lnTo>
                <a:lnTo>
                  <a:pt x="1340828" y="43126"/>
                </a:lnTo>
                <a:cubicBezTo>
                  <a:pt x="1330630" y="38813"/>
                  <a:pt x="1319417" y="36427"/>
                  <a:pt x="1307647" y="36427"/>
                </a:cubicBezTo>
                <a:close/>
                <a:moveTo>
                  <a:pt x="508481" y="0"/>
                </a:moveTo>
                <a:lnTo>
                  <a:pt x="1326061" y="0"/>
                </a:lnTo>
                <a:cubicBezTo>
                  <a:pt x="1338386" y="0"/>
                  <a:pt x="1350127" y="2498"/>
                  <a:pt x="1360806" y="7015"/>
                </a:cubicBezTo>
                <a:lnTo>
                  <a:pt x="1374973" y="16567"/>
                </a:lnTo>
                <a:lnTo>
                  <a:pt x="1390331" y="24062"/>
                </a:lnTo>
                <a:cubicBezTo>
                  <a:pt x="1399582" y="31052"/>
                  <a:pt x="1407616" y="39971"/>
                  <a:pt x="1413778" y="50644"/>
                </a:cubicBezTo>
                <a:lnTo>
                  <a:pt x="1822568" y="758690"/>
                </a:lnTo>
                <a:cubicBezTo>
                  <a:pt x="1828731" y="769363"/>
                  <a:pt x="1832438" y="780779"/>
                  <a:pt x="1833866" y="792286"/>
                </a:cubicBezTo>
                <a:lnTo>
                  <a:pt x="1832677" y="809333"/>
                </a:lnTo>
                <a:lnTo>
                  <a:pt x="1833866" y="826380"/>
                </a:lnTo>
                <a:cubicBezTo>
                  <a:pt x="1832438" y="837886"/>
                  <a:pt x="1828731" y="849303"/>
                  <a:pt x="1822568" y="859977"/>
                </a:cubicBezTo>
                <a:lnTo>
                  <a:pt x="1413778" y="1568022"/>
                </a:lnTo>
                <a:cubicBezTo>
                  <a:pt x="1407615" y="1578695"/>
                  <a:pt x="1399582" y="1587614"/>
                  <a:pt x="1390331" y="1594604"/>
                </a:cubicBezTo>
                <a:lnTo>
                  <a:pt x="1374973" y="1602098"/>
                </a:lnTo>
                <a:lnTo>
                  <a:pt x="1360805" y="1611651"/>
                </a:lnTo>
                <a:cubicBezTo>
                  <a:pt x="1350127" y="1616167"/>
                  <a:pt x="1338385" y="1618665"/>
                  <a:pt x="1326061" y="1618665"/>
                </a:cubicBezTo>
                <a:lnTo>
                  <a:pt x="508481" y="1618665"/>
                </a:lnTo>
                <a:cubicBezTo>
                  <a:pt x="496156" y="1618665"/>
                  <a:pt x="484415" y="1616167"/>
                  <a:pt x="473736" y="1611651"/>
                </a:cubicBezTo>
                <a:lnTo>
                  <a:pt x="459568" y="1602098"/>
                </a:lnTo>
                <a:lnTo>
                  <a:pt x="444210" y="1594604"/>
                </a:lnTo>
                <a:cubicBezTo>
                  <a:pt x="434959" y="1587614"/>
                  <a:pt x="426926" y="1578695"/>
                  <a:pt x="420764" y="1568022"/>
                </a:cubicBezTo>
                <a:lnTo>
                  <a:pt x="11974" y="859977"/>
                </a:lnTo>
                <a:cubicBezTo>
                  <a:pt x="5811" y="849303"/>
                  <a:pt x="2104" y="837886"/>
                  <a:pt x="676" y="826380"/>
                </a:cubicBezTo>
                <a:lnTo>
                  <a:pt x="1253" y="818104"/>
                </a:lnTo>
                <a:lnTo>
                  <a:pt x="1237" y="818052"/>
                </a:lnTo>
                <a:cubicBezTo>
                  <a:pt x="-183" y="809597"/>
                  <a:pt x="-395" y="800916"/>
                  <a:pt x="676" y="792286"/>
                </a:cubicBezTo>
                <a:cubicBezTo>
                  <a:pt x="2104" y="780779"/>
                  <a:pt x="5811" y="769363"/>
                  <a:pt x="11974" y="758690"/>
                </a:cubicBezTo>
                <a:lnTo>
                  <a:pt x="420764" y="50644"/>
                </a:lnTo>
                <a:cubicBezTo>
                  <a:pt x="426926" y="39971"/>
                  <a:pt x="434959" y="31052"/>
                  <a:pt x="444210" y="24062"/>
                </a:cubicBezTo>
                <a:lnTo>
                  <a:pt x="459569" y="16567"/>
                </a:lnTo>
                <a:lnTo>
                  <a:pt x="473737" y="7015"/>
                </a:lnTo>
                <a:cubicBezTo>
                  <a:pt x="484415" y="2498"/>
                  <a:pt x="496156" y="0"/>
                  <a:pt x="508481" y="0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38100" cap="sq">
            <a:noFill/>
            <a:miter/>
          </a:ln>
          <a:effectLst>
            <a:outerShdw dist="203200" blurRad="381000" dir="5400000" sx="90000" sy="90000" kx="0" ky="0" algn="t" rotWithShape="0">
              <a:schemeClr val="accent4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382491" y="2528857"/>
            <a:ext cx="443006" cy="505929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67591" y="3574192"/>
            <a:ext cx="4794112" cy="61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Sifat Mekanis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67591" y="4267974"/>
            <a:ext cx="4794112" cy="9449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Harus berat sedang, dimensi stabil, dekoratif, mudah dikerjakan, mudah dipaku, dibubut, disekrup, dilem, dan dikerat.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517597" y="2174974"/>
            <a:ext cx="1375056" cy="1213695"/>
          </a:xfrm>
          <a:custGeom>
            <a:avLst/>
            <a:gdLst>
              <a:gd name="connsiteX0" fmla="*/ 419392 w 1512562"/>
              <a:gd name="connsiteY0" fmla="*/ 0 h 1335065"/>
              <a:gd name="connsiteX1" fmla="*/ 1093728 w 1512562"/>
              <a:gd name="connsiteY1" fmla="*/ 0 h 1335065"/>
              <a:gd name="connsiteX2" fmla="*/ 1122385 w 1512562"/>
              <a:gd name="connsiteY2" fmla="*/ 5786 h 1335065"/>
              <a:gd name="connsiteX3" fmla="*/ 1134070 w 1512562"/>
              <a:gd name="connsiteY3" fmla="*/ 13664 h 1335065"/>
              <a:gd name="connsiteX4" fmla="*/ 1146737 w 1512562"/>
              <a:gd name="connsiteY4" fmla="*/ 19846 h 1335065"/>
              <a:gd name="connsiteX5" fmla="*/ 1166076 w 1512562"/>
              <a:gd name="connsiteY5" fmla="*/ 41771 h 1335065"/>
              <a:gd name="connsiteX6" fmla="*/ 1503244 w 1512562"/>
              <a:gd name="connsiteY6" fmla="*/ 625763 h 1335065"/>
              <a:gd name="connsiteX7" fmla="*/ 1512562 w 1512562"/>
              <a:gd name="connsiteY7" fmla="*/ 653473 h 1335065"/>
              <a:gd name="connsiteX8" fmla="*/ 1511582 w 1512562"/>
              <a:gd name="connsiteY8" fmla="*/ 667533 h 1335065"/>
              <a:gd name="connsiteX9" fmla="*/ 1512562 w 1512562"/>
              <a:gd name="connsiteY9" fmla="*/ 681593 h 1335065"/>
              <a:gd name="connsiteX10" fmla="*/ 1503244 w 1512562"/>
              <a:gd name="connsiteY10" fmla="*/ 709304 h 1335065"/>
              <a:gd name="connsiteX11" fmla="*/ 1166076 w 1512562"/>
              <a:gd name="connsiteY11" fmla="*/ 1293295 h 1335065"/>
              <a:gd name="connsiteX12" fmla="*/ 1146737 w 1512562"/>
              <a:gd name="connsiteY12" fmla="*/ 1315220 h 1335065"/>
              <a:gd name="connsiteX13" fmla="*/ 1134070 w 1512562"/>
              <a:gd name="connsiteY13" fmla="*/ 1321401 h 1335065"/>
              <a:gd name="connsiteX14" fmla="*/ 1122384 w 1512562"/>
              <a:gd name="connsiteY14" fmla="*/ 1329280 h 1335065"/>
              <a:gd name="connsiteX15" fmla="*/ 1093728 w 1512562"/>
              <a:gd name="connsiteY15" fmla="*/ 1335065 h 1335065"/>
              <a:gd name="connsiteX16" fmla="*/ 419392 w 1512562"/>
              <a:gd name="connsiteY16" fmla="*/ 1335065 h 1335065"/>
              <a:gd name="connsiteX17" fmla="*/ 390735 w 1512562"/>
              <a:gd name="connsiteY17" fmla="*/ 1329280 h 1335065"/>
              <a:gd name="connsiteX18" fmla="*/ 379049 w 1512562"/>
              <a:gd name="connsiteY18" fmla="*/ 1321401 h 1335065"/>
              <a:gd name="connsiteX19" fmla="*/ 366382 w 1512562"/>
              <a:gd name="connsiteY19" fmla="*/ 1315220 h 1335065"/>
              <a:gd name="connsiteX20" fmla="*/ 347044 w 1512562"/>
              <a:gd name="connsiteY20" fmla="*/ 1293295 h 1335065"/>
              <a:gd name="connsiteX21" fmla="*/ 9876 w 1512562"/>
              <a:gd name="connsiteY21" fmla="*/ 709304 h 1335065"/>
              <a:gd name="connsiteX22" fmla="*/ 557 w 1512562"/>
              <a:gd name="connsiteY22" fmla="*/ 681593 h 1335065"/>
              <a:gd name="connsiteX23" fmla="*/ 1033 w 1512562"/>
              <a:gd name="connsiteY23" fmla="*/ 674767 h 1335065"/>
              <a:gd name="connsiteX24" fmla="*/ 1020 w 1512562"/>
              <a:gd name="connsiteY24" fmla="*/ 674724 h 1335065"/>
              <a:gd name="connsiteX25" fmla="*/ 557 w 1512562"/>
              <a:gd name="connsiteY25" fmla="*/ 653473 h 1335065"/>
              <a:gd name="connsiteX26" fmla="*/ 9876 w 1512562"/>
              <a:gd name="connsiteY26" fmla="*/ 625763 h 1335065"/>
              <a:gd name="connsiteX27" fmla="*/ 347044 w 1512562"/>
              <a:gd name="connsiteY27" fmla="*/ 41771 h 1335065"/>
              <a:gd name="connsiteX28" fmla="*/ 366382 w 1512562"/>
              <a:gd name="connsiteY28" fmla="*/ 19846 h 1335065"/>
              <a:gd name="connsiteX29" fmla="*/ 379050 w 1512562"/>
              <a:gd name="connsiteY29" fmla="*/ 13664 h 1335065"/>
              <a:gd name="connsiteX30" fmla="*/ 390736 w 1512562"/>
              <a:gd name="connsiteY30" fmla="*/ 5786 h 1335065"/>
              <a:gd name="connsiteX31" fmla="*/ 419392 w 1512562"/>
              <a:gd name="connsiteY31" fmla="*/ 0 h 1335065"/>
            </a:gdLst>
            <a:rect l="l" t="t" r="r" b="b"/>
            <a:pathLst>
              <a:path w="1512562" h="1335065">
                <a:moveTo>
                  <a:pt x="419392" y="0"/>
                </a:moveTo>
                <a:lnTo>
                  <a:pt x="1093728" y="0"/>
                </a:lnTo>
                <a:cubicBezTo>
                  <a:pt x="1103893" y="0"/>
                  <a:pt x="1113577" y="2060"/>
                  <a:pt x="1122385" y="5786"/>
                </a:cubicBezTo>
                <a:lnTo>
                  <a:pt x="1134070" y="13664"/>
                </a:lnTo>
                <a:lnTo>
                  <a:pt x="1146737" y="19846"/>
                </a:lnTo>
                <a:cubicBezTo>
                  <a:pt x="1154367" y="25611"/>
                  <a:pt x="1160994" y="32968"/>
                  <a:pt x="1166076" y="41771"/>
                </a:cubicBezTo>
                <a:lnTo>
                  <a:pt x="1503244" y="625763"/>
                </a:lnTo>
                <a:cubicBezTo>
                  <a:pt x="1508327" y="634566"/>
                  <a:pt x="1511384" y="643982"/>
                  <a:pt x="1512562" y="653473"/>
                </a:cubicBezTo>
                <a:lnTo>
                  <a:pt x="1511582" y="667533"/>
                </a:lnTo>
                <a:lnTo>
                  <a:pt x="1512562" y="681593"/>
                </a:lnTo>
                <a:cubicBezTo>
                  <a:pt x="1511384" y="691083"/>
                  <a:pt x="1508327" y="700500"/>
                  <a:pt x="1503244" y="709304"/>
                </a:cubicBezTo>
                <a:lnTo>
                  <a:pt x="1166076" y="1293295"/>
                </a:lnTo>
                <a:cubicBezTo>
                  <a:pt x="1160993" y="1302098"/>
                  <a:pt x="1154367" y="1309455"/>
                  <a:pt x="1146737" y="1315220"/>
                </a:cubicBezTo>
                <a:lnTo>
                  <a:pt x="1134070" y="1321401"/>
                </a:lnTo>
                <a:lnTo>
                  <a:pt x="1122384" y="1329280"/>
                </a:lnTo>
                <a:cubicBezTo>
                  <a:pt x="1113577" y="1333005"/>
                  <a:pt x="1103892" y="1335065"/>
                  <a:pt x="1093728" y="1335065"/>
                </a:cubicBezTo>
                <a:lnTo>
                  <a:pt x="419392" y="1335065"/>
                </a:lnTo>
                <a:cubicBezTo>
                  <a:pt x="409227" y="1335065"/>
                  <a:pt x="399543" y="1333005"/>
                  <a:pt x="390735" y="1329280"/>
                </a:cubicBezTo>
                <a:lnTo>
                  <a:pt x="379049" y="1321401"/>
                </a:lnTo>
                <a:lnTo>
                  <a:pt x="366382" y="1315220"/>
                </a:lnTo>
                <a:cubicBezTo>
                  <a:pt x="358752" y="1309455"/>
                  <a:pt x="352126" y="1302098"/>
                  <a:pt x="347044" y="1293295"/>
                </a:cubicBezTo>
                <a:lnTo>
                  <a:pt x="9876" y="709304"/>
                </a:lnTo>
                <a:cubicBezTo>
                  <a:pt x="4793" y="700500"/>
                  <a:pt x="1735" y="691083"/>
                  <a:pt x="557" y="681593"/>
                </a:cubicBezTo>
                <a:lnTo>
                  <a:pt x="1033" y="674767"/>
                </a:lnTo>
                <a:lnTo>
                  <a:pt x="1020" y="674724"/>
                </a:lnTo>
                <a:cubicBezTo>
                  <a:pt x="-151" y="667751"/>
                  <a:pt x="-326" y="660591"/>
                  <a:pt x="557" y="653473"/>
                </a:cubicBezTo>
                <a:cubicBezTo>
                  <a:pt x="1735" y="643982"/>
                  <a:pt x="4793" y="634566"/>
                  <a:pt x="9876" y="625763"/>
                </a:cubicBezTo>
                <a:lnTo>
                  <a:pt x="347044" y="41771"/>
                </a:lnTo>
                <a:cubicBezTo>
                  <a:pt x="352126" y="32968"/>
                  <a:pt x="358752" y="25611"/>
                  <a:pt x="366382" y="19846"/>
                </a:cubicBezTo>
                <a:lnTo>
                  <a:pt x="379050" y="13664"/>
                </a:lnTo>
                <a:lnTo>
                  <a:pt x="390736" y="5786"/>
                </a:lnTo>
                <a:cubicBezTo>
                  <a:pt x="399543" y="2060"/>
                  <a:pt x="409227" y="0"/>
                  <a:pt x="419392" y="0"/>
                </a:cubicBezTo>
                <a:close/>
              </a:path>
            </a:pathLst>
          </a:custGeom>
          <a:gradFill>
            <a:gsLst>
              <a:gs pos="39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38100" cap="sq">
            <a:noFill/>
            <a:miter/>
          </a:ln>
          <a:effectLst>
            <a:outerShdw dist="203200" blurRad="381000" dir="5400000" sx="90000" sy="90000" kx="0" ky="0" algn="t" rotWithShape="0">
              <a:schemeClr val="accent1">
                <a:alpha val="5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952160" y="2552480"/>
            <a:ext cx="505929" cy="458683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6517596" y="3574192"/>
            <a:ext cx="4794112" cy="61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Kayu yang Digunakan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517597" y="4267974"/>
            <a:ext cx="4794112" cy="9449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yang umum digunakan meliputi jati, eboni, kuku, mahoni, meranti, rengas, sonokeling, sonokembang, dan ramin.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Perkakas (Furnitur)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73100" y="2117173"/>
            <a:ext cx="9377680" cy="15008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  <a:effectLst>
            <a:outerShdw dist="38100" blurRad="50800" dir="5400000" sx="100000" sy="100000" kx="0" ky="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3100" y="4240723"/>
            <a:ext cx="9377680" cy="15008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/>
          </a:ln>
          <a:effectLst>
            <a:outerShdw dist="38100" blurRad="50800" dir="5400000" sx="100000" sy="100000" kx="0" ky="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147749" y="1546860"/>
            <a:ext cx="4530388" cy="4530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566660" y="1970604"/>
            <a:ext cx="3681706" cy="3683444"/>
          </a:xfrm>
          <a:prstGeom prst="ellipse">
            <a:avLst/>
          </a:prstGeom>
          <a:solidFill>
            <a:schemeClr val="bg1"/>
          </a:solidFill>
          <a:ln cap="sq">
            <a:noFill/>
          </a:ln>
          <a:effectLst>
            <a:outerShdw dist="0" blurRad="254000" dir="0" sx="102000" sy="102000" kx="0" ky="0" algn="ctr" rotWithShape="0">
              <a:schemeClr val="accent1">
                <a:lumMod val="60000"/>
                <a:lumOff val="40000"/>
                <a:alpha val="5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31411" y="1882546"/>
            <a:ext cx="5293483" cy="4730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sq">
            <a:solidFill>
              <a:schemeClr val="bg1"/>
            </a:solidFill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31411" y="4006096"/>
            <a:ext cx="5293483" cy="47300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 cap="sq">
            <a:solidFill>
              <a:schemeClr val="bg1"/>
            </a:solidFill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78365" y="1995940"/>
            <a:ext cx="499957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Keawetan dan Kekuatan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378365" y="4119490"/>
            <a:ext cx="499957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Kayu yang Dipakai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231412" y="2387874"/>
            <a:ext cx="6091408" cy="116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untuk lantai harus keras, memiliki daya abrasi tinggi, tahan asam, mudah dipaku, dan cukup kuat.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31412" y="4511424"/>
            <a:ext cx="6091408" cy="116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dari jenis Balau, bangkirai, belangeran, bintangur, bongin, bungur, jati, dan kuku sering digunakan.</a:t>
            </a: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6" t="23741" r="76370" b="42168"/>
          <a:stretch>
            <a:fillRect/>
          </a:stretch>
        </p:blipFill>
        <p:spPr>
          <a:xfrm rot="0" flipH="0" flipV="0">
            <a:off x="7823176" y="2227989"/>
            <a:ext cx="3168674" cy="3168674"/>
          </a:xfrm>
          <a:custGeom>
            <a:avLst/>
            <a:gdLst/>
            <a:rect l="l" t="t" r="r" b="b"/>
            <a:pathLst>
              <a:path w="3168674" h="3168674">
                <a:moveTo>
                  <a:pt x="1584337" y="0"/>
                </a:moveTo>
                <a:cubicBezTo>
                  <a:pt x="2459342" y="0"/>
                  <a:pt x="3168674" y="709332"/>
                  <a:pt x="3168674" y="1584337"/>
                </a:cubicBezTo>
                <a:cubicBezTo>
                  <a:pt x="3168674" y="2459342"/>
                  <a:pt x="2459342" y="3168674"/>
                  <a:pt x="1584337" y="3168674"/>
                </a:cubicBezTo>
                <a:cubicBezTo>
                  <a:pt x="709332" y="3168674"/>
                  <a:pt x="0" y="2459342"/>
                  <a:pt x="0" y="1584337"/>
                </a:cubicBezTo>
                <a:cubicBezTo>
                  <a:pt x="0" y="709332"/>
                  <a:pt x="709332" y="0"/>
                  <a:pt x="158433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Lantai (Parket)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Ergonomi dalam Desain Furnitur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095999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2"/>
            <a:srcRect l="0" t="0" r="0" b="0"/>
            <a:stretch>
              <a:fillRect l="-7315" t="0" r="-7315" b="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729316" y="2062316"/>
            <a:ext cx="2733368" cy="2733368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4994787" y="2327787"/>
            <a:ext cx="2202426" cy="220242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139700" blurRad="546100" dir="5400000" sx="95000" sy="95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409516" y="1054100"/>
            <a:ext cx="936523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37316" y="4083050"/>
            <a:ext cx="108678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345806" y="4843076"/>
            <a:ext cx="3569094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Aspek Ergonomi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45806" y="5134854"/>
            <a:ext cx="3569094" cy="103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Aspek yang harus diperhitungkan adalah keselamatan, kenyamanan, kemudahan penggunaan, produktivitas, dan estetika.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510956" y="1814126"/>
            <a:ext cx="3563444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510956" y="2105904"/>
            <a:ext cx="3568360" cy="103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Ergonomi adalah proses kalkulasi untuk menentukan ukuran konstruksi furnitur agar nyaman digunakan berdasarkan kebutuhan atau fungsi utama.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98840" y="2940513"/>
            <a:ext cx="995014" cy="981696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Konsep Dasar Ergonomi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405928" y="1274851"/>
            <a:ext cx="4320000" cy="4859249"/>
          </a:xfrm>
          <a:prstGeom prst="roundRect">
            <a:avLst>
              <a:gd name="adj" fmla="val 5836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143891" blurRad="261620" dir="5400000" sx="98000" sy="98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4183" tIns="47092" rIns="94183" bIns="47092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383749" y="1563457"/>
            <a:ext cx="2364357" cy="2364357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383759" y="1563455"/>
            <a:ext cx="2364339" cy="2364355"/>
          </a:xfrm>
          <a:prstGeom prst="arc">
            <a:avLst>
              <a:gd name="adj1" fmla="val 2400754"/>
              <a:gd name="adj2" fmla="val 9711949"/>
            </a:avLst>
          </a:prstGeom>
          <a:noFill/>
          <a:ln w="30002" cap="flat">
            <a:gradFill>
              <a:gsLst>
                <a:gs pos="0">
                  <a:schemeClr val="accent1">
                    <a:lumMod val="90000"/>
                    <a:lumOff val="10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10800000" scaled="0"/>
            </a:gradFill>
            <a:miter/>
          </a:ln>
          <a:effectLst/>
        </p:spPr>
        <p:txBody>
          <a:bodyPr vert="horz" wrap="square" lIns="144006" tIns="72003" rIns="144006" bIns="72003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1">
            <a:off x="2383761" y="1563448"/>
            <a:ext cx="2364335" cy="2364341"/>
          </a:xfrm>
          <a:prstGeom prst="arc">
            <a:avLst>
              <a:gd name="adj1" fmla="val 2400747"/>
              <a:gd name="adj2" fmla="val 9711943"/>
            </a:avLst>
          </a:prstGeom>
          <a:noFill/>
          <a:ln w="30002" cap="flat">
            <a:gradFill>
              <a:gsLst>
                <a:gs pos="0">
                  <a:schemeClr val="accent1">
                    <a:lumMod val="90000"/>
                    <a:lumOff val="10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10800000" scaled="0"/>
            </a:gradFill>
            <a:miter/>
          </a:ln>
          <a:effectLst/>
        </p:spPr>
        <p:txBody>
          <a:bodyPr vert="horz" wrap="square" lIns="144006" tIns="72003" rIns="144006" bIns="72003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65927" y="4054623"/>
            <a:ext cx="3600000" cy="715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gradFill>
                  <a:gsLst>
                    <a:gs pos="18000">
                      <a:schemeClr val="accent1">
                        <a:lumMod val="74000"/>
                        <a:lumOff val="26000"/>
                      </a:schemeClr>
                    </a:gs>
                    <a:gs pos="93000">
                      <a:schemeClr val="accent1"/>
                    </a:gs>
                  </a:gsLst>
                  <a:lin ang="5400000" scaled="0"/>
                </a:gradFill>
                <a:latin typeface="poppins-bold"/>
                <a:ea typeface="poppins-bold"/>
                <a:cs typeface="poppins-bold"/>
              </a:rPr>
              <a:t>Teknik Ergonomis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65927" y="4796155"/>
            <a:ext cx="3600000" cy="10298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Termasuk ketinggian kursi, kedalaman dan lebar kursi, sandaran punggung dan sandaran lengan.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53373" y="1274851"/>
            <a:ext cx="4320000" cy="4859249"/>
          </a:xfrm>
          <a:prstGeom prst="roundRect">
            <a:avLst>
              <a:gd name="adj" fmla="val 6908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143891" blurRad="261620" dir="5400000" sx="98000" sy="98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4183" tIns="47092" rIns="94183" bIns="47092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431194" y="1563457"/>
            <a:ext cx="2364357" cy="2364357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431203" y="1563455"/>
            <a:ext cx="2364339" cy="2364355"/>
          </a:xfrm>
          <a:prstGeom prst="arc">
            <a:avLst>
              <a:gd name="adj1" fmla="val 2400754"/>
              <a:gd name="adj2" fmla="val 9711949"/>
            </a:avLst>
          </a:prstGeom>
          <a:noFill/>
          <a:ln w="30002" cap="flat">
            <a:gradFill>
              <a:gsLst>
                <a:gs pos="0">
                  <a:schemeClr val="accent1">
                    <a:lumMod val="90000"/>
                    <a:lumOff val="10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10800000" scaled="0"/>
            </a:gradFill>
            <a:miter/>
          </a:ln>
          <a:effectLst/>
        </p:spPr>
        <p:txBody>
          <a:bodyPr vert="horz" wrap="square" lIns="144006" tIns="72003" rIns="144006" bIns="72003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1">
            <a:off x="7431206" y="1563448"/>
            <a:ext cx="2364335" cy="2364341"/>
          </a:xfrm>
          <a:prstGeom prst="arc">
            <a:avLst>
              <a:gd name="adj1" fmla="val 2400747"/>
              <a:gd name="adj2" fmla="val 9711943"/>
            </a:avLst>
          </a:prstGeom>
          <a:noFill/>
          <a:ln w="30002" cap="flat">
            <a:gradFill>
              <a:gsLst>
                <a:gs pos="0">
                  <a:schemeClr val="accent1">
                    <a:lumMod val="90000"/>
                    <a:lumOff val="10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10800000" scaled="0"/>
            </a:gradFill>
            <a:miter/>
          </a:ln>
          <a:effectLst/>
        </p:spPr>
        <p:txBody>
          <a:bodyPr vert="horz" wrap="square" lIns="144006" tIns="72003" rIns="144006" bIns="72003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813372" y="4054623"/>
            <a:ext cx="3600000" cy="715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gradFill>
                  <a:gsLst>
                    <a:gs pos="18000">
                      <a:schemeClr val="accent1">
                        <a:lumMod val="74000"/>
                        <a:lumOff val="26000"/>
                      </a:schemeClr>
                    </a:gs>
                    <a:gs pos="93000">
                      <a:schemeClr val="accent1"/>
                    </a:gs>
                  </a:gsLst>
                  <a:lin ang="5400000" scaled="0"/>
                </a:gradFill>
                <a:latin typeface="poppins-bold"/>
                <a:ea typeface="poppins-bold"/>
                <a:cs typeface="poppins-bold"/>
              </a:rPr>
              <a:t>Metode Standar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813372" y="4796155"/>
            <a:ext cx="3600000" cy="10298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Metode REBA dan RULA digunakan untuk menilai standar ergonomis furnitur.</a:t>
            </a:r>
            <a:endParaRPr kumimoji="1" lang="zh-CN" altLang="en-US"/>
          </a:p>
        </p:txBody>
      </p:sp>
      <p:pic>
        <p:nvPicPr>
          <p:cNvPr id="1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7549" t="14392" r="35162" b="29730"/>
          <a:stretch>
            <a:fillRect/>
          </a:stretch>
        </p:blipFill>
        <p:spPr>
          <a:xfrm rot="0" flipH="0" flipV="0">
            <a:off x="7626800" y="1759060"/>
            <a:ext cx="1973144" cy="1973144"/>
          </a:xfrm>
          <a:custGeom>
            <a:avLst/>
            <a:gdLst/>
            <a:rect l="l" t="t" r="r" b="b"/>
            <a:pathLst>
              <a:path w="1973144" h="1973144">
                <a:moveTo>
                  <a:pt x="986572" y="0"/>
                </a:moveTo>
                <a:cubicBezTo>
                  <a:pt x="1531441" y="0"/>
                  <a:pt x="1973144" y="441703"/>
                  <a:pt x="1973144" y="986572"/>
                </a:cubicBezTo>
                <a:cubicBezTo>
                  <a:pt x="1973144" y="1531441"/>
                  <a:pt x="1531441" y="1973144"/>
                  <a:pt x="986572" y="1973144"/>
                </a:cubicBezTo>
                <a:cubicBezTo>
                  <a:pt x="441703" y="1973144"/>
                  <a:pt x="0" y="1531441"/>
                  <a:pt x="0" y="986572"/>
                </a:cubicBezTo>
                <a:cubicBezTo>
                  <a:pt x="0" y="441703"/>
                  <a:pt x="441703" y="0"/>
                  <a:pt x="98657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27189" t="23252" r="37967" b="27028"/>
          <a:stretch>
            <a:fillRect/>
          </a:stretch>
        </p:blipFill>
        <p:spPr>
          <a:xfrm rot="0" flipH="0" flipV="0">
            <a:off x="2579356" y="1759060"/>
            <a:ext cx="1973144" cy="1973144"/>
          </a:xfrm>
          <a:custGeom>
            <a:avLst/>
            <a:gdLst/>
            <a:rect l="l" t="t" r="r" b="b"/>
            <a:pathLst>
              <a:path w="1973144" h="1973144">
                <a:moveTo>
                  <a:pt x="986572" y="0"/>
                </a:moveTo>
                <a:cubicBezTo>
                  <a:pt x="1531441" y="0"/>
                  <a:pt x="1973144" y="441703"/>
                  <a:pt x="1973144" y="986572"/>
                </a:cubicBezTo>
                <a:cubicBezTo>
                  <a:pt x="1973144" y="1531441"/>
                  <a:pt x="1531441" y="1973144"/>
                  <a:pt x="986572" y="1973144"/>
                </a:cubicBezTo>
                <a:cubicBezTo>
                  <a:pt x="441703" y="1973144"/>
                  <a:pt x="0" y="1531441"/>
                  <a:pt x="0" y="986572"/>
                </a:cubicBezTo>
                <a:cubicBezTo>
                  <a:pt x="0" y="441703"/>
                  <a:pt x="441703" y="0"/>
                  <a:pt x="98657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0" flipV="0">
            <a:off x="836650" y="475975"/>
            <a:ext cx="106822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Ergonomi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38153" y="454500"/>
            <a:ext cx="319344" cy="510950"/>
          </a:xfrm>
          <a:prstGeom prst="parallelogram">
            <a:avLst>
              <a:gd name="adj" fmla="val 73502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