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Poppins" panose="00000500000000000000" pitchFamily="2" charset="0"/>
      <p:regular r:id="rId20"/>
      <p:bold r:id="rId21"/>
    </p:embeddedFont>
    <p:embeddedFont>
      <p:font typeface="poppins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rcRect t="21217" b="21217"/>
          <a:stretch>
            <a:fillRect/>
          </a:stretch>
        </p:blipFill>
        <p:spPr>
          <a:xfrm>
            <a:off x="-2540" y="6698"/>
            <a:ext cx="12192000" cy="3933482"/>
          </a:xfrm>
          <a:custGeom>
            <a:avLst/>
            <a:gdLst/>
            <a:ahLst/>
            <a:cxn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ahLst/>
            <a:cxnLst/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536700" y="1689894"/>
            <a:ext cx="9118600" cy="368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19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Cara Merakit FurniturePanduan Lengkap untuk Pemula dan Mahir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标题 1"/>
          <p:cNvCxnSpPr/>
          <p:nvPr/>
        </p:nvCxnSpPr>
        <p:spPr>
          <a:xfrm>
            <a:off x="3394749" y="2444527"/>
            <a:ext cx="54000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3" name="标题 1"/>
          <p:cNvSpPr txBox="1"/>
          <p:nvPr/>
        </p:nvSpPr>
        <p:spPr>
          <a:xfrm>
            <a:off x="3330551" y="2389493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740747" y="2389493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26501" y="2648324"/>
            <a:ext cx="4716102" cy="72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Pemilihan Kayu yang Tepat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26501" y="3377030"/>
            <a:ext cx="4716102" cy="14978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Pemilihan kayu sangat penting untuk memastikan kualitas dan keindahan furniture yang akan dirakit.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436697" y="2648324"/>
            <a:ext cx="4716102" cy="72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Alat yang Dibutuhkan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436697" y="3377030"/>
            <a:ext cx="4716102" cy="14978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Beberapa alat dasar seperti obeng, gergaji, dan mesin bor sangat diperlukan untuk merakit furniture.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Persiapan Bahan dan Alat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837030" y="1860884"/>
            <a:ext cx="4974557" cy="3424990"/>
          </a:xfrm>
          <a:prstGeom prst="roundRect">
            <a:avLst>
              <a:gd name="adj" fmla="val 3246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42366" y="1949116"/>
            <a:ext cx="4763886" cy="3248526"/>
          </a:xfrm>
          <a:prstGeom prst="roundRect">
            <a:avLst>
              <a:gd name="adj" fmla="val 3246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87760" y="2141620"/>
            <a:ext cx="168442" cy="168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87760" y="2526631"/>
            <a:ext cx="168442" cy="168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87760" y="4451686"/>
            <a:ext cx="168442" cy="168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987760" y="4836697"/>
            <a:ext cx="168442" cy="168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715044" y="2173703"/>
            <a:ext cx="365794" cy="104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15044" y="2558714"/>
            <a:ext cx="365794" cy="104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15044" y="4479757"/>
            <a:ext cx="365794" cy="104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15044" y="4864768"/>
            <a:ext cx="365794" cy="104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342981" y="2779081"/>
            <a:ext cx="4035470" cy="205761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pengukuran yang tepat akan memastikan semua komponen furniture terpasang dengan baik dan sesuai.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342981" y="2173703"/>
            <a:ext cx="4035469" cy="4716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489531" y="2192525"/>
            <a:ext cx="3742368" cy="40196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Pengukuran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489700" y="1860884"/>
            <a:ext cx="4974557" cy="3424990"/>
          </a:xfrm>
          <a:prstGeom prst="roundRect">
            <a:avLst>
              <a:gd name="adj" fmla="val 3246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595035" y="1949116"/>
            <a:ext cx="4763886" cy="3248526"/>
          </a:xfrm>
          <a:prstGeom prst="roundRect">
            <a:avLst>
              <a:gd name="adj" fmla="val 3246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640429" y="2141620"/>
            <a:ext cx="168442" cy="168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640429" y="2526631"/>
            <a:ext cx="168442" cy="168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640429" y="4451686"/>
            <a:ext cx="168442" cy="168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640429" y="4836697"/>
            <a:ext cx="168442" cy="168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6367712" y="2173703"/>
            <a:ext cx="365794" cy="104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6367712" y="2558714"/>
            <a:ext cx="365794" cy="104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6367712" y="4479757"/>
            <a:ext cx="365794" cy="104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6367712" y="4864768"/>
            <a:ext cx="365794" cy="104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995649" y="2779081"/>
            <a:ext cx="4035470" cy="205761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sambungan seperti sambungan pasak dan lidah- alur penting untuk kekokohan furniture.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6995650" y="2173703"/>
            <a:ext cx="4035469" cy="4716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7142200" y="2208567"/>
            <a:ext cx="3742368" cy="40196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Sambungan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Metode dan Teknik Perakitan</a:t>
            </a: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rcRect t="21217" b="21217"/>
          <a:stretch>
            <a:fillRect/>
          </a:stretch>
        </p:blipFill>
        <p:spPr>
          <a:xfrm>
            <a:off x="-2540" y="2924518"/>
            <a:ext cx="12192000" cy="3933482"/>
          </a:xfrm>
          <a:custGeom>
            <a:avLst/>
            <a:gdLst/>
            <a:ahLst/>
            <a:cxn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Pentingnya Finishing dalam Merakit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>
            <a:off x="-512590" y="1353967"/>
            <a:ext cx="1025180" cy="228197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762000" dist="254000" dir="5400000" algn="t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028824" y="2274188"/>
            <a:ext cx="740834" cy="740834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259723" y="2318283"/>
            <a:ext cx="721829" cy="654421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028824" y="3329358"/>
            <a:ext cx="30226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Cat Kayu (Wood Paint)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028824" y="3781915"/>
            <a:ext cx="3022428" cy="23104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Cat kayu digunakan untuk memberikan tampilan akhir dan melindungi permukaan kayu dari kerusakan.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276365" y="3329358"/>
            <a:ext cx="32639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Varnish dan Pernis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276364" y="3781914"/>
            <a:ext cx="3271496" cy="23064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Varnish dan pernis memberikan lapisan pelindung yang tahan lama dan meningkatkan estetika furniture.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Finishing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664489" y="1788498"/>
            <a:ext cx="4036141" cy="41165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926910" y="1348864"/>
            <a:ext cx="15113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4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662819" y="5689604"/>
            <a:ext cx="4039481" cy="21547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529470" y="1790700"/>
            <a:ext cx="4036141" cy="41143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791891" y="1348864"/>
            <a:ext cx="15113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44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529912" y="5689604"/>
            <a:ext cx="4035259" cy="215478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866460" y="2251384"/>
            <a:ext cx="3632200" cy="7742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Pengamplasan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866460" y="3099215"/>
            <a:ext cx="3632200" cy="230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Mengamplas permukaan kayu sebelum pengecatan memastikan hasil akhir yang halus dan rata.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731441" y="2251384"/>
            <a:ext cx="3632200" cy="7742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Pengecatan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31441" y="3099215"/>
            <a:ext cx="3632200" cy="230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pengecatan yang benar dengan pengenceran cat dan pengaplikasian berlapis akan memberikan hasil terbaik.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Aplikasi Finishing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rcRect t="21217" b="21217"/>
          <a:stretch>
            <a:fillRect/>
          </a:stretch>
        </p:blipFill>
        <p:spPr>
          <a:xfrm>
            <a:off x="-2540" y="2924518"/>
            <a:ext cx="12192000" cy="3933482"/>
          </a:xfrm>
          <a:custGeom>
            <a:avLst/>
            <a:gdLst/>
            <a:ahLst/>
            <a:cxn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Manfaat Menggunakan Jasa Perakitan Furniture Profesional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7306056" y="0"/>
            <a:ext cx="4888992" cy="6858000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0" y="1935009"/>
            <a:ext cx="3780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2809391"/>
            <a:ext cx="2880000" cy="25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jasa profesional akan menghemat waktu karena mereka memiliki pengalaman dan alat yang memadai.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60400" y="2089732"/>
            <a:ext cx="2880000" cy="33855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Efisiensi Waktu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3780000" y="1935009"/>
            <a:ext cx="3780000" cy="64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508000" dist="190500" dir="5400000" sx="105000" sy="105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939020" y="2809391"/>
            <a:ext cx="2880000" cy="25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Dengan menyerahkan perakitan kepada profesional, Anda memiliki lebih banyak waktu untuk kegiatan lain.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39020" y="2089732"/>
            <a:ext cx="2880000" cy="33855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Fokus pada Aktifitas Lain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Menghemat Waktu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044134" y="2036842"/>
            <a:ext cx="544357" cy="54435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042546" y="2719739"/>
            <a:ext cx="4747260" cy="75025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Minim Risiko Kerusakan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042547" y="3541863"/>
            <a:ext cx="4747260" cy="16902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Profesional memiliki teknik yang tepat sehingga mengurangi risiko kerusakan pada furniture.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451973" y="2032276"/>
            <a:ext cx="523502" cy="544357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389494" y="2719739"/>
            <a:ext cx="4747260" cy="75025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Kualitas Rakitan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389494" y="3541863"/>
            <a:ext cx="4747260" cy="16902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Hasil rakitan oleh profesional biasanya lebih rapi dan kokoh dibandingkan dengan rakitan sendiri.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Hasil yang Optimal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rcRect t="21217" b="21217"/>
          <a:stretch>
            <a:fillRect/>
          </a:stretch>
        </p:blipFill>
        <p:spPr>
          <a:xfrm>
            <a:off x="-2540" y="6698"/>
            <a:ext cx="12192000" cy="3933482"/>
          </a:xfrm>
          <a:custGeom>
            <a:avLst/>
            <a:gdLst/>
            <a:ahLst/>
            <a:cxn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ahLst/>
            <a:cxnLst/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ahLst/>
            <a:cxnLst/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81173" y="1007342"/>
            <a:ext cx="396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4791038" y="975538"/>
            <a:ext cx="6727861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Pengantar Merakit Furniture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791038" y="2074578"/>
            <a:ext cx="6727861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Jenis Furniture dan Kekhususan Merakitnya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381173" y="2106383"/>
            <a:ext cx="396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791038" y="3173618"/>
            <a:ext cx="6727861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Merakit Furniture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381173" y="3205424"/>
            <a:ext cx="396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791038" y="4272658"/>
            <a:ext cx="6727861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Pentingnya Finishing dalam Merakit Furniture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381173" y="4304465"/>
            <a:ext cx="396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" y="0"/>
            <a:ext cx="3622655" cy="6858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0400" y="1028700"/>
            <a:ext cx="2838173" cy="73866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CONTENTS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73100" y="1745024"/>
            <a:ext cx="648000" cy="36000"/>
          </a:xfrm>
          <a:prstGeom prst="rect">
            <a:avLst/>
          </a:pr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791038" y="5371700"/>
            <a:ext cx="6727861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Manfaat Menggunakan Jasa Perakitan Furniture Profesional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381173" y="5403505"/>
            <a:ext cx="396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rcRect t="21217" b="21217"/>
          <a:stretch>
            <a:fillRect/>
          </a:stretch>
        </p:blipFill>
        <p:spPr>
          <a:xfrm>
            <a:off x="-2540" y="2924518"/>
            <a:ext cx="12192000" cy="3933482"/>
          </a:xfrm>
          <a:custGeom>
            <a:avLst/>
            <a:gdLst/>
            <a:ahLst/>
            <a:cxn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Pengantar Merakit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>
            <a:off x="2683943" y="1691781"/>
            <a:ext cx="1080000" cy="10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812522" y="1897789"/>
            <a:ext cx="822843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7943" y="2350613"/>
            <a:ext cx="5112000" cy="30600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blurRad="317500" dir="5400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5400000">
            <a:off x="8422900" y="1691783"/>
            <a:ext cx="1080000" cy="10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551479" y="1897791"/>
            <a:ext cx="822843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406900" y="2350611"/>
            <a:ext cx="5112000" cy="30600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blurRad="317500" dir="5400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027943" y="2682007"/>
            <a:ext cx="4392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Apa itu Furniture?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27943" y="3279591"/>
            <a:ext cx="4392000" cy="1943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adalah perabot yang diperlukan di rumah atau kantor, seperti kursi, meja, dan lemari, yang kerap kali bisa dipindah- pindah.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766900" y="2682007"/>
            <a:ext cx="4392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Kategori Furniture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66900" y="3279591"/>
            <a:ext cx="4392000" cy="1943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dapat dibagi menjadi berbagai kategori seperti Free Standing, Knockdown, Mobile, Built In, Transformable, dan Inflatable.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Furniture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807251" y="1945201"/>
            <a:ext cx="3373996" cy="3373997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3000000" scaled="0"/>
          </a:gradFill>
          <a:ln w="9525" cap="flat">
            <a:noFill/>
            <a:miter/>
          </a:ln>
          <a:effectLst>
            <a:outerShdw blurRad="381000" dist="1270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998053" y="1840900"/>
            <a:ext cx="6660000" cy="16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>
            <a:noFill/>
            <a:miter/>
          </a:ln>
          <a:effectLst>
            <a:outerShdw blurRad="317500" dist="1270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335585" y="2164900"/>
            <a:ext cx="972000" cy="972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3000000" scaled="0"/>
          </a:gra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488670" y="2019422"/>
            <a:ext cx="46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Pengrajin Mebel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488670" y="2487368"/>
            <a:ext cx="4644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Pengrajin mebel adalah orang yang membuat perabot rumah tangga dengan tangan sendiri, seperti kursi dan meja.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H="1">
            <a:off x="998053" y="3803500"/>
            <a:ext cx="6660000" cy="16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>
            <a:noFill/>
            <a:miter/>
          </a:ln>
          <a:effectLst>
            <a:outerShdw blurRad="317500" dist="1270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335585" y="4127500"/>
            <a:ext cx="972000" cy="972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3000000" scaled="0"/>
          </a:gra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488670" y="3982024"/>
            <a:ext cx="46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Perakit Furniture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488670" y="4449968"/>
            <a:ext cx="4644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Perakit furniture atau penyedia layanan perakitan flatpack mengkhususkan diri dalam merakit produk dari berbagai pengecer seperti IKEA dan Amazon.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739296" y="2896645"/>
            <a:ext cx="1509906" cy="1471109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ahLst/>
            <a:cxnLst/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Mengenal Pembuat Furniture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rcRect t="21217" b="21217"/>
          <a:stretch>
            <a:fillRect/>
          </a:stretch>
        </p:blipFill>
        <p:spPr>
          <a:xfrm>
            <a:off x="-2540" y="2924518"/>
            <a:ext cx="12192000" cy="3933482"/>
          </a:xfrm>
          <a:custGeom>
            <a:avLst/>
            <a:gdLst/>
            <a:ahLst/>
            <a:cxn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Furniture dan Kekhususan Merakitnya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114578" y="2432026"/>
            <a:ext cx="4404321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478899" y="2432026"/>
            <a:ext cx="648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296079" y="2432026"/>
            <a:ext cx="4404321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60400" y="2432026"/>
            <a:ext cx="648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40400" y="3123127"/>
            <a:ext cx="4680000" cy="170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Free standing furniture merupakan perabot yang disajikan dalam bentuk konstruksi utuh yang dapat dipindahkan dengan mudah.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518239" y="2504025"/>
            <a:ext cx="396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Free Standing Furniture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714400" y="2540025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71600" y="3123127"/>
            <a:ext cx="4680000" cy="1709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Contoh furniture jenis ini meliputi lemari pakaian, meja rias, dan rak buku.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336738" y="2504025"/>
            <a:ext cx="396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 Free Standing Furniture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532899" y="2540025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Free Standing Furniture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4144757"/>
            <a:ext cx="12192000" cy="2713243"/>
          </a:xfrm>
          <a:custGeom>
            <a:avLst/>
            <a:gdLst>
              <a:gd name="connsiteX0" fmla="*/ 0 w 12192000"/>
              <a:gd name="connsiteY0" fmla="*/ 0 h 2713243"/>
              <a:gd name="connsiteX1" fmla="*/ 11580866 w 12192000"/>
              <a:gd name="connsiteY1" fmla="*/ 0 h 2713243"/>
              <a:gd name="connsiteX2" fmla="*/ 12192000 w 12192000"/>
              <a:gd name="connsiteY2" fmla="*/ 611134 h 2713243"/>
              <a:gd name="connsiteX3" fmla="*/ 12192000 w 12192000"/>
              <a:gd name="connsiteY3" fmla="*/ 1416311 h 2713243"/>
              <a:gd name="connsiteX4" fmla="*/ 12192000 w 12192000"/>
              <a:gd name="connsiteY4" fmla="*/ 1908066 h 2713243"/>
              <a:gd name="connsiteX5" fmla="*/ 12192000 w 12192000"/>
              <a:gd name="connsiteY5" fmla="*/ 2713243 h 2713243"/>
              <a:gd name="connsiteX6" fmla="*/ 0 w 12192000"/>
              <a:gd name="connsiteY6" fmla="*/ 2713243 h 2713243"/>
              <a:gd name="connsiteX7" fmla="*/ 0 w 12192000"/>
              <a:gd name="connsiteY7" fmla="*/ 1908066 h 2713243"/>
              <a:gd name="connsiteX8" fmla="*/ 0 w 12192000"/>
              <a:gd name="connsiteY8" fmla="*/ 805177 h 2713243"/>
            </a:gdLst>
            <a:ahLst/>
            <a:cxnLst/>
            <a:rect l="l" t="t" r="r" b="b"/>
            <a:pathLst>
              <a:path w="12192000" h="2713243">
                <a:moveTo>
                  <a:pt x="0" y="0"/>
                </a:moveTo>
                <a:lnTo>
                  <a:pt x="11580866" y="0"/>
                </a:lnTo>
                <a:cubicBezTo>
                  <a:pt x="11918386" y="0"/>
                  <a:pt x="12192000" y="273614"/>
                  <a:pt x="12192000" y="611134"/>
                </a:cubicBezTo>
                <a:lnTo>
                  <a:pt x="12192000" y="1416311"/>
                </a:lnTo>
                <a:lnTo>
                  <a:pt x="12192000" y="1908066"/>
                </a:lnTo>
                <a:lnTo>
                  <a:pt x="12192000" y="2713243"/>
                </a:lnTo>
                <a:lnTo>
                  <a:pt x="0" y="2713243"/>
                </a:lnTo>
                <a:lnTo>
                  <a:pt x="0" y="1908066"/>
                </a:lnTo>
                <a:lnTo>
                  <a:pt x="0" y="80517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4000">
                <a:schemeClr val="accent1"/>
              </a:gs>
            </a:gsLst>
            <a:lin ang="18900000" scaled="0"/>
          </a:gra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733550" y="2206281"/>
            <a:ext cx="3914776" cy="3203919"/>
          </a:xfrm>
          <a:prstGeom prst="roundRect">
            <a:avLst>
              <a:gd name="adj" fmla="val 2828"/>
            </a:avLst>
          </a:prstGeom>
          <a:solidFill>
            <a:schemeClr val="bg1"/>
          </a:solidFill>
          <a:ln w="9525" cap="flat">
            <a:noFill/>
            <a:miter/>
          </a:ln>
          <a:effectLst>
            <a:outerShdw blurRad="381000" dist="190500" dir="5400000" sx="102000" sy="102000" algn="t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960234" y="3477283"/>
            <a:ext cx="3530600" cy="624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924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Knockdown furniture adalah furniture yang dalam perakitannya menggunakan sistem bongkar- pasang yang mudah dirakit dan dipindahkan.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037835" y="1899439"/>
            <a:ext cx="705899" cy="705899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86000">
                <a:schemeClr val="accent1">
                  <a:alpha val="100000"/>
                </a:schemeClr>
              </a:gs>
            </a:gsLst>
            <a:lin ang="3240000" scaled="0"/>
          </a:gradFill>
          <a:ln w="9525" cap="flat">
            <a:noFill/>
            <a:miter/>
          </a:ln>
          <a:effectLst>
            <a:outerShdw blurRad="190500" dist="127000" dir="5400000" sx="105000" sy="10500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960233" y="2925432"/>
            <a:ext cx="3530600" cy="35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Knockdown Furniture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195055" y="2056630"/>
            <a:ext cx="391459" cy="391517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ahLst/>
            <a:cxnLst/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543675" y="2206281"/>
            <a:ext cx="3914776" cy="3200914"/>
          </a:xfrm>
          <a:prstGeom prst="roundRect">
            <a:avLst>
              <a:gd name="adj" fmla="val 2828"/>
            </a:avLst>
          </a:prstGeom>
          <a:solidFill>
            <a:schemeClr val="bg1"/>
          </a:solidFill>
          <a:ln w="9525" cap="flat">
            <a:noFill/>
            <a:miter/>
          </a:ln>
          <a:effectLst>
            <a:outerShdw blurRad="381000" dist="190500" dir="5400000" sx="102000" sy="102000" algn="t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770359" y="3477283"/>
            <a:ext cx="3530600" cy="370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739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Jenis furniture ini lebih praktis dan hemat ruang karena bisa dibongkar ketika tidak digunakan.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847960" y="1899439"/>
            <a:ext cx="705899" cy="705899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86000">
                <a:schemeClr val="accent1">
                  <a:alpha val="100000"/>
                </a:schemeClr>
              </a:gs>
            </a:gsLst>
            <a:lin ang="3240000" scaled="0"/>
          </a:gradFill>
          <a:ln w="9525" cap="flat">
            <a:noFill/>
            <a:miter/>
          </a:ln>
          <a:effectLst>
            <a:outerShdw blurRad="190500" dist="127000" dir="5400000" sx="105000" sy="10500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70358" y="2925432"/>
            <a:ext cx="3530600" cy="345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kumimoji="1" lang="en-US" altLang="zh-CN" sz="1524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Kelebihan Knockdown Furniture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005151" y="2074911"/>
            <a:ext cx="391517" cy="354955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16690" y="373380"/>
            <a:ext cx="8171180" cy="6553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83520" y="484345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Knockdown Furniture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24256" y="626624"/>
            <a:ext cx="402076" cy="40207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rcRect t="21217" b="21217"/>
          <a:stretch>
            <a:fillRect/>
          </a:stretch>
        </p:blipFill>
        <p:spPr>
          <a:xfrm>
            <a:off x="-2540" y="2924518"/>
            <a:ext cx="12192000" cy="3933482"/>
          </a:xfrm>
          <a:custGeom>
            <a:avLst/>
            <a:gdLst/>
            <a:ahLst/>
            <a:cxn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ahLst/>
              <a:cxnLst/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Proses Merakit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Poppins</vt:lpstr>
      <vt:lpstr>Arial</vt:lpstr>
      <vt:lpstr>poppins-bold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Teddy M Darajat</cp:lastModifiedBy>
  <cp:revision>1</cp:revision>
  <dcterms:modified xsi:type="dcterms:W3CDTF">2025-02-14T07:17:48Z</dcterms:modified>
</cp:coreProperties>
</file>