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2" r:id="rId15"/>
    <p:sldId id="258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6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3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879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6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7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2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8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6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US" sz="6600" b="1" dirty="0" smtClean="0"/>
              <a:t>STRUKTUR DATA DAN ALGORITMA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3401" y="4960137"/>
            <a:ext cx="9070848" cy="1072230"/>
          </a:xfrm>
        </p:spPr>
        <p:txBody>
          <a:bodyPr anchor="t"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Pertemuan</a:t>
            </a:r>
            <a:r>
              <a:rPr lang="en-US" sz="2400" b="1" dirty="0" smtClean="0">
                <a:solidFill>
                  <a:schemeClr val="tx1"/>
                </a:solidFill>
              </a:rPr>
              <a:t> 1 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Struktur</a:t>
            </a:r>
            <a:r>
              <a:rPr lang="en-US" sz="2400" b="1" dirty="0" smtClean="0">
                <a:solidFill>
                  <a:schemeClr val="tx1"/>
                </a:solidFill>
              </a:rPr>
              <a:t> Data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Algoritma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Rabu</a:t>
            </a:r>
            <a:r>
              <a:rPr lang="en-US" sz="2400" b="1" dirty="0" smtClean="0">
                <a:solidFill>
                  <a:schemeClr val="tx1"/>
                </a:solidFill>
              </a:rPr>
              <a:t>, 29 </a:t>
            </a:r>
            <a:r>
              <a:rPr lang="en-US" sz="2400" b="1" dirty="0" err="1" smtClean="0">
                <a:solidFill>
                  <a:schemeClr val="tx1"/>
                </a:solidFill>
              </a:rPr>
              <a:t>Januari</a:t>
            </a:r>
            <a:r>
              <a:rPr lang="en-US" sz="2400" b="1" dirty="0" smtClean="0">
                <a:solidFill>
                  <a:schemeClr val="tx1"/>
                </a:solidFill>
              </a:rPr>
              <a:t> 2020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Safitri</a:t>
            </a:r>
            <a:r>
              <a:rPr lang="en-US" sz="2400" b="1" dirty="0" smtClean="0">
                <a:solidFill>
                  <a:schemeClr val="tx1"/>
                </a:solidFill>
              </a:rPr>
              <a:t> Jaya, </a:t>
            </a:r>
            <a:r>
              <a:rPr lang="en-US" sz="2400" b="1" dirty="0" err="1" smtClean="0">
                <a:solidFill>
                  <a:schemeClr val="tx1"/>
                </a:solidFill>
              </a:rPr>
              <a:t>S.Kom</a:t>
            </a:r>
            <a:r>
              <a:rPr lang="en-US" sz="2400" b="1" dirty="0" smtClean="0">
                <a:solidFill>
                  <a:schemeClr val="tx1"/>
                </a:solidFill>
              </a:rPr>
              <a:t>, M.T.I</a:t>
            </a:r>
          </a:p>
        </p:txBody>
      </p:sp>
    </p:spTree>
    <p:extLst>
      <p:ext uri="{BB962C8B-B14F-4D97-AF65-F5344CB8AC3E}">
        <p14:creationId xmlns:p14="http://schemas.microsoft.com/office/powerpoint/2010/main" val="29211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24128" y="2084832"/>
            <a:ext cx="8096250" cy="4715093"/>
            <a:chOff x="914400" y="1990507"/>
            <a:chExt cx="8096250" cy="471509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1990507"/>
              <a:ext cx="8096250" cy="4715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Arrow Connector 6"/>
            <p:cNvCxnSpPr/>
            <p:nvPr/>
          </p:nvCxnSpPr>
          <p:spPr>
            <a:xfrm flipH="1" flipV="1">
              <a:off x="6477000" y="5334000"/>
              <a:ext cx="685800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9209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Pseudo-code</a:t>
            </a:r>
          </a:p>
          <a:p>
            <a:pPr marL="793750" lvl="1" indent="-342900">
              <a:buFont typeface="Wingdings" panose="05000000000000000000" pitchFamily="2" charset="2"/>
              <a:buChar char="q"/>
            </a:pPr>
            <a:r>
              <a:rPr lang="en-US" sz="2000" dirty="0"/>
              <a:t>Pseudo-code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kode-kode</a:t>
            </a:r>
            <a:r>
              <a:rPr lang="en-US" sz="2000" dirty="0"/>
              <a:t> yang </a:t>
            </a:r>
            <a:r>
              <a:rPr lang="en-US" sz="2000" dirty="0" err="1"/>
              <a:t>dibuat</a:t>
            </a:r>
            <a:r>
              <a:rPr lang="en-US" sz="2000" dirty="0"/>
              <a:t> agar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dimengerti</a:t>
            </a:r>
            <a:r>
              <a:rPr lang="en-US" sz="2000" dirty="0"/>
              <a:t> yang 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diolah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diubah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pseudocode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diartikan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menuliskan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high-level (level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 smtClean="0"/>
              <a:t>) </a:t>
            </a:r>
          </a:p>
          <a:p>
            <a:pPr marL="793750" lvl="1" indent="-342900">
              <a:buFont typeface="Wingdings" panose="05000000000000000000" pitchFamily="2" charset="2"/>
              <a:buChar char="q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pseudo-code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yang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dimengerti</a:t>
            </a:r>
            <a:r>
              <a:rPr lang="en-US" sz="2000" dirty="0"/>
              <a:t> (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notasi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pseudo-code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terlalu</a:t>
            </a:r>
            <a:r>
              <a:rPr lang="en-US" sz="2000" dirty="0"/>
              <a:t> detail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 (source code</a:t>
            </a:r>
            <a:r>
              <a:rPr lang="en-US" sz="2000" dirty="0" smtClean="0"/>
              <a:t>)</a:t>
            </a:r>
          </a:p>
          <a:p>
            <a:pPr marL="793750" lvl="1" indent="-342900">
              <a:buFont typeface="Wingdings" panose="05000000000000000000" pitchFamily="2" charset="2"/>
              <a:buChar char="q"/>
            </a:pPr>
            <a:r>
              <a:rPr lang="en-US" sz="2000" dirty="0" err="1" smtClean="0"/>
              <a:t>Aturan</a:t>
            </a:r>
            <a:r>
              <a:rPr lang="en-US" sz="2000" dirty="0" smtClean="0"/>
              <a:t> pseudo-code : </a:t>
            </a: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algoritma</a:t>
            </a:r>
            <a:r>
              <a:rPr lang="en-US" sz="2000" dirty="0" smtClean="0"/>
              <a:t>, </a:t>
            </a:r>
            <a:r>
              <a:rPr lang="en-US" sz="2000" dirty="0" err="1" smtClean="0"/>
              <a:t>Deklarasi</a:t>
            </a:r>
            <a:r>
              <a:rPr lang="en-US" sz="2000" dirty="0"/>
              <a:t> </a:t>
            </a:r>
            <a:r>
              <a:rPr lang="en-US" sz="2000" dirty="0" smtClean="0"/>
              <a:t>(variable),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Deskripsi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Flowchart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483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/>
              <a:t>Flow Chart </a:t>
            </a:r>
            <a:r>
              <a:rPr lang="en-US" sz="4800" i="1" dirty="0" err="1"/>
              <a:t>teorema</a:t>
            </a:r>
            <a:r>
              <a:rPr lang="en-US" sz="4800" i="1" dirty="0"/>
              <a:t> </a:t>
            </a:r>
            <a:r>
              <a:rPr lang="en-US" sz="4800" i="1" dirty="0" err="1"/>
              <a:t>terstruktur</a:t>
            </a:r>
            <a:r>
              <a:rPr lang="en-US" sz="4800" i="1" dirty="0"/>
              <a:t> (Flow Chart Structured Theorem)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>
            <a:noAutofit/>
          </a:bodyPr>
          <a:lstStyle/>
          <a:p>
            <a:pPr marL="450850" indent="-450850">
              <a:buFont typeface="Wingdings" panose="05000000000000000000" pitchFamily="2" charset="2"/>
              <a:buChar char="Ø"/>
            </a:pPr>
            <a:r>
              <a:rPr lang="en-US" sz="2400" b="1" dirty="0"/>
              <a:t>Flow chart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penggambaran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langkah-langkah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program</a:t>
            </a:r>
            <a:r>
              <a:rPr lang="en-US" sz="2400" dirty="0" smtClean="0"/>
              <a:t>. Flow </a:t>
            </a:r>
            <a:r>
              <a:rPr lang="en-US" sz="2400" dirty="0"/>
              <a:t>chart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diagram </a:t>
            </a:r>
            <a:r>
              <a:rPr lang="en-US" sz="2400" dirty="0" err="1"/>
              <a:t>alir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lambang-lambang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0850" indent="-450850">
              <a:buFont typeface="Wingdings" panose="05000000000000000000" pitchFamily="2" charset="2"/>
              <a:buChar char="Ø"/>
            </a:pPr>
            <a:r>
              <a:rPr lang="en-US" sz="2400" b="1" dirty="0"/>
              <a:t>Flow chart </a:t>
            </a:r>
            <a:r>
              <a:rPr lang="en-US" sz="2400" b="1" dirty="0" err="1"/>
              <a:t>selalu</a:t>
            </a:r>
            <a:r>
              <a:rPr lang="en-US" sz="2400" b="1" dirty="0"/>
              <a:t> </a:t>
            </a:r>
            <a:r>
              <a:rPr lang="en-US" sz="2400" b="1" dirty="0" err="1"/>
              <a:t>diawali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diakhiri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lambang</a:t>
            </a:r>
            <a:r>
              <a:rPr lang="en-US" sz="2400" b="1" dirty="0"/>
              <a:t> terminator. </a:t>
            </a:r>
            <a:r>
              <a:rPr lang="en-US" sz="2400" dirty="0" err="1"/>
              <a:t>Aliran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flow chart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, </a:t>
            </a:r>
            <a:r>
              <a:rPr lang="en-US" sz="2400" dirty="0" err="1"/>
              <a:t>langkah</a:t>
            </a:r>
            <a:r>
              <a:rPr lang="en-US" sz="2400" dirty="0"/>
              <a:t> demi </a:t>
            </a:r>
            <a:r>
              <a:rPr lang="en-US" sz="2400" dirty="0" err="1"/>
              <a:t>langkah</a:t>
            </a:r>
            <a:r>
              <a:rPr lang="en-US" sz="2400" dirty="0"/>
              <a:t>. </a:t>
            </a:r>
            <a:r>
              <a:rPr lang="en-US" sz="2400" b="1" i="1" dirty="0" err="1"/>
              <a:t>Dalam</a:t>
            </a:r>
            <a:r>
              <a:rPr lang="en-US" sz="2400" b="1" i="1" dirty="0"/>
              <a:t> flow chart </a:t>
            </a:r>
            <a:r>
              <a:rPr lang="en-US" sz="2400" b="1" i="1" dirty="0" err="1"/>
              <a:t>tidak</a:t>
            </a:r>
            <a:r>
              <a:rPr lang="en-US" sz="2400" b="1" i="1" dirty="0"/>
              <a:t> </a:t>
            </a:r>
            <a:r>
              <a:rPr lang="en-US" sz="2400" b="1" i="1" dirty="0" err="1"/>
              <a:t>ada</a:t>
            </a:r>
            <a:r>
              <a:rPr lang="en-US" sz="2400" b="1" i="1" dirty="0"/>
              <a:t> proses yang </a:t>
            </a:r>
            <a:r>
              <a:rPr lang="en-US" sz="2400" b="1" i="1" dirty="0" err="1"/>
              <a:t>dikerjakan</a:t>
            </a:r>
            <a:r>
              <a:rPr lang="en-US" sz="2400" b="1" i="1" dirty="0"/>
              <a:t> </a:t>
            </a:r>
            <a:r>
              <a:rPr lang="en-US" sz="2400" b="1" i="1" dirty="0" err="1"/>
              <a:t>secara</a:t>
            </a:r>
            <a:r>
              <a:rPr lang="en-US" sz="2400" b="1" i="1" dirty="0"/>
              <a:t> </a:t>
            </a:r>
            <a:r>
              <a:rPr lang="en-US" sz="2400" b="1" i="1" dirty="0" err="1"/>
              <a:t>bersamaan</a:t>
            </a:r>
            <a:r>
              <a:rPr lang="en-US" sz="2400" b="1" i="1" dirty="0"/>
              <a:t> </a:t>
            </a:r>
            <a:r>
              <a:rPr lang="en-US" sz="2400" b="1" i="1" dirty="0" err="1"/>
              <a:t>secara</a:t>
            </a:r>
            <a:r>
              <a:rPr lang="en-US" sz="2400" b="1" i="1" dirty="0"/>
              <a:t> </a:t>
            </a:r>
            <a:r>
              <a:rPr lang="en-US" sz="2400" b="1" i="1" dirty="0" err="1"/>
              <a:t>sekaligus</a:t>
            </a:r>
            <a:r>
              <a:rPr lang="en-US" sz="2400" b="1" i="1" dirty="0"/>
              <a:t>, </a:t>
            </a:r>
            <a:r>
              <a:rPr lang="en-US" sz="2400" b="1" i="1" dirty="0" err="1"/>
              <a:t>sehingga</a:t>
            </a:r>
            <a:r>
              <a:rPr lang="en-US" sz="2400" b="1" i="1" dirty="0"/>
              <a:t> flow chart </a:t>
            </a:r>
            <a:r>
              <a:rPr lang="en-US" sz="2400" b="1" i="1" dirty="0" err="1"/>
              <a:t>ini</a:t>
            </a:r>
            <a:r>
              <a:rPr lang="en-US" sz="2400" b="1" i="1" dirty="0"/>
              <a:t> </a:t>
            </a:r>
            <a:r>
              <a:rPr lang="en-US" sz="2400" b="1" i="1" dirty="0" err="1"/>
              <a:t>selalu</a:t>
            </a:r>
            <a:r>
              <a:rPr lang="en-US" sz="2400" b="1" i="1" dirty="0"/>
              <a:t> </a:t>
            </a:r>
            <a:r>
              <a:rPr lang="en-US" sz="2400" b="1" i="1" dirty="0" err="1"/>
              <a:t>dikerjakan</a:t>
            </a:r>
            <a:r>
              <a:rPr lang="en-US" sz="2400" b="1" i="1" dirty="0"/>
              <a:t> </a:t>
            </a:r>
            <a:r>
              <a:rPr lang="en-US" sz="2400" b="1" i="1" dirty="0" err="1"/>
              <a:t>satu</a:t>
            </a:r>
            <a:r>
              <a:rPr lang="en-US" sz="2400" b="1" i="1" dirty="0"/>
              <a:t> </a:t>
            </a:r>
            <a:r>
              <a:rPr lang="en-US" sz="2400" b="1" i="1" dirty="0" err="1"/>
              <a:t>persatu</a:t>
            </a:r>
            <a:r>
              <a:rPr lang="en-US" sz="2400" b="1" i="1" dirty="0"/>
              <a:t>. </a:t>
            </a:r>
          </a:p>
          <a:p>
            <a:pPr marL="450850" indent="-450850">
              <a:buFont typeface="Wingdings" panose="05000000000000000000" pitchFamily="2" charset="2"/>
              <a:buChar char="Ø"/>
            </a:pPr>
            <a:r>
              <a:rPr lang="en-US" sz="2400" b="1" dirty="0"/>
              <a:t>Flow chart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penggambaran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proses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. </a:t>
            </a:r>
            <a:r>
              <a:rPr lang="en-US" sz="2400" dirty="0" err="1"/>
              <a:t>Terdapat</a:t>
            </a:r>
            <a:r>
              <a:rPr lang="en-US" sz="2400" dirty="0"/>
              <a:t> 3 proses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: input, process, </a:t>
            </a:r>
            <a:r>
              <a:rPr lang="en-US" sz="2400" dirty="0" err="1"/>
              <a:t>dan</a:t>
            </a:r>
            <a:r>
              <a:rPr lang="en-US" sz="2400" dirty="0"/>
              <a:t> output. </a:t>
            </a:r>
          </a:p>
        </p:txBody>
      </p:sp>
    </p:spTree>
    <p:extLst>
      <p:ext uri="{BB962C8B-B14F-4D97-AF65-F5344CB8AC3E}">
        <p14:creationId xmlns:p14="http://schemas.microsoft.com/office/powerpoint/2010/main" val="22988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Lambang</a:t>
            </a:r>
            <a:r>
              <a:rPr lang="en-US" dirty="0" smtClean="0"/>
              <a:t> flowchart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504" t="23461" r="31923" b="29338"/>
          <a:stretch/>
        </p:blipFill>
        <p:spPr>
          <a:xfrm>
            <a:off x="3548416" y="1705969"/>
            <a:ext cx="5786652" cy="486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01504"/>
            <a:ext cx="9720073" cy="493366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900" b="1" i="1" dirty="0"/>
              <a:t>Sequence process </a:t>
            </a:r>
            <a:endParaRPr lang="en-US" sz="2900" b="1" i="1" dirty="0" smtClean="0"/>
          </a:p>
          <a:p>
            <a:pPr marL="450850" lvl="1" indent="0">
              <a:buNone/>
            </a:pPr>
            <a:r>
              <a:rPr lang="en-US" sz="2600" dirty="0" err="1"/>
              <a:t>Pada</a:t>
            </a:r>
            <a:r>
              <a:rPr lang="en-US" sz="2600" dirty="0"/>
              <a:t> sequence proses </a:t>
            </a:r>
            <a:r>
              <a:rPr lang="en-US" sz="2600" dirty="0" err="1"/>
              <a:t>seluruh</a:t>
            </a:r>
            <a:r>
              <a:rPr lang="en-US" sz="2600" dirty="0"/>
              <a:t> </a:t>
            </a:r>
            <a:r>
              <a:rPr lang="en-US" sz="2600" dirty="0" err="1"/>
              <a:t>instruksi</a:t>
            </a:r>
            <a:r>
              <a:rPr lang="en-US" sz="2600" dirty="0"/>
              <a:t> </a:t>
            </a:r>
            <a:r>
              <a:rPr lang="en-US" sz="2600" dirty="0" err="1"/>
              <a:t>dikerjakan</a:t>
            </a:r>
            <a:r>
              <a:rPr lang="en-US" sz="2600" dirty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demi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susunan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instruksi</a:t>
            </a:r>
            <a:r>
              <a:rPr lang="en-US" sz="2600" dirty="0"/>
              <a:t> </a:t>
            </a:r>
            <a:r>
              <a:rPr lang="en-US" sz="2600" dirty="0" err="1"/>
              <a:t>pertama</a:t>
            </a:r>
            <a:r>
              <a:rPr lang="en-US" sz="2600" dirty="0"/>
              <a:t> </a:t>
            </a:r>
            <a:r>
              <a:rPr lang="en-US" sz="2600" dirty="0" err="1"/>
              <a:t>hingga</a:t>
            </a:r>
            <a:r>
              <a:rPr lang="en-US" sz="2600" dirty="0"/>
              <a:t> </a:t>
            </a:r>
            <a:r>
              <a:rPr lang="en-US" sz="2600" dirty="0" err="1"/>
              <a:t>instruksi</a:t>
            </a:r>
            <a:r>
              <a:rPr lang="en-US" sz="2600" dirty="0"/>
              <a:t> </a:t>
            </a:r>
            <a:r>
              <a:rPr lang="en-US" sz="2600" dirty="0" err="1"/>
              <a:t>terakhir</a:t>
            </a:r>
            <a:r>
              <a:rPr lang="en-US" sz="2600" dirty="0"/>
              <a:t>. </a:t>
            </a:r>
            <a:r>
              <a:rPr lang="en-US" sz="2600" dirty="0" err="1"/>
              <a:t>Instruksi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dikerjakan</a:t>
            </a:r>
            <a:r>
              <a:rPr lang="en-US" sz="2600" dirty="0"/>
              <a:t> </a:t>
            </a:r>
            <a:r>
              <a:rPr lang="en-US" sz="2600" dirty="0" err="1"/>
              <a:t>setelah</a:t>
            </a:r>
            <a:r>
              <a:rPr lang="en-US" sz="2600" dirty="0"/>
              <a:t> </a:t>
            </a:r>
            <a:r>
              <a:rPr lang="en-US" sz="2600" dirty="0" err="1"/>
              <a:t>instruksi</a:t>
            </a:r>
            <a:r>
              <a:rPr lang="en-US" sz="2600" dirty="0"/>
              <a:t> </a:t>
            </a:r>
            <a:r>
              <a:rPr lang="en-US" sz="2600" dirty="0" err="1"/>
              <a:t>pertama</a:t>
            </a:r>
            <a:r>
              <a:rPr lang="en-US" sz="2600" dirty="0"/>
              <a:t> </a:t>
            </a:r>
            <a:r>
              <a:rPr lang="en-US" sz="2600" dirty="0" err="1"/>
              <a:t>selesai</a:t>
            </a:r>
            <a:r>
              <a:rPr lang="en-US" sz="2600" dirty="0"/>
              <a:t> </a:t>
            </a:r>
            <a:r>
              <a:rPr lang="en-US" sz="2600" dirty="0" err="1"/>
              <a:t>dikerjakan</a:t>
            </a:r>
            <a:r>
              <a:rPr lang="en-US" sz="2600" dirty="0"/>
              <a:t>. </a:t>
            </a:r>
          </a:p>
          <a:p>
            <a:pPr marL="173736" lvl="1" indent="0">
              <a:buNone/>
            </a:pP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900" b="1" i="1" dirty="0"/>
              <a:t>Selection process </a:t>
            </a:r>
            <a:r>
              <a:rPr lang="en-US" sz="2900" b="1" dirty="0" smtClean="0"/>
              <a:t>(</a:t>
            </a:r>
            <a:r>
              <a:rPr lang="en-US" sz="2900" b="1" dirty="0" err="1" smtClean="0"/>
              <a:t>Percabangan</a:t>
            </a:r>
            <a:r>
              <a:rPr lang="en-US" sz="2900" b="1" dirty="0" smtClean="0"/>
              <a:t>)</a:t>
            </a:r>
            <a:endParaRPr lang="en-US" sz="2900" b="1" i="1" dirty="0" smtClean="0"/>
          </a:p>
          <a:p>
            <a:pPr marL="450850" lvl="1" indent="0">
              <a:buNone/>
            </a:pPr>
            <a:r>
              <a:rPr lang="en-US" sz="2600" dirty="0" err="1"/>
              <a:t>Pada</a:t>
            </a:r>
            <a:r>
              <a:rPr lang="en-US" sz="2600" dirty="0"/>
              <a:t> selection proses </a:t>
            </a:r>
            <a:r>
              <a:rPr lang="en-US" sz="2600" dirty="0" err="1"/>
              <a:t>adakalanya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instruksi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boleh</a:t>
            </a:r>
            <a:r>
              <a:rPr lang="en-US" sz="2600" dirty="0"/>
              <a:t> </a:t>
            </a:r>
            <a:r>
              <a:rPr lang="en-US" sz="2600" dirty="0" err="1"/>
              <a:t>dikerjakan</a:t>
            </a:r>
            <a:r>
              <a:rPr lang="en-US" sz="2600" dirty="0"/>
              <a:t>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memenuhi</a:t>
            </a:r>
            <a:r>
              <a:rPr lang="en-US" sz="2600" dirty="0"/>
              <a:t> </a:t>
            </a:r>
            <a:r>
              <a:rPr lang="en-US" sz="2600" dirty="0" err="1"/>
              <a:t>persyaratan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ditentukan</a:t>
            </a:r>
            <a:r>
              <a:rPr lang="en-US" sz="2600" dirty="0"/>
              <a:t> </a:t>
            </a:r>
            <a:r>
              <a:rPr lang="en-US" sz="2600" dirty="0" err="1"/>
              <a:t>sebelumnya</a:t>
            </a:r>
            <a:r>
              <a:rPr lang="en-US" sz="2600" dirty="0"/>
              <a:t>. </a:t>
            </a:r>
            <a:r>
              <a:rPr lang="en-US" sz="2600" dirty="0" err="1"/>
              <a:t>Misal</a:t>
            </a:r>
            <a:r>
              <a:rPr lang="en-US" sz="2600" dirty="0"/>
              <a:t>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terdapat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transaksi</a:t>
            </a:r>
            <a:r>
              <a:rPr lang="en-US" sz="2600" dirty="0"/>
              <a:t> </a:t>
            </a:r>
            <a:r>
              <a:rPr lang="en-US" sz="2600" dirty="0" err="1"/>
              <a:t>pembayaran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metode</a:t>
            </a:r>
            <a:r>
              <a:rPr lang="en-US" sz="2600" dirty="0"/>
              <a:t>. </a:t>
            </a: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pertama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tunai</a:t>
            </a:r>
            <a:r>
              <a:rPr lang="en-US" sz="2600" dirty="0"/>
              <a:t> yang </a:t>
            </a:r>
            <a:r>
              <a:rPr lang="en-US" sz="2600" dirty="0" err="1"/>
              <a:t>diberikan</a:t>
            </a:r>
            <a:r>
              <a:rPr lang="en-US" sz="2600" dirty="0"/>
              <a:t> </a:t>
            </a:r>
            <a:r>
              <a:rPr lang="en-US" sz="2600" dirty="0" err="1"/>
              <a:t>diskon</a:t>
            </a:r>
            <a:r>
              <a:rPr lang="en-US" sz="2600" dirty="0"/>
              <a:t> 15%,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kredit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diberikan</a:t>
            </a:r>
            <a:r>
              <a:rPr lang="en-US" sz="2600" dirty="0"/>
              <a:t> </a:t>
            </a:r>
            <a:r>
              <a:rPr lang="en-US" sz="2600" dirty="0" err="1"/>
              <a:t>diskon</a:t>
            </a:r>
            <a:r>
              <a:rPr lang="en-US" sz="2600" dirty="0"/>
              <a:t>.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hal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transaksi</a:t>
            </a:r>
            <a:r>
              <a:rPr lang="en-US" sz="2600" dirty="0"/>
              <a:t> </a:t>
            </a:r>
            <a:r>
              <a:rPr lang="en-US" sz="2600" dirty="0" err="1"/>
              <a:t>pembayaran</a:t>
            </a:r>
            <a:r>
              <a:rPr lang="en-US" sz="2600" dirty="0"/>
              <a:t> </a:t>
            </a:r>
            <a:r>
              <a:rPr lang="en-US" sz="2600" dirty="0" err="1"/>
              <a:t>hanya</a:t>
            </a:r>
            <a:r>
              <a:rPr lang="en-US" sz="2600" dirty="0"/>
              <a:t> </a:t>
            </a:r>
            <a:r>
              <a:rPr lang="en-US" sz="2600" dirty="0" err="1"/>
              <a:t>boleh</a:t>
            </a:r>
            <a:r>
              <a:rPr lang="en-US" sz="2600" dirty="0"/>
              <a:t> </a:t>
            </a:r>
            <a:r>
              <a:rPr lang="en-US" sz="2600" dirty="0" err="1"/>
              <a:t>melakukan</a:t>
            </a:r>
            <a:r>
              <a:rPr lang="en-US" sz="2600" dirty="0"/>
              <a:t> 1 </a:t>
            </a: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namun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2 </a:t>
            </a:r>
            <a:r>
              <a:rPr lang="en-US" sz="2600" dirty="0" err="1"/>
              <a:t>alternatif</a:t>
            </a:r>
            <a:r>
              <a:rPr lang="en-US" sz="2600" dirty="0"/>
              <a:t> </a:t>
            </a:r>
            <a:r>
              <a:rPr lang="en-US" sz="2600" dirty="0" err="1"/>
              <a:t>pembayaran</a:t>
            </a:r>
            <a:r>
              <a:rPr lang="en-US" sz="2600" dirty="0"/>
              <a:t> (</a:t>
            </a:r>
            <a:r>
              <a:rPr lang="en-US" sz="2600" dirty="0" err="1"/>
              <a:t>diskon</a:t>
            </a:r>
            <a:r>
              <a:rPr lang="en-US" sz="2600" dirty="0"/>
              <a:t> = 15%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diskon</a:t>
            </a:r>
            <a:r>
              <a:rPr lang="en-US" sz="2600" dirty="0"/>
              <a:t> =0)</a:t>
            </a:r>
          </a:p>
          <a:p>
            <a:pPr marL="173736" lvl="1" indent="0">
              <a:buNone/>
            </a:pP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900" b="1" i="1" dirty="0" smtClean="0"/>
              <a:t>Iteration process </a:t>
            </a:r>
            <a:r>
              <a:rPr lang="en-US" sz="2900" b="1" dirty="0" smtClean="0"/>
              <a:t>(</a:t>
            </a:r>
            <a:r>
              <a:rPr lang="en-US" sz="2900" b="1" dirty="0" err="1" smtClean="0"/>
              <a:t>Pengulangan</a:t>
            </a:r>
            <a:r>
              <a:rPr lang="en-US" sz="2900" b="1" dirty="0" smtClean="0"/>
              <a:t>)</a:t>
            </a:r>
          </a:p>
          <a:p>
            <a:pPr marL="450850" lvl="1" indent="0">
              <a:buNone/>
            </a:pPr>
            <a:r>
              <a:rPr lang="en-US" sz="2600" dirty="0" err="1" smtClean="0"/>
              <a:t>Pada</a:t>
            </a:r>
            <a:r>
              <a:rPr lang="en-US" sz="2600" dirty="0" smtClean="0"/>
              <a:t> iteration proses </a:t>
            </a:r>
            <a:r>
              <a:rPr lang="en-US" sz="2600" dirty="0" err="1" smtClean="0"/>
              <a:t>adakalanya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instruksi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dikerjakan</a:t>
            </a:r>
            <a:r>
              <a:rPr lang="en-US" sz="2600" dirty="0" smtClean="0"/>
              <a:t> </a:t>
            </a:r>
            <a:r>
              <a:rPr lang="en-US" sz="2600" dirty="0" err="1" smtClean="0"/>
              <a:t>berulang-ulang</a:t>
            </a:r>
            <a:r>
              <a:rPr lang="en-US" sz="2600" dirty="0" smtClean="0"/>
              <a:t> </a:t>
            </a:r>
            <a:r>
              <a:rPr lang="en-US" sz="2600" dirty="0" err="1" smtClean="0"/>
              <a:t>selama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terpenuhi</a:t>
            </a:r>
            <a:r>
              <a:rPr lang="en-US" sz="2600" dirty="0" smtClean="0"/>
              <a:t>. </a:t>
            </a:r>
            <a:r>
              <a:rPr lang="en-US" sz="2600" dirty="0" err="1" smtClean="0"/>
              <a:t>Misalnya</a:t>
            </a:r>
            <a:r>
              <a:rPr lang="en-US" sz="2600" dirty="0" smtClean="0"/>
              <a:t>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instruksi</a:t>
            </a:r>
            <a:r>
              <a:rPr lang="en-US" sz="2600" dirty="0" smtClean="0"/>
              <a:t> </a:t>
            </a:r>
            <a:r>
              <a:rPr lang="en-US" sz="2600" dirty="0" err="1" smtClean="0"/>
              <a:t>meminta</a:t>
            </a:r>
            <a:r>
              <a:rPr lang="en-US" sz="2600" dirty="0" smtClean="0"/>
              <a:t> </a:t>
            </a:r>
            <a:r>
              <a:rPr lang="en-US" sz="2600" dirty="0" err="1" smtClean="0"/>
              <a:t>inputan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pengguna</a:t>
            </a:r>
            <a:r>
              <a:rPr lang="en-US" sz="2600" dirty="0" smtClean="0"/>
              <a:t> program. </a:t>
            </a:r>
            <a:r>
              <a:rPr lang="en-US" sz="2600" dirty="0" err="1" smtClean="0"/>
              <a:t>Dimana</a:t>
            </a:r>
            <a:r>
              <a:rPr lang="en-US" sz="2600" dirty="0" smtClean="0"/>
              <a:t> </a:t>
            </a:r>
            <a:r>
              <a:rPr lang="en-US" sz="2600" dirty="0" err="1" smtClean="0"/>
              <a:t>diberikan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awal</a:t>
            </a:r>
            <a:r>
              <a:rPr lang="en-US" sz="2600" dirty="0" smtClean="0"/>
              <a:t> 0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akhir</a:t>
            </a:r>
            <a:r>
              <a:rPr lang="en-US" sz="2600" dirty="0" smtClean="0"/>
              <a:t> 50 (0-50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batasan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). </a:t>
            </a:r>
            <a:r>
              <a:rPr lang="en-US" sz="2600" dirty="0" err="1" smtClean="0"/>
              <a:t>Instruksi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dikerjakan</a:t>
            </a:r>
            <a:r>
              <a:rPr lang="en-US" sz="2600" dirty="0" smtClean="0"/>
              <a:t> </a:t>
            </a:r>
            <a:r>
              <a:rPr lang="en-US" sz="2600" dirty="0" err="1" smtClean="0"/>
              <a:t>berulang</a:t>
            </a:r>
            <a:r>
              <a:rPr lang="en-US" sz="2600" dirty="0" smtClean="0"/>
              <a:t> </a:t>
            </a:r>
            <a:r>
              <a:rPr lang="en-US" sz="2600" dirty="0" err="1" smtClean="0"/>
              <a:t>selama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dimasukkan</a:t>
            </a:r>
            <a:r>
              <a:rPr lang="en-US" sz="2600" dirty="0" smtClean="0"/>
              <a:t> </a:t>
            </a:r>
            <a:r>
              <a:rPr lang="en-US" sz="2600" dirty="0" err="1" smtClean="0"/>
              <a:t>belum</a:t>
            </a:r>
            <a:r>
              <a:rPr lang="en-US" sz="2600" dirty="0" smtClean="0"/>
              <a:t> </a:t>
            </a:r>
            <a:r>
              <a:rPr lang="en-US" sz="2600" dirty="0" err="1" smtClean="0"/>
              <a:t>mencapai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akhir</a:t>
            </a:r>
            <a:r>
              <a:rPr lang="en-US" sz="2600" dirty="0" smtClean="0"/>
              <a:t> (50). </a:t>
            </a:r>
          </a:p>
        </p:txBody>
      </p:sp>
    </p:spTree>
    <p:extLst>
      <p:ext uri="{BB962C8B-B14F-4D97-AF65-F5344CB8AC3E}">
        <p14:creationId xmlns:p14="http://schemas.microsoft.com/office/powerpoint/2010/main" val="40291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Pengenalan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Struktur</a:t>
            </a:r>
            <a:r>
              <a:rPr lang="en-US" b="1" dirty="0" smtClean="0">
                <a:solidFill>
                  <a:schemeClr val="tx1"/>
                </a:solidFill>
              </a:rPr>
              <a:t> Data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/>
              <a:t>data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menyimpan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merepresentasikan</a:t>
            </a:r>
            <a:r>
              <a:rPr lang="en-US" sz="3200" dirty="0"/>
              <a:t> data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agar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dipakai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 smtClean="0"/>
              <a:t>efisien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b="1" u="sng" dirty="0"/>
              <a:t>Type data </a:t>
            </a:r>
            <a:r>
              <a:rPr lang="en-US" sz="3200" b="1" u="sng" dirty="0" err="1"/>
              <a:t>sederhana</a:t>
            </a:r>
            <a:r>
              <a:rPr lang="en-US" sz="3200" b="1" u="sng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Type </a:t>
            </a:r>
            <a:r>
              <a:rPr lang="en-US" sz="3200" dirty="0"/>
              <a:t>data </a:t>
            </a:r>
            <a:r>
              <a:rPr lang="en-US" sz="3200" dirty="0" err="1"/>
              <a:t>sederhana</a:t>
            </a:r>
            <a:r>
              <a:rPr lang="en-US" sz="3200" dirty="0"/>
              <a:t> </a:t>
            </a:r>
            <a:r>
              <a:rPr lang="en-US" sz="3200" dirty="0" err="1"/>
              <a:t>tunggal</a:t>
            </a:r>
            <a:r>
              <a:rPr lang="en-US" sz="3200" dirty="0"/>
              <a:t>, </a:t>
            </a:r>
            <a:r>
              <a:rPr lang="en-US" sz="3200" dirty="0" err="1"/>
              <a:t>misalnya</a:t>
            </a:r>
            <a:r>
              <a:rPr lang="en-US" sz="3200" dirty="0"/>
              <a:t> Integer, real, </a:t>
            </a:r>
            <a:r>
              <a:rPr lang="en-US" sz="3200" dirty="0" err="1"/>
              <a:t>boolean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karakter</a:t>
            </a: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Type </a:t>
            </a:r>
            <a:r>
              <a:rPr lang="en-US" sz="3200" dirty="0"/>
              <a:t>data </a:t>
            </a:r>
            <a:r>
              <a:rPr lang="en-US" sz="3200" dirty="0" err="1"/>
              <a:t>sederhana</a:t>
            </a:r>
            <a:r>
              <a:rPr lang="en-US" sz="3200" dirty="0"/>
              <a:t> </a:t>
            </a:r>
            <a:r>
              <a:rPr lang="en-US" sz="3200" dirty="0" err="1"/>
              <a:t>majemuk</a:t>
            </a:r>
            <a:r>
              <a:rPr lang="en-US" sz="3200" dirty="0"/>
              <a:t>, </a:t>
            </a:r>
            <a:r>
              <a:rPr lang="en-US" sz="3200" dirty="0" err="1"/>
              <a:t>misalnya</a:t>
            </a:r>
            <a:r>
              <a:rPr lang="en-US" sz="3200" dirty="0"/>
              <a:t> String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59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StrukturData</a:t>
            </a:r>
            <a:r>
              <a:rPr lang="en-US" sz="2800" dirty="0"/>
              <a:t>,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err="1"/>
              <a:t>sederhana</a:t>
            </a:r>
            <a:r>
              <a:rPr lang="en-US" sz="2800" dirty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array </a:t>
            </a:r>
            <a:r>
              <a:rPr lang="en-US" sz="2800" dirty="0" err="1" smtClean="0"/>
              <a:t>dan</a:t>
            </a:r>
            <a:r>
              <a:rPr lang="en-US" sz="2800" dirty="0" smtClean="0"/>
              <a:t> record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err="1"/>
              <a:t>majemuk</a:t>
            </a:r>
            <a:r>
              <a:rPr lang="en-US" sz="2800" dirty="0"/>
              <a:t>, yang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</a:p>
          <a:p>
            <a:pPr marL="900113" lvl="1" indent="-449263">
              <a:buFont typeface="+mj-lt"/>
              <a:buAutoNum type="alphaLcPeriod"/>
            </a:pPr>
            <a:r>
              <a:rPr lang="en-US" sz="2400" dirty="0" smtClean="0"/>
              <a:t>Linier		: </a:t>
            </a:r>
            <a:r>
              <a:rPr lang="en-US" sz="2400" dirty="0"/>
              <a:t>Stack, Queue, </a:t>
            </a:r>
            <a:r>
              <a:rPr lang="en-US" sz="2400" dirty="0" err="1"/>
              <a:t>serta</a:t>
            </a:r>
            <a:r>
              <a:rPr lang="en-US" sz="2400" dirty="0"/>
              <a:t> List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Multilist</a:t>
            </a:r>
            <a:r>
              <a:rPr lang="en-US" sz="2400" dirty="0"/>
              <a:t> </a:t>
            </a:r>
          </a:p>
          <a:p>
            <a:pPr marL="900113" lvl="1" indent="-449263">
              <a:buFont typeface="+mj-lt"/>
              <a:buAutoNum type="alphaLcPeriod"/>
            </a:pPr>
            <a:r>
              <a:rPr lang="en-US" sz="2400" dirty="0" smtClean="0"/>
              <a:t>Non Linier	: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Graph </a:t>
            </a:r>
          </a:p>
          <a:p>
            <a:r>
              <a:rPr lang="en-US" sz="2800" i="1" dirty="0" err="1" smtClean="0">
                <a:solidFill>
                  <a:srgbClr val="FF0000"/>
                </a:solidFill>
              </a:rPr>
              <a:t>Pemakaian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struktur</a:t>
            </a:r>
            <a:r>
              <a:rPr lang="en-US" sz="2800" i="1" dirty="0">
                <a:solidFill>
                  <a:srgbClr val="FF0000"/>
                </a:solidFill>
              </a:rPr>
              <a:t> data yang </a:t>
            </a:r>
            <a:r>
              <a:rPr lang="en-US" sz="2800" i="1" dirty="0" err="1">
                <a:solidFill>
                  <a:srgbClr val="FF0000"/>
                </a:solidFill>
              </a:rPr>
              <a:t>tepat</a:t>
            </a:r>
            <a:r>
              <a:rPr lang="en-US" sz="2800" i="1" dirty="0">
                <a:solidFill>
                  <a:srgbClr val="FF0000"/>
                </a:solidFill>
              </a:rPr>
              <a:t> di </a:t>
            </a:r>
            <a:r>
              <a:rPr lang="en-US" sz="2800" i="1" dirty="0" err="1">
                <a:solidFill>
                  <a:srgbClr val="FF0000"/>
                </a:solidFill>
              </a:rPr>
              <a:t>dalam</a:t>
            </a:r>
            <a:r>
              <a:rPr lang="en-US" sz="2800" i="1" dirty="0">
                <a:solidFill>
                  <a:srgbClr val="FF0000"/>
                </a:solidFill>
              </a:rPr>
              <a:t> proses </a:t>
            </a:r>
            <a:r>
              <a:rPr lang="en-US" sz="2800" i="1" dirty="0" err="1">
                <a:solidFill>
                  <a:srgbClr val="FF0000"/>
                </a:solidFill>
              </a:rPr>
              <a:t>pemrograman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akan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menghasilkan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algoritma</a:t>
            </a:r>
            <a:r>
              <a:rPr lang="en-US" sz="2800" i="1" dirty="0">
                <a:solidFill>
                  <a:srgbClr val="FF0000"/>
                </a:solidFill>
              </a:rPr>
              <a:t> yang </a:t>
            </a:r>
            <a:r>
              <a:rPr lang="en-US" sz="2800" i="1" dirty="0" err="1">
                <a:solidFill>
                  <a:srgbClr val="FF0000"/>
                </a:solidFill>
              </a:rPr>
              <a:t>lebih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jelas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dan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tepat</a:t>
            </a:r>
            <a:r>
              <a:rPr lang="en-US" sz="2800" i="1" dirty="0">
                <a:solidFill>
                  <a:srgbClr val="FF0000"/>
                </a:solidFill>
              </a:rPr>
              <a:t>, </a:t>
            </a:r>
            <a:r>
              <a:rPr lang="en-US" sz="2800" i="1" dirty="0" err="1">
                <a:solidFill>
                  <a:srgbClr val="FF0000"/>
                </a:solidFill>
              </a:rPr>
              <a:t>sehingga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menjadikan</a:t>
            </a:r>
            <a:r>
              <a:rPr lang="en-US" sz="2800" i="1" dirty="0">
                <a:solidFill>
                  <a:srgbClr val="FF0000"/>
                </a:solidFill>
              </a:rPr>
              <a:t> program </a:t>
            </a:r>
            <a:r>
              <a:rPr lang="en-US" sz="2800" i="1" dirty="0" err="1">
                <a:solidFill>
                  <a:srgbClr val="FF0000"/>
                </a:solidFill>
              </a:rPr>
              <a:t>secara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keseluruhan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lebih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efisien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dan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sederhana</a:t>
            </a:r>
            <a:r>
              <a:rPr lang="en-US" sz="2800" i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61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err="1" smtClean="0">
                <a:solidFill>
                  <a:schemeClr val="tx1"/>
                </a:solidFill>
              </a:rPr>
              <a:t>Pengenalan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Algoritma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etimologis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berasal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kata Al Khwarizmi / algorism.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kata algorism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aritmatika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Arab.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lain,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urutan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logis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disusun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sistematis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Balai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Pustaka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(1998)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urutan logis pengambilan keputusan untuk pemecahan masalah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err="1" smtClean="0"/>
              <a:t>Contoh</a:t>
            </a:r>
            <a:r>
              <a:rPr lang="en-US" sz="4800" dirty="0" smtClean="0"/>
              <a:t> </a:t>
            </a:r>
            <a:r>
              <a:rPr lang="en-US" sz="4800" dirty="0" err="1" smtClean="0"/>
              <a:t>Algoritma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473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menghitung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persegi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endParaRPr lang="en-US" sz="2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input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lebar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persegi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dikali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lebar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Pseudo-code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persegi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lebar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Luas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persegi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lebar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buAutoNum type="arabicPeriod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Cetak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persegi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err="1" smtClean="0"/>
              <a:t>Ciri</a:t>
            </a:r>
            <a:r>
              <a:rPr lang="en-US" sz="4800" dirty="0" smtClean="0"/>
              <a:t> – </a:t>
            </a:r>
            <a:r>
              <a:rPr lang="en-US" sz="4800" dirty="0" err="1" smtClean="0"/>
              <a:t>ciri</a:t>
            </a:r>
            <a:r>
              <a:rPr lang="en-US" sz="4800" dirty="0" smtClean="0"/>
              <a:t> </a:t>
            </a:r>
            <a:r>
              <a:rPr lang="en-US" sz="4800" dirty="0" err="1" smtClean="0"/>
              <a:t>algoritma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3345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berhenti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mengerjakan</a:t>
            </a:r>
            <a:r>
              <a:rPr lang="en-US" sz="2800" dirty="0"/>
              <a:t> </a:t>
            </a:r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</a:t>
            </a:r>
            <a:r>
              <a:rPr lang="en-US" sz="2800" dirty="0" err="1" smtClean="0"/>
              <a:t>terbatas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berarti-dua</a:t>
            </a:r>
            <a:r>
              <a:rPr lang="en-US" sz="2800" dirty="0"/>
              <a:t>(</a:t>
            </a:r>
            <a:r>
              <a:rPr lang="en-US" sz="2800" dirty="0" err="1"/>
              <a:t>Ambiguitas</a:t>
            </a:r>
            <a:r>
              <a:rPr lang="en-US" sz="28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nolataulebih</a:t>
            </a:r>
            <a:r>
              <a:rPr lang="en-US" sz="2800" dirty="0"/>
              <a:t> </a:t>
            </a:r>
            <a:r>
              <a:rPr lang="en-US" sz="2800" dirty="0" err="1" smtClean="0"/>
              <a:t>masukkan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ataulebih</a:t>
            </a:r>
            <a:r>
              <a:rPr lang="en-US" sz="2800" dirty="0"/>
              <a:t> </a:t>
            </a:r>
            <a:r>
              <a:rPr lang="en-US" sz="2800" dirty="0" err="1" smtClean="0"/>
              <a:t>keluaran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 (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dikerjakan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yang </a:t>
            </a:r>
            <a:r>
              <a:rPr lang="en-US" sz="2800" dirty="0" err="1"/>
              <a:t>masuk</a:t>
            </a:r>
            <a:r>
              <a:rPr lang="en-US" sz="2800" dirty="0"/>
              <a:t> </a:t>
            </a:r>
            <a:r>
              <a:rPr lang="en-US" sz="2800" dirty="0" err="1"/>
              <a:t>akal</a:t>
            </a:r>
            <a:r>
              <a:rPr lang="en-US" sz="2800" dirty="0" smtClean="0"/>
              <a:t>)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453639" cy="1499616"/>
          </a:xfrm>
        </p:spPr>
        <p:txBody>
          <a:bodyPr>
            <a:normAutofit/>
          </a:bodyPr>
          <a:lstStyle/>
          <a:p>
            <a:pPr algn="l"/>
            <a:r>
              <a:rPr lang="en-US" sz="4800" dirty="0" err="1" smtClean="0"/>
              <a:t>Langkah</a:t>
            </a:r>
            <a:r>
              <a:rPr lang="en-US" sz="4800" dirty="0" smtClean="0"/>
              <a:t> – </a:t>
            </a:r>
            <a:r>
              <a:rPr lang="en-US" sz="4800" dirty="0" err="1" smtClean="0"/>
              <a:t>langkah</a:t>
            </a:r>
            <a:r>
              <a:rPr lang="en-US" sz="4800" dirty="0" smtClean="0"/>
              <a:t> </a:t>
            </a:r>
            <a:r>
              <a:rPr lang="en-US" sz="4800" dirty="0" err="1" smtClean="0"/>
              <a:t>dalam</a:t>
            </a:r>
            <a:r>
              <a:rPr lang="en-US" sz="4800" dirty="0" smtClean="0"/>
              <a:t> </a:t>
            </a:r>
            <a:r>
              <a:rPr lang="en-US" sz="4800" dirty="0" err="1" smtClean="0"/>
              <a:t>membuat</a:t>
            </a:r>
            <a:r>
              <a:rPr lang="en-US" sz="4800" dirty="0" smtClean="0"/>
              <a:t> </a:t>
            </a:r>
            <a:r>
              <a:rPr lang="en-US" sz="4800" dirty="0" err="1" smtClean="0"/>
              <a:t>algoritma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1150847" cy="34241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merumuskan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pastikan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diselesaikan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Susun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Input		: data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	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serangkaian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proses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	          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keluaran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Output	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36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28" y="1724904"/>
            <a:ext cx="7162800" cy="493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17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11348"/>
          <a:stretch>
            <a:fillRect/>
          </a:stretch>
        </p:blipFill>
        <p:spPr bwMode="auto">
          <a:xfrm>
            <a:off x="1024128" y="1958454"/>
            <a:ext cx="8153400" cy="430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33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8077200" cy="419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3724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49754"/>
            <a:ext cx="7696200" cy="483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3307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121</TotalTime>
  <Words>739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Tw Cen MT</vt:lpstr>
      <vt:lpstr>Tw Cen MT Condensed</vt:lpstr>
      <vt:lpstr>Wingdings</vt:lpstr>
      <vt:lpstr>Wingdings 3</vt:lpstr>
      <vt:lpstr>Integral</vt:lpstr>
      <vt:lpstr>STRUKTUR DATA DAN ALGORITMA</vt:lpstr>
      <vt:lpstr>Pengenalan Algoritma</vt:lpstr>
      <vt:lpstr>Contoh Algoritma</vt:lpstr>
      <vt:lpstr>Ciri – ciri algoritma</vt:lpstr>
      <vt:lpstr>Langkah – langkah dalam membuat algoritma</vt:lpstr>
      <vt:lpstr>Lanjutan…</vt:lpstr>
      <vt:lpstr>Lanjutan…</vt:lpstr>
      <vt:lpstr>Lanjutan…</vt:lpstr>
      <vt:lpstr>Lanjutan…</vt:lpstr>
      <vt:lpstr>Lanjutan…</vt:lpstr>
      <vt:lpstr>Cara membuat algoritma</vt:lpstr>
      <vt:lpstr>Flow Chart teorema terstruktur (Flow Chart Structured Theorem) </vt:lpstr>
      <vt:lpstr>Lambang flowchart</vt:lpstr>
      <vt:lpstr>Kelompok algoritma</vt:lpstr>
      <vt:lpstr>Pengenalan Struktur Data</vt:lpstr>
      <vt:lpstr>Lanjutan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15</cp:revision>
  <dcterms:created xsi:type="dcterms:W3CDTF">2020-02-12T01:47:13Z</dcterms:created>
  <dcterms:modified xsi:type="dcterms:W3CDTF">2020-02-12T03:48:47Z</dcterms:modified>
</cp:coreProperties>
</file>