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2"/>
  </p:notesMasterIdLst>
  <p:sldIdLst>
    <p:sldId id="303" r:id="rId2"/>
    <p:sldId id="440" r:id="rId3"/>
    <p:sldId id="441" r:id="rId4"/>
    <p:sldId id="443" r:id="rId5"/>
    <p:sldId id="442" r:id="rId6"/>
    <p:sldId id="445" r:id="rId7"/>
    <p:sldId id="444" r:id="rId8"/>
    <p:sldId id="446" r:id="rId9"/>
    <p:sldId id="447" r:id="rId10"/>
    <p:sldId id="397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5DA19-AB15-4E88-8BC5-DE3952238E51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16AF-6207-4805-876D-6399BF47C4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08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7150" y="0"/>
            <a:ext cx="2247901" cy="6858001"/>
            <a:chOff x="57150" y="0"/>
            <a:chExt cx="2247901" cy="6858001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 b="1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E03D40-A3C7-4DAA-8E15-56B0337D2C95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5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9A5-C011-406F-A654-431AFD24CFCC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FEBF-D10D-4BC7-B0B0-564B41448FB6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33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BA7D-EA48-4763-937B-78C56F08B85D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14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FA10-E9CA-401A-8054-96DA7E7D441F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5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1CB-04F5-4029-86D6-BB731E35A003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21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5B0-34F8-4FFD-815A-8CD2013AEB5C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93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4A35-4CA0-4C44-BB25-DE4F3C30EB10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24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D736-244B-40F8-B97E-EC1469EAD4C3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60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4511"/>
          </a:xfrm>
        </p:spPr>
        <p:txBody>
          <a:bodyPr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7200"/>
            <a:ext cx="9905999" cy="4064001"/>
          </a:xfrm>
        </p:spPr>
        <p:txBody>
          <a:bodyPr>
            <a:normAutofit/>
          </a:bodyPr>
          <a:lstStyle>
            <a:lvl1pPr marL="465138" indent="-465138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914400" indent="-457200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379538" indent="-465138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293938" indent="-465138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2903-7724-4C61-A7D1-761794A3D28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6739" y="5989983"/>
            <a:ext cx="771089" cy="868017"/>
          </a:xfrm>
          <a:solidFill>
            <a:schemeClr val="tx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4000">
                <a:latin typeface="Bebas Neue" panose="020B0606020202050201" pitchFamily="34" charset="0"/>
              </a:defRPr>
            </a:lvl1pPr>
          </a:lstStyle>
          <a:p>
            <a:fld id="{31848269-4195-42B5-A56B-8E6FAD82AF4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65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872-9E70-49BD-AEDB-B513396A9BC9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D8E-3F11-4640-B56D-C1D07FD54242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38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DF6-55C3-41DD-831D-745B8CAAFFB9}" type="datetime1">
              <a:rPr lang="id-ID" smtClean="0"/>
              <a:t>09/06/2020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39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1E57-8E20-4D0D-BDD5-DD70F76FEAA7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9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ABB6-9A04-4F0A-8392-87902E25C9EC}" type="datetime1">
              <a:rPr lang="id-ID" smtClean="0"/>
              <a:t>09/06/2020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0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4C61-14E9-4481-90FB-141D60729D8E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61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15A1-7758-4819-A141-5B57F1928AE0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82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0"/>
            <a:ext cx="1216025" cy="6858001"/>
            <a:chOff x="-9525" y="0"/>
            <a:chExt cx="1216025" cy="685800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solidFill>
              <a:schemeClr val="tx1">
                <a:lumMod val="65000"/>
              </a:schemeClr>
            </a:solidFill>
            <a:ln w="15" cap="flat">
              <a:solidFill>
                <a:schemeClr val="tx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5"/>
            <p:cNvSpPr>
              <a:spLocks noEditPoints="1"/>
            </p:cNvSpPr>
            <p:nvPr/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0" name="Group 9"/>
          <p:cNvGrpSpPr/>
          <p:nvPr/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lumMod val="65000"/>
            </a:schemeClr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33"/>
            <p:cNvSpPr>
              <a:spLocks noEditPoints="1"/>
            </p:cNvSpPr>
            <p:nvPr/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34"/>
            <p:cNvSpPr>
              <a:spLocks noEditPoints="1"/>
            </p:cNvSpPr>
            <p:nvPr/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35"/>
            <p:cNvSpPr/>
            <p:nvPr/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36"/>
            <p:cNvSpPr>
              <a:spLocks noEditPoints="1"/>
            </p:cNvSpPr>
            <p:nvPr/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37"/>
            <p:cNvSpPr/>
            <p:nvPr/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38"/>
            <p:cNvSpPr>
              <a:spLocks noEditPoints="1"/>
            </p:cNvSpPr>
            <p:nvPr/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39"/>
            <p:cNvSpPr/>
            <p:nvPr/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40"/>
            <p:cNvSpPr>
              <a:spLocks noEditPoints="1"/>
            </p:cNvSpPr>
            <p:nvPr/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B5BE-1271-4947-84C7-5ABACBA0B70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0708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2494" y="4131314"/>
            <a:ext cx="6215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Mohammad Nasucha, S.T., M.Sc., Ph.D.</a:t>
            </a:r>
            <a:endParaRPr lang="id-ID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endParaRPr lang="id-ID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9808" y="5008478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Program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Studi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Teknik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Informatika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Universitas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Pembangunan Jaya</a:t>
            </a:r>
            <a:endParaRPr lang="id-ID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Jl.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Cendrawasih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Sawah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Baru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Bintaro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Jaya</a:t>
            </a: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Tangerang Selatan</a:t>
            </a:r>
            <a:endParaRPr lang="id-ID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826134" y="1173480"/>
            <a:ext cx="912558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</a:rPr>
              <a:t>Struktur</a:t>
            </a:r>
            <a:r>
              <a:rPr lang="en-US" sz="6000" dirty="0">
                <a:solidFill>
                  <a:schemeClr val="bg1"/>
                </a:solidFill>
              </a:rPr>
              <a:t> Data dan </a:t>
            </a:r>
            <a:r>
              <a:rPr lang="en-US" sz="6000" dirty="0" err="1">
                <a:solidFill>
                  <a:schemeClr val="bg1"/>
                </a:solidFill>
              </a:rPr>
              <a:t>Algoritma</a:t>
            </a:r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IFA107 (</a:t>
            </a:r>
            <a:r>
              <a:rPr lang="en-US" sz="4400" dirty="0" err="1">
                <a:solidFill>
                  <a:schemeClr val="bg1"/>
                </a:solidFill>
              </a:rPr>
              <a:t>Klas</a:t>
            </a:r>
            <a:r>
              <a:rPr lang="en-US" sz="4400" dirty="0">
                <a:solidFill>
                  <a:schemeClr val="bg1"/>
                </a:solidFill>
              </a:rPr>
              <a:t> A), IFA106 (</a:t>
            </a:r>
            <a:r>
              <a:rPr lang="en-US" sz="4400" dirty="0" err="1">
                <a:solidFill>
                  <a:schemeClr val="bg1"/>
                </a:solidFill>
              </a:rPr>
              <a:t>Klas</a:t>
            </a:r>
            <a:r>
              <a:rPr lang="en-US" sz="4400" dirty="0">
                <a:solidFill>
                  <a:schemeClr val="bg1"/>
                </a:solidFill>
              </a:rPr>
              <a:t> B)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FD47666-9379-4BEE-9E25-DCD10A19355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66267" y="4259813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40230" y="2194287"/>
            <a:ext cx="99277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bg1"/>
                </a:solidFill>
                <a:latin typeface="Bebas Neue" panose="020B0606020202050201" pitchFamily="34" charset="0"/>
                <a:ea typeface="+mj-ea"/>
                <a:cs typeface="+mj-cs"/>
              </a:defRPr>
            </a:lvl1pPr>
          </a:lstStyle>
          <a:p>
            <a:r>
              <a:rPr lang="en-US" sz="4400">
                <a:solidFill>
                  <a:schemeClr val="tx1"/>
                </a:solidFill>
              </a:rPr>
              <a:t>Terima Kasih</a:t>
            </a:r>
            <a:endParaRPr lang="id-ID" sz="440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2634086"/>
            <a:ext cx="9927770" cy="1028020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Terima</a:t>
            </a:r>
            <a:r>
              <a:rPr lang="en-US" sz="5400" cap="none" dirty="0">
                <a:latin typeface="Cambria" panose="02040503050406030204" pitchFamily="18" charset="0"/>
                <a:ea typeface="Cambria" panose="02040503050406030204" pitchFamily="18" charset="0"/>
              </a:rPr>
              <a:t> Kasih</a:t>
            </a:r>
            <a:endParaRPr lang="id-ID" sz="54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14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28982" y="1322564"/>
            <a:ext cx="9905999" cy="37066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Sesi Ke-8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Stack</a:t>
            </a:r>
          </a:p>
          <a:p>
            <a:pPr marL="0" indent="0">
              <a:buNone/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0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Pengertian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Stack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904765"/>
            <a:ext cx="11247978" cy="5323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Stack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berarti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tumpukan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susunan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Jika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kita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menyusun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beberapa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banyak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elemen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bawah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berarti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kita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sedang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menyimpan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elemen-elemen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itu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pola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tumpukan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88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Pengertian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Stack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904766"/>
            <a:ext cx="11247978" cy="1045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Bayangkan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tentang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piring-piring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handuk-handuk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disusun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membentuk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tumpukan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Tiap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piring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tiap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handuk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label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angka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“1”, “2”, “3”,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dst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d-ID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1A6FEED-07A1-4BB5-BA22-7A69F4BB4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79" y="2360883"/>
            <a:ext cx="3199094" cy="36445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5CFF45-A2D2-43CA-8BCA-53B6973BA167}"/>
              </a:ext>
            </a:extLst>
          </p:cNvPr>
          <p:cNvSpPr txBox="1"/>
          <p:nvPr/>
        </p:nvSpPr>
        <p:spPr>
          <a:xfrm>
            <a:off x="1201783" y="5577840"/>
            <a:ext cx="32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878D405-679D-4301-9FC0-1A65650290E2}"/>
              </a:ext>
            </a:extLst>
          </p:cNvPr>
          <p:cNvSpPr txBox="1"/>
          <p:nvPr/>
        </p:nvSpPr>
        <p:spPr>
          <a:xfrm>
            <a:off x="1201782" y="5295201"/>
            <a:ext cx="32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100BEF6-1827-4E85-B229-D41A8BD06123}"/>
              </a:ext>
            </a:extLst>
          </p:cNvPr>
          <p:cNvSpPr txBox="1"/>
          <p:nvPr/>
        </p:nvSpPr>
        <p:spPr>
          <a:xfrm>
            <a:off x="1188719" y="5002459"/>
            <a:ext cx="32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4D5FD0A-C6BF-40D7-9014-1DE4E8096751}"/>
              </a:ext>
            </a:extLst>
          </p:cNvPr>
          <p:cNvSpPr txBox="1"/>
          <p:nvPr/>
        </p:nvSpPr>
        <p:spPr>
          <a:xfrm>
            <a:off x="1188718" y="4758533"/>
            <a:ext cx="32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990B9A1-C3AB-4C73-915B-6D2FC2EA54B1}"/>
              </a:ext>
            </a:extLst>
          </p:cNvPr>
          <p:cNvSpPr txBox="1"/>
          <p:nvPr/>
        </p:nvSpPr>
        <p:spPr>
          <a:xfrm>
            <a:off x="1188716" y="4456995"/>
            <a:ext cx="32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D4BB622-3F9D-4CEA-AEF2-90CFC4E243B9}"/>
              </a:ext>
            </a:extLst>
          </p:cNvPr>
          <p:cNvSpPr txBox="1"/>
          <p:nvPr/>
        </p:nvSpPr>
        <p:spPr>
          <a:xfrm>
            <a:off x="1188713" y="4183152"/>
            <a:ext cx="32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99F59D1-97CA-4FE3-9E3C-4C49C8C90936}"/>
              </a:ext>
            </a:extLst>
          </p:cNvPr>
          <p:cNvSpPr txBox="1"/>
          <p:nvPr/>
        </p:nvSpPr>
        <p:spPr>
          <a:xfrm>
            <a:off x="1201781" y="3853226"/>
            <a:ext cx="32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45A985D-9560-4D1D-AFF3-C8D9EEC3622F}"/>
              </a:ext>
            </a:extLst>
          </p:cNvPr>
          <p:cNvSpPr txBox="1"/>
          <p:nvPr/>
        </p:nvSpPr>
        <p:spPr>
          <a:xfrm>
            <a:off x="1201781" y="3423870"/>
            <a:ext cx="32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D239C319-FCD9-4D68-BF08-43D8A2DFD31D}"/>
              </a:ext>
            </a:extLst>
          </p:cNvPr>
          <p:cNvSpPr txBox="1">
            <a:spLocks/>
          </p:cNvSpPr>
          <p:nvPr/>
        </p:nvSpPr>
        <p:spPr>
          <a:xfrm>
            <a:off x="3998020" y="3137283"/>
            <a:ext cx="6992199" cy="2234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Handuk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berlabel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“1”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pertama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kali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ditaruh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diambil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terakhir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kali.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Handuk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berlabel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“8”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terakhir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kali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ditaruh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diambil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pertama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kali.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d-ID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8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Penerapan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Stack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Pemrograman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904765"/>
            <a:ext cx="11247978" cy="5323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pemrograman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menyusun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elemen-elemen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angka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karakter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posisi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mulai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bawah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berarti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menyimpan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elemen-elemen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pola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tumpukan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demikian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elemen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pertama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kali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disimpan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terletak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posisi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terbawah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artinya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diakses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dibaca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terakhir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kali.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Sedangkan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elemen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terakhir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kali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disimpan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diakses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paling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dahulu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mengapa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mekanisme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simpan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baca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pola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tumpukan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pemrograman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diberi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istilah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              First In Last Out (FILO),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Last in First Out (LIFO)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salah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menyimpan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membaca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elemen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data, stack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berpotensi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diterapkan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bagian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pemrograman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maupun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non AI,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berbagai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kasus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d-ID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7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Syntax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Stack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904766"/>
            <a:ext cx="11247978" cy="5745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stack&lt;int&gt; </a:t>
            </a:r>
            <a:r>
              <a:rPr lang="en-US" sz="1400" b="1" dirty="0" err="1">
                <a:latin typeface="Cambria" panose="02040503050406030204" pitchFamily="18" charset="0"/>
                <a:ea typeface="Cambria" panose="02040503050406030204" pitchFamily="18" charset="0"/>
              </a:rPr>
              <a:t>mystack</a:t>
            </a: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0" fontAlgn="base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Membuat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stack dan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diberi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nama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“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mystack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stack::push()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Fungsi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push()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digunakan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menambahkan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elemen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pada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posisi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teratas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stack. Setelah push()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dieksekusi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ukuran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stack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bertambah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satu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Contoh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marL="0" indent="0" fontAlgn="base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mystack.push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(1)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berarti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meletakkan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memasukkan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angka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1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stack.</a:t>
            </a: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stack::pop()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Fungsi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pop()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digunakan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mengeluarkan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elemen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teratas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stack. Setelah pop()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dieksekusi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ukuran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stack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berkurang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satu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Contoh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0" fontAlgn="base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mystack.pop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()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berarti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mengeluarkan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elemen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teratas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mystcak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r>
              <a:rPr lang="en-US" sz="1400" b="1" dirty="0" err="1">
                <a:latin typeface="Cambria" panose="02040503050406030204" pitchFamily="18" charset="0"/>
                <a:ea typeface="Cambria" panose="02040503050406030204" pitchFamily="18" charset="0"/>
              </a:rPr>
              <a:t>mystack.top</a:t>
            </a: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()</a:t>
            </a:r>
          </a:p>
          <a:p>
            <a:pPr marL="0" indent="0" fontAlgn="base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berarti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elemen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teratas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mystack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r>
              <a:rPr lang="en-US" sz="1400" b="1" dirty="0" err="1">
                <a:latin typeface="Cambria" panose="02040503050406030204" pitchFamily="18" charset="0"/>
                <a:ea typeface="Cambria" panose="02040503050406030204" pitchFamily="18" charset="0"/>
              </a:rPr>
              <a:t>mystack.size</a:t>
            </a: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()</a:t>
            </a:r>
          </a:p>
          <a:p>
            <a:pPr marL="0" indent="0" fontAlgn="base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berarti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ukuran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stack</a:t>
            </a: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while (</a:t>
            </a:r>
            <a:r>
              <a:rPr lang="en-US" sz="1400" b="1" dirty="0" err="1">
                <a:latin typeface="Cambria" panose="02040503050406030204" pitchFamily="18" charset="0"/>
                <a:ea typeface="Cambria" panose="02040503050406030204" pitchFamily="18" charset="0"/>
              </a:rPr>
              <a:t>mystack.empty</a:t>
            </a: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()) {}</a:t>
            </a:r>
          </a:p>
          <a:p>
            <a:pPr marL="0" indent="0" fontAlgn="base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mystack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kosong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dijadikan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kondisi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syarat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looping</a:t>
            </a: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while (!</a:t>
            </a:r>
            <a:r>
              <a:rPr lang="en-US" sz="1400" b="1" dirty="0" err="1">
                <a:latin typeface="Cambria" panose="02040503050406030204" pitchFamily="18" charset="0"/>
                <a:ea typeface="Cambria" panose="02040503050406030204" pitchFamily="18" charset="0"/>
              </a:rPr>
              <a:t>mystack.empty</a:t>
            </a: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()) {]</a:t>
            </a:r>
          </a:p>
          <a:p>
            <a:pPr marL="0" indent="0" fontAlgn="base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mystack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kosong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dijadikan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kondisi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syarat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looping</a:t>
            </a: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d-ID" sz="1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3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Coding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Stack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C++ (1) 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425079" y="831207"/>
            <a:ext cx="11182662" cy="6234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//Making a stack then printing the top element of the stack while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poping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one by one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#include &lt;iostream&gt;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#include &lt;stack&gt;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using namespace std;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 main()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{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// Empty stack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stack&lt;int&gt;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mystack.push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(10);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mystack.push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(20);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mystack.push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(30);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mystack.push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(40); 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mystack.push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(50);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//With the stack function, we do not know the value of each element.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//We know the top element only.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//Thus we need to make iterative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poping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to reveal every element. 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//Example: Printing the top element of the stack while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poping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one by one.  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&lt;&lt; "The stack's elements are (from top to bottom):";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while (!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mystack.empty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())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{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&lt;&lt; ' ' &lt;&lt;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mystack.top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();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mystack.pop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();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}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} </a:t>
            </a:r>
          </a:p>
          <a:p>
            <a:pPr marL="0" indent="0" algn="just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Catatan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Lihat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juga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contoh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file doc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terlampir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106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Coding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Stack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C++ (2) 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425079" y="831207"/>
            <a:ext cx="11182662" cy="6234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//Making a stack then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summming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all its elements.  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#include &lt;iostream&gt;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#include &lt;stack&gt;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using namespace std;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 main()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{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// Empty stack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stack&lt;int&gt;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mystack.push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(10);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mystack.push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(20);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mystack.push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(30);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mystack.push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(40); 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mystack.push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(50);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//Calculating the sum of all elements.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int sum = 0;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while (!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mystack.empty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())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{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 sum = sum +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mystack.top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();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mystack.pop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();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}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&lt;&lt; "Sum of all stack's elements = " &lt;&lt; sum;  </a:t>
            </a:r>
          </a:p>
          <a:p>
            <a:pPr marL="0" indent="0" algn="just">
              <a:buNone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} </a:t>
            </a:r>
          </a:p>
          <a:p>
            <a:pPr marL="0" indent="0" algn="just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Catatan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Lihat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juga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contoh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lain pada file doc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terlampir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122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Coding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Stack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C++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id-ID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425079" y="831207"/>
            <a:ext cx="11182662" cy="6234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d-ID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Realisasi coding dan pembahasannya akan dilakukan di kelas secara live</a:t>
            </a:r>
            <a:r>
              <a:rPr lang="id-ID" sz="14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7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10948</TotalTime>
  <Words>724</Words>
  <PresentationFormat>Widescreen</PresentationFormat>
  <Paragraphs>142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Bebas Neue</vt:lpstr>
      <vt:lpstr>Calibri</vt:lpstr>
      <vt:lpstr>Cambria</vt:lpstr>
      <vt:lpstr>Century Gothic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2013-09-02T01:09:44Z</dcterms:created>
  <dcterms:modified xsi:type="dcterms:W3CDTF">2020-06-09T01:49:34Z</dcterms:modified>
</cp:coreProperties>
</file>