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84" y="12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11/17/2019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932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8638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7008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055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8464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682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617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9675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674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472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449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753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2289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1634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539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701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9727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11/17/2019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7600335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err="1"/>
              <a:t>Konsep</a:t>
            </a:r>
            <a:r>
              <a:rPr lang="en-US" sz="4800" dirty="0"/>
              <a:t> </a:t>
            </a:r>
            <a:r>
              <a:rPr lang="en-US" sz="4800" dirty="0" err="1"/>
              <a:t>Desain</a:t>
            </a:r>
            <a:r>
              <a:rPr lang="en-US" sz="4800" dirty="0"/>
              <a:t> </a:t>
            </a:r>
            <a:r>
              <a:rPr lang="en-US" sz="4800" dirty="0" err="1"/>
              <a:t>Perangkat</a:t>
            </a:r>
            <a:r>
              <a:rPr lang="en-US" sz="4800" dirty="0"/>
              <a:t> </a:t>
            </a:r>
            <a:r>
              <a:rPr lang="en-US" sz="4800" dirty="0" err="1"/>
              <a:t>Lunak</a:t>
            </a:r>
            <a:endParaRPr lang="en-ID" sz="4800" dirty="0"/>
          </a:p>
        </p:txBody>
      </p:sp>
      <p:sp>
        <p:nvSpPr>
          <p:cNvPr id="3" name="Subtitle 2"/>
          <p:cNvSpPr>
            <a:spLocks noGrp="1"/>
          </p:cNvSpPr>
          <p:nvPr>
            <p:ph type="subTitle" idx="1"/>
          </p:nvPr>
        </p:nvSpPr>
        <p:spPr/>
        <p:txBody>
          <a:bodyPr>
            <a:normAutofit/>
          </a:bodyPr>
          <a:lstStyle/>
          <a:p>
            <a:r>
              <a:rPr lang="en-US" sz="2800" dirty="0" err="1">
                <a:solidFill>
                  <a:schemeClr val="tx1"/>
                </a:solidFill>
              </a:rPr>
              <a:t>Safitri</a:t>
            </a:r>
            <a:r>
              <a:rPr lang="en-US" sz="2800" dirty="0">
                <a:solidFill>
                  <a:schemeClr val="tx1"/>
                </a:solidFill>
              </a:rPr>
              <a:t> Jaya</a:t>
            </a:r>
            <a:endParaRPr lang="en-ID" sz="2800" dirty="0">
              <a:solidFill>
                <a:schemeClr val="tx1"/>
              </a:solidFill>
            </a:endParaRPr>
          </a:p>
        </p:txBody>
      </p:sp>
    </p:spTree>
    <p:extLst>
      <p:ext uri="{BB962C8B-B14F-4D97-AF65-F5344CB8AC3E}">
        <p14:creationId xmlns:p14="http://schemas.microsoft.com/office/powerpoint/2010/main" val="4193802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5FFF-77AF-47C7-A938-975C9E37EA6F}"/>
              </a:ext>
            </a:extLst>
          </p:cNvPr>
          <p:cNvSpPr>
            <a:spLocks noGrp="1"/>
          </p:cNvSpPr>
          <p:nvPr>
            <p:ph type="title"/>
          </p:nvPr>
        </p:nvSpPr>
        <p:spPr/>
        <p:txBody>
          <a:bodyPr/>
          <a:lstStyle/>
          <a:p>
            <a:pPr algn="l"/>
            <a:r>
              <a:rPr lang="en-US" b="1" dirty="0" err="1"/>
              <a:t>Desain</a:t>
            </a:r>
            <a:r>
              <a:rPr lang="en-US" b="1" dirty="0"/>
              <a:t> </a:t>
            </a:r>
            <a:r>
              <a:rPr lang="en-US" b="1" dirty="0" err="1"/>
              <a:t>arsitektur</a:t>
            </a:r>
            <a:endParaRPr lang="id-ID" b="1" dirty="0"/>
          </a:p>
        </p:txBody>
      </p:sp>
      <p:sp>
        <p:nvSpPr>
          <p:cNvPr id="3" name="Content Placeholder 2">
            <a:extLst>
              <a:ext uri="{FF2B5EF4-FFF2-40B4-BE49-F238E27FC236}">
                <a16:creationId xmlns:a16="http://schemas.microsoft.com/office/drawing/2014/main" id="{751E78C3-99F2-4DC4-8EAA-7CD7514D1EBA}"/>
              </a:ext>
            </a:extLst>
          </p:cNvPr>
          <p:cNvSpPr>
            <a:spLocks noGrp="1"/>
          </p:cNvSpPr>
          <p:nvPr>
            <p:ph idx="1"/>
          </p:nvPr>
        </p:nvSpPr>
        <p:spPr/>
        <p:txBody>
          <a:bodyPr/>
          <a:lstStyle/>
          <a:p>
            <a:pPr marL="0" indent="0">
              <a:buNone/>
            </a:pPr>
            <a:r>
              <a:rPr lang="id-ID" dirty="0"/>
              <a:t>Desain arsitektur merupakan desain makro / struktur yang mencerminkan kualitas serta fungsi dari perangkat lunak.</a:t>
            </a:r>
            <a:endParaRPr lang="en-US" dirty="0"/>
          </a:p>
          <a:p>
            <a:r>
              <a:rPr lang="id-ID" dirty="0"/>
              <a:t>Memikirkan apa (what) yang akan dilakukan oleh sistem menjadi pertimbangan utama daripada memikirkan bagaimana (how) sistem melakukan sesuatu. </a:t>
            </a:r>
            <a:endParaRPr lang="en-US" dirty="0"/>
          </a:p>
          <a:p>
            <a:r>
              <a:rPr lang="id-ID" dirty="0"/>
              <a:t>Desain abstrak (interface, kelas abstrak atau abstrak data type) dipertimbangkan lebih dahulu daripada desain yang konkrit (concrete class)</a:t>
            </a:r>
          </a:p>
        </p:txBody>
      </p:sp>
    </p:spTree>
    <p:extLst>
      <p:ext uri="{BB962C8B-B14F-4D97-AF65-F5344CB8AC3E}">
        <p14:creationId xmlns:p14="http://schemas.microsoft.com/office/powerpoint/2010/main" val="25132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C2FEA-6790-42F2-BA47-4B5DC4DCFD15}"/>
              </a:ext>
            </a:extLst>
          </p:cNvPr>
          <p:cNvSpPr>
            <a:spLocks noGrp="1"/>
          </p:cNvSpPr>
          <p:nvPr>
            <p:ph type="title"/>
          </p:nvPr>
        </p:nvSpPr>
        <p:spPr>
          <a:xfrm>
            <a:off x="1295402" y="982132"/>
            <a:ext cx="9601196" cy="1303867"/>
          </a:xfrm>
        </p:spPr>
        <p:txBody>
          <a:bodyPr/>
          <a:lstStyle/>
          <a:p>
            <a:pPr algn="l"/>
            <a:r>
              <a:rPr lang="en-US" b="1" dirty="0" err="1"/>
              <a:t>Desain</a:t>
            </a:r>
            <a:r>
              <a:rPr lang="en-US" b="1" dirty="0"/>
              <a:t> </a:t>
            </a:r>
            <a:r>
              <a:rPr lang="en-US" b="1" dirty="0" err="1"/>
              <a:t>arsitektur</a:t>
            </a:r>
            <a:endParaRPr lang="id-ID" dirty="0"/>
          </a:p>
        </p:txBody>
      </p:sp>
      <p:sp>
        <p:nvSpPr>
          <p:cNvPr id="3" name="Content Placeholder 2">
            <a:extLst>
              <a:ext uri="{FF2B5EF4-FFF2-40B4-BE49-F238E27FC236}">
                <a16:creationId xmlns:a16="http://schemas.microsoft.com/office/drawing/2014/main" id="{9E14CCE2-7177-4086-9A7F-17D7667AF915}"/>
              </a:ext>
            </a:extLst>
          </p:cNvPr>
          <p:cNvSpPr>
            <a:spLocks noGrp="1"/>
          </p:cNvSpPr>
          <p:nvPr>
            <p:ph idx="1"/>
          </p:nvPr>
        </p:nvSpPr>
        <p:spPr/>
        <p:txBody>
          <a:bodyPr>
            <a:normAutofit fontScale="92500" lnSpcReduction="10000"/>
          </a:bodyPr>
          <a:lstStyle/>
          <a:p>
            <a:r>
              <a:rPr lang="id-ID" dirty="0"/>
              <a:t>Kebutuhan non fungsional digunakan sebagai acuan dalam awal proses desain. </a:t>
            </a:r>
            <a:endParaRPr lang="en-US" dirty="0"/>
          </a:p>
          <a:p>
            <a:r>
              <a:rPr lang="id-ID" dirty="0"/>
              <a:t>Pemakaian ulang sebanyak mungkin elemen/komponen menjadi pertimbangan dalam menyusun desain. </a:t>
            </a:r>
            <a:endParaRPr lang="en-US" dirty="0"/>
          </a:p>
          <a:p>
            <a:r>
              <a:rPr lang="id-ID" dirty="0"/>
              <a:t>Desain elemen arsitektur dilakukan dengan mengutamakan high cohesion dan loose coupling. </a:t>
            </a:r>
            <a:endParaRPr lang="en-US" dirty="0"/>
          </a:p>
          <a:p>
            <a:r>
              <a:rPr lang="id-ID" dirty="0"/>
              <a:t>Desain disusun tidak dalam satu proses namun dalam beberapa proses yang berulang. </a:t>
            </a:r>
            <a:endParaRPr lang="en-US" dirty="0"/>
          </a:p>
          <a:p>
            <a:r>
              <a:rPr lang="id-ID" dirty="0"/>
              <a:t>Desain arsitektur yang telah disusun tidak ambigu dan terlalu detail (over detailed)</a:t>
            </a:r>
          </a:p>
        </p:txBody>
      </p:sp>
    </p:spTree>
    <p:extLst>
      <p:ext uri="{BB962C8B-B14F-4D97-AF65-F5344CB8AC3E}">
        <p14:creationId xmlns:p14="http://schemas.microsoft.com/office/powerpoint/2010/main" val="58218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44DF-2079-44AE-A411-456BF3F54FAC}"/>
              </a:ext>
            </a:extLst>
          </p:cNvPr>
          <p:cNvSpPr>
            <a:spLocks noGrp="1"/>
          </p:cNvSpPr>
          <p:nvPr>
            <p:ph type="title"/>
          </p:nvPr>
        </p:nvSpPr>
        <p:spPr/>
        <p:txBody>
          <a:bodyPr/>
          <a:lstStyle/>
          <a:p>
            <a:pPr algn="l"/>
            <a:r>
              <a:rPr lang="en-US" b="1" dirty="0" err="1"/>
              <a:t>Desain</a:t>
            </a:r>
            <a:r>
              <a:rPr lang="en-US" b="1" dirty="0"/>
              <a:t> </a:t>
            </a:r>
            <a:r>
              <a:rPr lang="en-US" b="1" dirty="0" err="1"/>
              <a:t>arsitektur</a:t>
            </a:r>
            <a:endParaRPr lang="id-ID" dirty="0"/>
          </a:p>
        </p:txBody>
      </p:sp>
      <p:sp>
        <p:nvSpPr>
          <p:cNvPr id="3" name="Content Placeholder 2">
            <a:extLst>
              <a:ext uri="{FF2B5EF4-FFF2-40B4-BE49-F238E27FC236}">
                <a16:creationId xmlns:a16="http://schemas.microsoft.com/office/drawing/2014/main" id="{AB8CD27B-7EBE-45AA-8D3D-DC7F525B573B}"/>
              </a:ext>
            </a:extLst>
          </p:cNvPr>
          <p:cNvSpPr>
            <a:spLocks noGrp="1"/>
          </p:cNvSpPr>
          <p:nvPr>
            <p:ph idx="1"/>
          </p:nvPr>
        </p:nvSpPr>
        <p:spPr/>
        <p:txBody>
          <a:bodyPr>
            <a:normAutofit fontScale="85000" lnSpcReduction="10000"/>
          </a:bodyPr>
          <a:lstStyle/>
          <a:p>
            <a:r>
              <a:rPr lang="id-ID" b="1" i="1" u="sng" dirty="0"/>
              <a:t>Use case / scenario </a:t>
            </a:r>
            <a:r>
              <a:rPr lang="id-ID" dirty="0"/>
              <a:t>: merupakan bentuk dari keseluruhan fungsi perangkat lunak dan digunakan dasar acuan dari pembentukan logical, process, physical maupun development view. Selain sebagai dasar acuan, scenario, menjadi alat untuk validasi setelah keseluruhan view selesai didokumentasikan. </a:t>
            </a:r>
            <a:endParaRPr lang="en-US" dirty="0"/>
          </a:p>
          <a:p>
            <a:r>
              <a:rPr lang="id-ID" b="1" i="1" u="sng" dirty="0"/>
              <a:t>Logical view </a:t>
            </a:r>
            <a:r>
              <a:rPr lang="id-ID" dirty="0"/>
              <a:t>: menggambarkan kebutuhan fungsional, yaitu kebutuhan yang semestinya diberikan oleh sistem kepada end user. Penggambaran berupa objek dan kelas yang menggunakan enkapsulasi maupun pewarisan. </a:t>
            </a:r>
            <a:endParaRPr lang="en-US" dirty="0"/>
          </a:p>
          <a:p>
            <a:r>
              <a:rPr lang="id-ID" b="1" i="1" u="sng" dirty="0"/>
              <a:t>Process view </a:t>
            </a:r>
            <a:r>
              <a:rPr lang="id-ID" dirty="0"/>
              <a:t>: memungkinkan desainer untuk menggambarkan beberapa kebutuhan non fungsional seperti performance dan availability. Dalam view ini juga terdapat definisi thread of control yang mengendalikan objek maupun kelas dalam logical view. </a:t>
            </a:r>
            <a:endParaRPr lang="en-US" dirty="0"/>
          </a:p>
        </p:txBody>
      </p:sp>
    </p:spTree>
    <p:extLst>
      <p:ext uri="{BB962C8B-B14F-4D97-AF65-F5344CB8AC3E}">
        <p14:creationId xmlns:p14="http://schemas.microsoft.com/office/powerpoint/2010/main" val="296820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44DF-2079-44AE-A411-456BF3F54FAC}"/>
              </a:ext>
            </a:extLst>
          </p:cNvPr>
          <p:cNvSpPr>
            <a:spLocks noGrp="1"/>
          </p:cNvSpPr>
          <p:nvPr>
            <p:ph type="title"/>
          </p:nvPr>
        </p:nvSpPr>
        <p:spPr/>
        <p:txBody>
          <a:bodyPr/>
          <a:lstStyle/>
          <a:p>
            <a:pPr algn="l"/>
            <a:r>
              <a:rPr lang="en-US" b="1" dirty="0" err="1"/>
              <a:t>Desain</a:t>
            </a:r>
            <a:r>
              <a:rPr lang="en-US" b="1" dirty="0"/>
              <a:t> </a:t>
            </a:r>
            <a:r>
              <a:rPr lang="en-US" b="1" dirty="0" err="1"/>
              <a:t>arsitektur</a:t>
            </a:r>
            <a:endParaRPr lang="id-ID" dirty="0"/>
          </a:p>
        </p:txBody>
      </p:sp>
      <p:sp>
        <p:nvSpPr>
          <p:cNvPr id="3" name="Content Placeholder 2">
            <a:extLst>
              <a:ext uri="{FF2B5EF4-FFF2-40B4-BE49-F238E27FC236}">
                <a16:creationId xmlns:a16="http://schemas.microsoft.com/office/drawing/2014/main" id="{AB8CD27B-7EBE-45AA-8D3D-DC7F525B573B}"/>
              </a:ext>
            </a:extLst>
          </p:cNvPr>
          <p:cNvSpPr>
            <a:spLocks noGrp="1"/>
          </p:cNvSpPr>
          <p:nvPr>
            <p:ph idx="1"/>
          </p:nvPr>
        </p:nvSpPr>
        <p:spPr/>
        <p:txBody>
          <a:bodyPr>
            <a:normAutofit/>
          </a:bodyPr>
          <a:lstStyle/>
          <a:p>
            <a:r>
              <a:rPr lang="id-ID" b="1" i="1" u="sng" dirty="0"/>
              <a:t>Physical view </a:t>
            </a:r>
            <a:r>
              <a:rPr lang="id-ID" dirty="0"/>
              <a:t>: mengilustrasikan kebutuhan non fungsional seperti scalability dan reliability. Pada physical view, hal-hal yang telah didefinisikan dalam logical, process dan development view dipetakan dalam node-node (mesinmesin fisik ataupun platform). </a:t>
            </a:r>
            <a:endParaRPr lang="en-US" dirty="0"/>
          </a:p>
          <a:p>
            <a:r>
              <a:rPr lang="id-ID" b="1" i="1" u="sng" dirty="0"/>
              <a:t>Development view </a:t>
            </a:r>
            <a:r>
              <a:rPr lang="id-ID" dirty="0"/>
              <a:t>: berfokus pada organisasi perangkat lunak dalam modulmodul atau sub-sistem, yang akan diterapkan pada perangkat lunak yang dikembangkan. </a:t>
            </a:r>
          </a:p>
        </p:txBody>
      </p:sp>
    </p:spTree>
    <p:extLst>
      <p:ext uri="{BB962C8B-B14F-4D97-AF65-F5344CB8AC3E}">
        <p14:creationId xmlns:p14="http://schemas.microsoft.com/office/powerpoint/2010/main" val="202633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44958B8-57B6-4B37-8A18-D54A32EC2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lated image">
            <a:extLst>
              <a:ext uri="{FF2B5EF4-FFF2-40B4-BE49-F238E27FC236}">
                <a16:creationId xmlns:a16="http://schemas.microsoft.com/office/drawing/2014/main" id="{3C4E716B-4EE8-43C8-9B0A-680B4BB747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94" r="1" b="27439"/>
          <a:stretch/>
        </p:blipFill>
        <p:spPr bwMode="auto">
          <a:xfrm>
            <a:off x="486138" y="488137"/>
            <a:ext cx="11227442" cy="5883295"/>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B7E4A740-3A69-42A5-8AC0-3905D518F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75" name="Group 74">
            <a:extLst>
              <a:ext uri="{FF2B5EF4-FFF2-40B4-BE49-F238E27FC236}">
                <a16:creationId xmlns:a16="http://schemas.microsoft.com/office/drawing/2014/main" id="{8283C010-53D7-404B-9300-DB1BAE1EA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76" name="Rounded Rectangle 21">
              <a:extLst>
                <a:ext uri="{FF2B5EF4-FFF2-40B4-BE49-F238E27FC236}">
                  <a16:creationId xmlns:a16="http://schemas.microsoft.com/office/drawing/2014/main" id="{DFC03671-D6D3-4BA9-AD3E-6ADE11D07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77" name="Picture 76">
              <a:extLst>
                <a:ext uri="{FF2B5EF4-FFF2-40B4-BE49-F238E27FC236}">
                  <a16:creationId xmlns:a16="http://schemas.microsoft.com/office/drawing/2014/main" id="{DFD51935-8C23-4BCB-987B-F5AC9E3D94C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78" name="Rounded Rectangle 27">
              <a:extLst>
                <a:ext uri="{FF2B5EF4-FFF2-40B4-BE49-F238E27FC236}">
                  <a16:creationId xmlns:a16="http://schemas.microsoft.com/office/drawing/2014/main" id="{72D5A197-23EF-4751-9E72-FEB79910E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79" name="Picture 78">
              <a:extLst>
                <a:ext uri="{FF2B5EF4-FFF2-40B4-BE49-F238E27FC236}">
                  <a16:creationId xmlns:a16="http://schemas.microsoft.com/office/drawing/2014/main" id="{5DD7E4D1-EC3E-4109-9647-9E6652A92D3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2071125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0D802-3CB0-487C-B6B4-9BEFBBAE2A6F}"/>
              </a:ext>
            </a:extLst>
          </p:cNvPr>
          <p:cNvSpPr>
            <a:spLocks noGrp="1"/>
          </p:cNvSpPr>
          <p:nvPr>
            <p:ph type="title"/>
          </p:nvPr>
        </p:nvSpPr>
        <p:spPr/>
        <p:txBody>
          <a:bodyPr/>
          <a:lstStyle/>
          <a:p>
            <a:pPr algn="l"/>
            <a:r>
              <a:rPr lang="en-US" b="1" dirty="0" err="1"/>
              <a:t>Pengertian</a:t>
            </a:r>
            <a:r>
              <a:rPr lang="en-US" b="1" dirty="0"/>
              <a:t> </a:t>
            </a:r>
            <a:endParaRPr lang="id-ID" b="1" dirty="0"/>
          </a:p>
        </p:txBody>
      </p:sp>
      <p:sp>
        <p:nvSpPr>
          <p:cNvPr id="3" name="Content Placeholder 2">
            <a:extLst>
              <a:ext uri="{FF2B5EF4-FFF2-40B4-BE49-F238E27FC236}">
                <a16:creationId xmlns:a16="http://schemas.microsoft.com/office/drawing/2014/main" id="{D0757A3C-D509-480B-84D1-EB22A701491A}"/>
              </a:ext>
            </a:extLst>
          </p:cNvPr>
          <p:cNvSpPr>
            <a:spLocks noGrp="1"/>
          </p:cNvSpPr>
          <p:nvPr>
            <p:ph idx="1"/>
          </p:nvPr>
        </p:nvSpPr>
        <p:spPr/>
        <p:txBody>
          <a:bodyPr>
            <a:normAutofit/>
          </a:bodyPr>
          <a:lstStyle/>
          <a:p>
            <a:pPr marL="0" indent="0">
              <a:buNone/>
            </a:pPr>
            <a:r>
              <a:rPr lang="sv-SE" sz="3600" dirty="0"/>
              <a:t>Desain perangkat lunak merupakan tahapan pengembangan perangkat lunak yang hasilnya akan digunakan oleh pengembang perangkat lunak untuk membuat program</a:t>
            </a:r>
            <a:endParaRPr lang="id-ID" sz="3600" dirty="0"/>
          </a:p>
        </p:txBody>
      </p:sp>
    </p:spTree>
    <p:extLst>
      <p:ext uri="{BB962C8B-B14F-4D97-AF65-F5344CB8AC3E}">
        <p14:creationId xmlns:p14="http://schemas.microsoft.com/office/powerpoint/2010/main" val="3609612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9713E-482F-4313-B686-79EC0DBA0E47}"/>
              </a:ext>
            </a:extLst>
          </p:cNvPr>
          <p:cNvSpPr>
            <a:spLocks noGrp="1"/>
          </p:cNvSpPr>
          <p:nvPr>
            <p:ph type="title"/>
          </p:nvPr>
        </p:nvSpPr>
        <p:spPr>
          <a:xfrm>
            <a:off x="1295402" y="982132"/>
            <a:ext cx="9601196" cy="1303867"/>
          </a:xfrm>
        </p:spPr>
        <p:txBody>
          <a:bodyPr/>
          <a:lstStyle/>
          <a:p>
            <a:pPr algn="l"/>
            <a:r>
              <a:rPr lang="en-US" b="1" dirty="0" err="1"/>
              <a:t>Pendahuluan</a:t>
            </a:r>
            <a:r>
              <a:rPr lang="en-US" dirty="0"/>
              <a:t> </a:t>
            </a:r>
            <a:endParaRPr lang="id-ID" dirty="0"/>
          </a:p>
        </p:txBody>
      </p:sp>
      <p:sp>
        <p:nvSpPr>
          <p:cNvPr id="3" name="Content Placeholder 2">
            <a:extLst>
              <a:ext uri="{FF2B5EF4-FFF2-40B4-BE49-F238E27FC236}">
                <a16:creationId xmlns:a16="http://schemas.microsoft.com/office/drawing/2014/main" id="{8C08A422-EBCC-4C83-B718-39AA65E09E79}"/>
              </a:ext>
            </a:extLst>
          </p:cNvPr>
          <p:cNvSpPr>
            <a:spLocks noGrp="1"/>
          </p:cNvSpPr>
          <p:nvPr>
            <p:ph idx="1"/>
          </p:nvPr>
        </p:nvSpPr>
        <p:spPr/>
        <p:txBody>
          <a:bodyPr>
            <a:normAutofit fontScale="92500"/>
          </a:bodyPr>
          <a:lstStyle/>
          <a:p>
            <a:r>
              <a:rPr lang="id-ID" dirty="0"/>
              <a:t>Perangkat lunak umumnya merupakan usaha untuk menyelesaikan permasalahan pada dunia nyata menggunakan komputer. </a:t>
            </a:r>
            <a:endParaRPr lang="en-US" dirty="0"/>
          </a:p>
          <a:p>
            <a:r>
              <a:rPr lang="id-ID" dirty="0"/>
              <a:t>Pengembangan perangkat lunak (</a:t>
            </a:r>
            <a:r>
              <a:rPr lang="id-ID" i="1" dirty="0"/>
              <a:t>software development</a:t>
            </a:r>
            <a:r>
              <a:rPr lang="id-ID" dirty="0"/>
              <a:t>) melalui serangkaian tahapan dimana masing-masing tahapan menghasilkan artifak atau luaran tertentu. </a:t>
            </a:r>
            <a:endParaRPr lang="en-US" dirty="0"/>
          </a:p>
          <a:p>
            <a:r>
              <a:rPr lang="id-ID" dirty="0"/>
              <a:t>Dimulai dari pemahaman masalah (</a:t>
            </a:r>
            <a:r>
              <a:rPr lang="id-ID" i="1" dirty="0"/>
              <a:t>requirement elicitation</a:t>
            </a:r>
            <a:r>
              <a:rPr lang="id-ID" dirty="0"/>
              <a:t>), analisis, desain, implementasi, dan diakhiri dengan pengujian. Selanjutnya, perangkat lunak ditempatkan (</a:t>
            </a:r>
            <a:r>
              <a:rPr lang="id-ID" i="1" dirty="0"/>
              <a:t>deploy</a:t>
            </a:r>
            <a:r>
              <a:rPr lang="id-ID" dirty="0"/>
              <a:t>) pada pelanggan dan dilakukan pemiliharaan terhadapnya.</a:t>
            </a:r>
            <a:endParaRPr lang="en-US" dirty="0"/>
          </a:p>
          <a:p>
            <a:r>
              <a:rPr lang="id-ID" dirty="0"/>
              <a:t>Luaran dari tahap </a:t>
            </a:r>
            <a:r>
              <a:rPr lang="id-ID" i="1" dirty="0"/>
              <a:t>requirement elicitation </a:t>
            </a:r>
            <a:r>
              <a:rPr lang="id-ID" dirty="0"/>
              <a:t>menjadi masukan pada tahapan analisis.</a:t>
            </a:r>
          </a:p>
        </p:txBody>
      </p:sp>
    </p:spTree>
    <p:extLst>
      <p:ext uri="{BB962C8B-B14F-4D97-AF65-F5344CB8AC3E}">
        <p14:creationId xmlns:p14="http://schemas.microsoft.com/office/powerpoint/2010/main" val="1501311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4E8C8-D542-4049-B176-12C65873E944}"/>
              </a:ext>
            </a:extLst>
          </p:cNvPr>
          <p:cNvSpPr>
            <a:spLocks noGrp="1"/>
          </p:cNvSpPr>
          <p:nvPr>
            <p:ph type="title"/>
          </p:nvPr>
        </p:nvSpPr>
        <p:spPr/>
        <p:txBody>
          <a:bodyPr/>
          <a:lstStyle/>
          <a:p>
            <a:pPr algn="l"/>
            <a:r>
              <a:rPr lang="en-US" b="1" dirty="0" err="1"/>
              <a:t>Prinsip-prinsip</a:t>
            </a:r>
            <a:r>
              <a:rPr lang="en-US" b="1" dirty="0"/>
              <a:t> </a:t>
            </a:r>
            <a:r>
              <a:rPr lang="en-US" b="1" dirty="0" err="1"/>
              <a:t>desain</a:t>
            </a:r>
            <a:endParaRPr lang="id-ID" b="1" dirty="0"/>
          </a:p>
        </p:txBody>
      </p:sp>
      <p:sp>
        <p:nvSpPr>
          <p:cNvPr id="3" name="Content Placeholder 2">
            <a:extLst>
              <a:ext uri="{FF2B5EF4-FFF2-40B4-BE49-F238E27FC236}">
                <a16:creationId xmlns:a16="http://schemas.microsoft.com/office/drawing/2014/main" id="{7E4F21B4-5081-4368-BC41-7878F13AE8F2}"/>
              </a:ext>
            </a:extLst>
          </p:cNvPr>
          <p:cNvSpPr>
            <a:spLocks noGrp="1"/>
          </p:cNvSpPr>
          <p:nvPr>
            <p:ph idx="1"/>
          </p:nvPr>
        </p:nvSpPr>
        <p:spPr/>
        <p:txBody>
          <a:bodyPr>
            <a:normAutofit fontScale="92500"/>
          </a:bodyPr>
          <a:lstStyle/>
          <a:p>
            <a:r>
              <a:rPr lang="en-US" sz="3200" b="1" dirty="0" err="1"/>
              <a:t>Prinsip</a:t>
            </a:r>
            <a:r>
              <a:rPr lang="en-US" sz="3200" b="1" dirty="0"/>
              <a:t> </a:t>
            </a:r>
            <a:r>
              <a:rPr lang="en-US" sz="3200" b="1" dirty="0" err="1"/>
              <a:t>umum</a:t>
            </a:r>
            <a:endParaRPr lang="en-US" sz="3200" b="1" dirty="0"/>
          </a:p>
          <a:p>
            <a:pPr marL="0" indent="0">
              <a:buNone/>
            </a:pPr>
            <a:r>
              <a:rPr lang="en-US" sz="3200" dirty="0"/>
              <a:t>	</a:t>
            </a:r>
            <a:r>
              <a:rPr lang="id-ID" sz="3200" dirty="0"/>
              <a:t>Pada </a:t>
            </a:r>
            <a:r>
              <a:rPr lang="id-ID" sz="3200" i="1" dirty="0"/>
              <a:t>Software Engineering Body of Knowledge </a:t>
            </a:r>
            <a:r>
              <a:rPr lang="id-ID" sz="3200" dirty="0"/>
              <a:t>(SWEBOK) </a:t>
            </a:r>
            <a:r>
              <a:rPr lang="en-US" sz="3200" dirty="0"/>
              <a:t>	</a:t>
            </a:r>
            <a:r>
              <a:rPr lang="id-ID" sz="3200" dirty="0"/>
              <a:t>prinsip </a:t>
            </a:r>
            <a:r>
              <a:rPr lang="en-US" sz="3200" dirty="0"/>
              <a:t>	</a:t>
            </a:r>
            <a:r>
              <a:rPr lang="id-ID" sz="3200" dirty="0"/>
              <a:t>perancangan </a:t>
            </a:r>
            <a:r>
              <a:rPr lang="en-US" sz="3200" dirty="0"/>
              <a:t>	</a:t>
            </a:r>
            <a:r>
              <a:rPr lang="id-ID" sz="3200" dirty="0"/>
              <a:t>perangkat lunak adalah </a:t>
            </a:r>
            <a:r>
              <a:rPr lang="id-ID" sz="3200" i="1" dirty="0"/>
              <a:t>abstraction, </a:t>
            </a:r>
            <a:r>
              <a:rPr lang="en-US" sz="3200" i="1" dirty="0"/>
              <a:t>	</a:t>
            </a:r>
            <a:r>
              <a:rPr lang="id-ID" sz="3200" i="1" dirty="0"/>
              <a:t>coupling &amp; cohesion, </a:t>
            </a:r>
            <a:r>
              <a:rPr lang="en-US" sz="3200" i="1" dirty="0"/>
              <a:t>	</a:t>
            </a:r>
            <a:r>
              <a:rPr lang="id-ID" sz="3200" i="1" dirty="0"/>
              <a:t>decomposition &amp; </a:t>
            </a:r>
            <a:r>
              <a:rPr lang="en-US" sz="3200" i="1" dirty="0"/>
              <a:t>	</a:t>
            </a:r>
            <a:r>
              <a:rPr lang="id-ID" sz="3200" i="1" dirty="0"/>
              <a:t>modularisation, encapsulation, </a:t>
            </a:r>
            <a:r>
              <a:rPr lang="en-US" sz="3200" i="1" dirty="0"/>
              <a:t>	</a:t>
            </a:r>
            <a:r>
              <a:rPr lang="id-ID" sz="3200" i="1" dirty="0"/>
              <a:t>separation of interface</a:t>
            </a:r>
            <a:r>
              <a:rPr lang="en-US" sz="3200" i="1" dirty="0"/>
              <a:t>	</a:t>
            </a:r>
            <a:r>
              <a:rPr lang="id-ID" sz="3200" i="1" dirty="0"/>
              <a:t>and </a:t>
            </a:r>
            <a:r>
              <a:rPr lang="en-US" sz="3200" i="1" dirty="0"/>
              <a:t>	</a:t>
            </a:r>
            <a:r>
              <a:rPr lang="id-ID" sz="3200" i="1" dirty="0"/>
              <a:t>implementation, sufficiency, </a:t>
            </a:r>
            <a:r>
              <a:rPr lang="en-US" sz="3200" i="1" dirty="0"/>
              <a:t>	</a:t>
            </a:r>
            <a:r>
              <a:rPr lang="id-ID" sz="3200" i="1" dirty="0"/>
              <a:t>completeness, &amp; primitiveness </a:t>
            </a:r>
            <a:r>
              <a:rPr lang="id-ID" sz="3200" dirty="0"/>
              <a:t>serta</a:t>
            </a:r>
            <a:r>
              <a:rPr lang="en-US" sz="3200" dirty="0"/>
              <a:t> </a:t>
            </a:r>
            <a:r>
              <a:rPr lang="id-ID" sz="3200" i="1" dirty="0"/>
              <a:t>separation of concern </a:t>
            </a:r>
          </a:p>
        </p:txBody>
      </p:sp>
    </p:spTree>
    <p:extLst>
      <p:ext uri="{BB962C8B-B14F-4D97-AF65-F5344CB8AC3E}">
        <p14:creationId xmlns:p14="http://schemas.microsoft.com/office/powerpoint/2010/main" val="4251924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8EAC0-1539-4063-93DC-0601925F13B9}"/>
              </a:ext>
            </a:extLst>
          </p:cNvPr>
          <p:cNvSpPr>
            <a:spLocks noGrp="1"/>
          </p:cNvSpPr>
          <p:nvPr>
            <p:ph type="title"/>
          </p:nvPr>
        </p:nvSpPr>
        <p:spPr/>
        <p:txBody>
          <a:bodyPr>
            <a:normAutofit/>
          </a:bodyPr>
          <a:lstStyle/>
          <a:p>
            <a:pPr algn="l"/>
            <a:r>
              <a:rPr lang="en-US" b="1" dirty="0" err="1"/>
              <a:t>Prinsip</a:t>
            </a:r>
            <a:r>
              <a:rPr lang="en-US" b="1" dirty="0"/>
              <a:t> </a:t>
            </a:r>
            <a:r>
              <a:rPr lang="en-US" b="1" dirty="0" err="1"/>
              <a:t>umum</a:t>
            </a:r>
            <a:endParaRPr lang="id-ID" dirty="0"/>
          </a:p>
        </p:txBody>
      </p:sp>
      <p:sp>
        <p:nvSpPr>
          <p:cNvPr id="3" name="Content Placeholder 2">
            <a:extLst>
              <a:ext uri="{FF2B5EF4-FFF2-40B4-BE49-F238E27FC236}">
                <a16:creationId xmlns:a16="http://schemas.microsoft.com/office/drawing/2014/main" id="{4DD5F5F9-7E69-42CF-8D95-196E6842FD31}"/>
              </a:ext>
            </a:extLst>
          </p:cNvPr>
          <p:cNvSpPr>
            <a:spLocks noGrp="1"/>
          </p:cNvSpPr>
          <p:nvPr>
            <p:ph idx="1"/>
          </p:nvPr>
        </p:nvSpPr>
        <p:spPr>
          <a:xfrm>
            <a:off x="1295401" y="2556932"/>
            <a:ext cx="9601196" cy="3675056"/>
          </a:xfrm>
        </p:spPr>
        <p:txBody>
          <a:bodyPr>
            <a:normAutofit fontScale="92500" lnSpcReduction="20000"/>
          </a:bodyPr>
          <a:lstStyle/>
          <a:p>
            <a:r>
              <a:rPr lang="id-ID" b="1" i="1" dirty="0"/>
              <a:t>Abstraction Abstraction</a:t>
            </a:r>
            <a:r>
              <a:rPr lang="id-ID" dirty="0"/>
              <a:t> (abstraksi) terkait dengan bagaimana berfokus dalam memandang objek dan mengambil hal yang penting dari objek tersebut. Tiga macam abstraksi yang dikenal adalah : abstraksi prosedur, data, dan kontrol (iterasi). </a:t>
            </a:r>
            <a:endParaRPr lang="en-US" dirty="0"/>
          </a:p>
          <a:p>
            <a:r>
              <a:rPr lang="id-ID" b="1" i="1" dirty="0"/>
              <a:t>Coupling &amp; Cohesion </a:t>
            </a:r>
            <a:r>
              <a:rPr lang="id-ID" dirty="0"/>
              <a:t>Coupling</a:t>
            </a:r>
            <a:r>
              <a:rPr lang="id-ID" b="1" i="1" dirty="0"/>
              <a:t> </a:t>
            </a:r>
            <a:r>
              <a:rPr lang="id-ID" dirty="0"/>
              <a:t>merupakan ketergantungan antar modul sedangkan cohesion merupakan keterikatan antara elemen penyusun modul. </a:t>
            </a:r>
            <a:endParaRPr lang="en-US" dirty="0"/>
          </a:p>
          <a:p>
            <a:r>
              <a:rPr lang="id-ID" b="1" i="1" dirty="0"/>
              <a:t>Decompositon &amp; modularization</a:t>
            </a:r>
            <a:r>
              <a:rPr lang="id-ID" dirty="0"/>
              <a:t> Prinsip ini menekankan pada penguraian (decompose) perangkat lunak yang ‘besar’ menjadi modul-modul atau elemen-elemen dimana masing-masing elemen memiliki fungsi dan tanggung jawab masing-masing. </a:t>
            </a:r>
            <a:endParaRPr lang="en-US" dirty="0"/>
          </a:p>
          <a:p>
            <a:r>
              <a:rPr lang="id-ID" b="1" i="1" dirty="0"/>
              <a:t>Encapsulation</a:t>
            </a:r>
            <a:r>
              <a:rPr lang="id-ID" dirty="0"/>
              <a:t> Prinsip encapsulation berarti detail dari sebuah abstraksi tidak diketahui atau tidak dapat diakses oleh entitas yang lain di luarnya. </a:t>
            </a:r>
          </a:p>
        </p:txBody>
      </p:sp>
    </p:spTree>
    <p:extLst>
      <p:ext uri="{BB962C8B-B14F-4D97-AF65-F5344CB8AC3E}">
        <p14:creationId xmlns:p14="http://schemas.microsoft.com/office/powerpoint/2010/main" val="681716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0C854-FF71-424E-847F-BD4F34ECAB79}"/>
              </a:ext>
            </a:extLst>
          </p:cNvPr>
          <p:cNvSpPr>
            <a:spLocks noGrp="1"/>
          </p:cNvSpPr>
          <p:nvPr>
            <p:ph type="title"/>
          </p:nvPr>
        </p:nvSpPr>
        <p:spPr/>
        <p:txBody>
          <a:bodyPr/>
          <a:lstStyle/>
          <a:p>
            <a:pPr algn="l"/>
            <a:r>
              <a:rPr lang="en-US" b="1" dirty="0" err="1"/>
              <a:t>Prinsip</a:t>
            </a:r>
            <a:r>
              <a:rPr lang="en-US" b="1" dirty="0"/>
              <a:t> </a:t>
            </a:r>
            <a:r>
              <a:rPr lang="en-US" b="1" dirty="0" err="1"/>
              <a:t>umum</a:t>
            </a:r>
            <a:endParaRPr lang="id-ID" dirty="0"/>
          </a:p>
        </p:txBody>
      </p:sp>
      <p:sp>
        <p:nvSpPr>
          <p:cNvPr id="3" name="Content Placeholder 2">
            <a:extLst>
              <a:ext uri="{FF2B5EF4-FFF2-40B4-BE49-F238E27FC236}">
                <a16:creationId xmlns:a16="http://schemas.microsoft.com/office/drawing/2014/main" id="{46A753E0-0DAD-43FD-B869-C552BFDBAD88}"/>
              </a:ext>
            </a:extLst>
          </p:cNvPr>
          <p:cNvSpPr>
            <a:spLocks noGrp="1"/>
          </p:cNvSpPr>
          <p:nvPr>
            <p:ph idx="1"/>
          </p:nvPr>
        </p:nvSpPr>
        <p:spPr>
          <a:xfrm>
            <a:off x="1295401" y="2556931"/>
            <a:ext cx="9601196" cy="3717259"/>
          </a:xfrm>
        </p:spPr>
        <p:txBody>
          <a:bodyPr>
            <a:normAutofit fontScale="92500" lnSpcReduction="10000"/>
          </a:bodyPr>
          <a:lstStyle/>
          <a:p>
            <a:r>
              <a:rPr lang="id-ID" b="1" i="1" dirty="0"/>
              <a:t>Separation of interface and implementation</a:t>
            </a:r>
            <a:r>
              <a:rPr lang="id-ID" dirty="0"/>
              <a:t> Dari sisi komponen perangkat lunak, prinsip ini berarti akses kepada sebuah komponen dari komponen yang lain melalui public interface yang telah didefinisikan pada komponen yang akan diakses tersebut. </a:t>
            </a:r>
            <a:endParaRPr lang="en-US" dirty="0"/>
          </a:p>
          <a:p>
            <a:r>
              <a:rPr lang="id-ID" b="1" i="1" dirty="0"/>
              <a:t>Sufficiency, completeness &amp; primitiveness</a:t>
            </a:r>
            <a:r>
              <a:rPr lang="id-ID" dirty="0"/>
              <a:t> berarti abstraksi yang dilakukan telah menangkap semua karakteristik yang diperlukan sedangkan primitiveness artinya desain dapat diimplementasikan. </a:t>
            </a:r>
            <a:endParaRPr lang="en-US" dirty="0"/>
          </a:p>
          <a:p>
            <a:r>
              <a:rPr lang="id-ID" b="1" i="1" dirty="0"/>
              <a:t>Separation of concern</a:t>
            </a:r>
            <a:r>
              <a:rPr lang="id-ID" dirty="0"/>
              <a:t> Prinsip ini terkait dengan arsitektur, dimana terdapat beberapa architectural view yang memudahkan stakeholder dalam mengelola kompleksitas perangkat lunak.</a:t>
            </a:r>
          </a:p>
        </p:txBody>
      </p:sp>
    </p:spTree>
    <p:extLst>
      <p:ext uri="{BB962C8B-B14F-4D97-AF65-F5344CB8AC3E}">
        <p14:creationId xmlns:p14="http://schemas.microsoft.com/office/powerpoint/2010/main" val="2589439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28E2A-0C2F-4C45-BEF0-F74511E8A77E}"/>
              </a:ext>
            </a:extLst>
          </p:cNvPr>
          <p:cNvSpPr>
            <a:spLocks noGrp="1"/>
          </p:cNvSpPr>
          <p:nvPr>
            <p:ph type="title"/>
          </p:nvPr>
        </p:nvSpPr>
        <p:spPr/>
        <p:txBody>
          <a:bodyPr/>
          <a:lstStyle/>
          <a:p>
            <a:pPr algn="l"/>
            <a:r>
              <a:rPr lang="id-ID" b="1" dirty="0"/>
              <a:t>Prinsip Desain Berorientasi Objek</a:t>
            </a:r>
          </a:p>
        </p:txBody>
      </p:sp>
      <p:sp>
        <p:nvSpPr>
          <p:cNvPr id="3" name="Content Placeholder 2">
            <a:extLst>
              <a:ext uri="{FF2B5EF4-FFF2-40B4-BE49-F238E27FC236}">
                <a16:creationId xmlns:a16="http://schemas.microsoft.com/office/drawing/2014/main" id="{DC4783ED-7134-4C80-A7F0-D3CF179210D9}"/>
              </a:ext>
            </a:extLst>
          </p:cNvPr>
          <p:cNvSpPr>
            <a:spLocks noGrp="1"/>
          </p:cNvSpPr>
          <p:nvPr>
            <p:ph idx="1"/>
          </p:nvPr>
        </p:nvSpPr>
        <p:spPr/>
        <p:txBody>
          <a:bodyPr>
            <a:normAutofit/>
          </a:bodyPr>
          <a:lstStyle/>
          <a:p>
            <a:r>
              <a:rPr lang="en-US" dirty="0"/>
              <a:t>P</a:t>
            </a:r>
            <a:r>
              <a:rPr lang="id-ID" dirty="0"/>
              <a:t>ewarisan (</a:t>
            </a:r>
            <a:r>
              <a:rPr lang="id-ID" i="1" dirty="0"/>
              <a:t>inheritance</a:t>
            </a:r>
            <a:r>
              <a:rPr lang="id-ID" dirty="0"/>
              <a:t>) </a:t>
            </a:r>
            <a:endParaRPr lang="en-US" dirty="0"/>
          </a:p>
          <a:p>
            <a:r>
              <a:rPr lang="id-ID" dirty="0"/>
              <a:t>Polimorfisme</a:t>
            </a:r>
            <a:endParaRPr lang="en-US" dirty="0"/>
          </a:p>
          <a:p>
            <a:r>
              <a:rPr lang="id-ID" i="1" dirty="0"/>
              <a:t>Single Responsibility Principle </a:t>
            </a:r>
            <a:r>
              <a:rPr lang="id-ID" dirty="0"/>
              <a:t>(SRP), merupakan prinsip dimana sebuah kelas (class) hanya memiliki satu alasan untuk berubah</a:t>
            </a:r>
            <a:endParaRPr lang="en-US" dirty="0"/>
          </a:p>
          <a:p>
            <a:r>
              <a:rPr lang="id-ID" i="1" dirty="0"/>
              <a:t>Open Closed Principle </a:t>
            </a:r>
            <a:r>
              <a:rPr lang="id-ID" dirty="0"/>
              <a:t>(OCP), menekankan bahwa pengembangan/perluasan yang dilakukan pada entitas perangkat lunak seperti kelas dan modul semestinya melalui extension bukan melalui penyuntingan kode program. </a:t>
            </a:r>
          </a:p>
        </p:txBody>
      </p:sp>
    </p:spTree>
    <p:extLst>
      <p:ext uri="{BB962C8B-B14F-4D97-AF65-F5344CB8AC3E}">
        <p14:creationId xmlns:p14="http://schemas.microsoft.com/office/powerpoint/2010/main" val="2462410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28E2A-0C2F-4C45-BEF0-F74511E8A77E}"/>
              </a:ext>
            </a:extLst>
          </p:cNvPr>
          <p:cNvSpPr>
            <a:spLocks noGrp="1"/>
          </p:cNvSpPr>
          <p:nvPr>
            <p:ph type="title"/>
          </p:nvPr>
        </p:nvSpPr>
        <p:spPr/>
        <p:txBody>
          <a:bodyPr/>
          <a:lstStyle/>
          <a:p>
            <a:pPr algn="l"/>
            <a:r>
              <a:rPr lang="id-ID" b="1" dirty="0"/>
              <a:t>Prinsip Desain Berorientasi Objek</a:t>
            </a:r>
          </a:p>
        </p:txBody>
      </p:sp>
      <p:sp>
        <p:nvSpPr>
          <p:cNvPr id="3" name="Content Placeholder 2">
            <a:extLst>
              <a:ext uri="{FF2B5EF4-FFF2-40B4-BE49-F238E27FC236}">
                <a16:creationId xmlns:a16="http://schemas.microsoft.com/office/drawing/2014/main" id="{DC4783ED-7134-4C80-A7F0-D3CF179210D9}"/>
              </a:ext>
            </a:extLst>
          </p:cNvPr>
          <p:cNvSpPr>
            <a:spLocks noGrp="1"/>
          </p:cNvSpPr>
          <p:nvPr>
            <p:ph idx="1"/>
          </p:nvPr>
        </p:nvSpPr>
        <p:spPr/>
        <p:txBody>
          <a:bodyPr>
            <a:normAutofit/>
          </a:bodyPr>
          <a:lstStyle/>
          <a:p>
            <a:r>
              <a:rPr lang="id-ID" i="1" dirty="0"/>
              <a:t>Dependency Inversion Principle</a:t>
            </a:r>
            <a:r>
              <a:rPr lang="id-ID" dirty="0"/>
              <a:t> (DIP) merupakan prinsip yang menekankan pada penggunaan abstraksi.</a:t>
            </a:r>
            <a:endParaRPr lang="en-US" dirty="0"/>
          </a:p>
          <a:p>
            <a:r>
              <a:rPr lang="id-ID" i="1" dirty="0"/>
              <a:t>Interface Segregation Principle</a:t>
            </a:r>
            <a:r>
              <a:rPr lang="id-ID" dirty="0"/>
              <a:t> (ISP), adalah sebuah prinsip yang memandu pembuatan interface.</a:t>
            </a:r>
          </a:p>
        </p:txBody>
      </p:sp>
    </p:spTree>
    <p:extLst>
      <p:ext uri="{BB962C8B-B14F-4D97-AF65-F5344CB8AC3E}">
        <p14:creationId xmlns:p14="http://schemas.microsoft.com/office/powerpoint/2010/main" val="1149137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52E7A-93FA-40CC-903E-1E7B36FE90C0}"/>
              </a:ext>
            </a:extLst>
          </p:cNvPr>
          <p:cNvSpPr>
            <a:spLocks noGrp="1"/>
          </p:cNvSpPr>
          <p:nvPr>
            <p:ph type="title"/>
          </p:nvPr>
        </p:nvSpPr>
        <p:spPr/>
        <p:txBody>
          <a:bodyPr/>
          <a:lstStyle/>
          <a:p>
            <a:pPr algn="l"/>
            <a:r>
              <a:rPr lang="en-US" b="1" dirty="0"/>
              <a:t>Proses </a:t>
            </a:r>
            <a:r>
              <a:rPr lang="en-US" b="1" dirty="0" err="1"/>
              <a:t>desain</a:t>
            </a:r>
            <a:endParaRPr lang="id-ID" b="1" dirty="0"/>
          </a:p>
        </p:txBody>
      </p:sp>
      <p:sp>
        <p:nvSpPr>
          <p:cNvPr id="3" name="Content Placeholder 2">
            <a:extLst>
              <a:ext uri="{FF2B5EF4-FFF2-40B4-BE49-F238E27FC236}">
                <a16:creationId xmlns:a16="http://schemas.microsoft.com/office/drawing/2014/main" id="{A0E36D38-C13A-4CF7-A2F6-9A06039699A3}"/>
              </a:ext>
            </a:extLst>
          </p:cNvPr>
          <p:cNvSpPr>
            <a:spLocks noGrp="1"/>
          </p:cNvSpPr>
          <p:nvPr>
            <p:ph idx="1"/>
          </p:nvPr>
        </p:nvSpPr>
        <p:spPr/>
        <p:txBody>
          <a:bodyPr>
            <a:normAutofit lnSpcReduction="10000"/>
          </a:bodyPr>
          <a:lstStyle/>
          <a:p>
            <a:r>
              <a:rPr lang="id-ID" dirty="0"/>
              <a:t>Mendefinisikan tujuan desain. </a:t>
            </a:r>
            <a:endParaRPr lang="en-US" dirty="0"/>
          </a:p>
          <a:p>
            <a:r>
              <a:rPr lang="id-ID" dirty="0"/>
              <a:t>Mendefinisikan subsistem. </a:t>
            </a:r>
            <a:endParaRPr lang="en-US" dirty="0"/>
          </a:p>
          <a:p>
            <a:r>
              <a:rPr lang="id-ID" dirty="0"/>
              <a:t>Pemetaan subsistem ke dalam platform yang digunakan</a:t>
            </a:r>
            <a:endParaRPr lang="en-US" dirty="0"/>
          </a:p>
          <a:p>
            <a:r>
              <a:rPr lang="id-ID" dirty="0"/>
              <a:t>Pengelolaan persistent data. </a:t>
            </a:r>
            <a:endParaRPr lang="en-US" dirty="0"/>
          </a:p>
          <a:p>
            <a:r>
              <a:rPr lang="id-ID" dirty="0"/>
              <a:t>Mendefinisikan kendali akses. </a:t>
            </a:r>
            <a:endParaRPr lang="en-US" dirty="0"/>
          </a:p>
          <a:p>
            <a:r>
              <a:rPr lang="id-ID" dirty="0"/>
              <a:t>Mendefinisikan kendali aliran (control flow). </a:t>
            </a:r>
            <a:endParaRPr lang="en-US" dirty="0"/>
          </a:p>
          <a:p>
            <a:r>
              <a:rPr lang="id-ID" dirty="0"/>
              <a:t>Mendefinisikan boundary condition.</a:t>
            </a:r>
          </a:p>
        </p:txBody>
      </p:sp>
    </p:spTree>
    <p:extLst>
      <p:ext uri="{BB962C8B-B14F-4D97-AF65-F5344CB8AC3E}">
        <p14:creationId xmlns:p14="http://schemas.microsoft.com/office/powerpoint/2010/main" val="30219567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otalTime>17</TotalTime>
  <Words>778</Words>
  <Application>Microsoft Office PowerPoint</Application>
  <PresentationFormat>Widescreen</PresentationFormat>
  <Paragraphs>54</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Garamond</vt:lpstr>
      <vt:lpstr>Organic</vt:lpstr>
      <vt:lpstr>Konsep Desain Perangkat Lunak</vt:lpstr>
      <vt:lpstr>Pengertian </vt:lpstr>
      <vt:lpstr>Pendahuluan </vt:lpstr>
      <vt:lpstr>Prinsip-prinsip desain</vt:lpstr>
      <vt:lpstr>Prinsip umum</vt:lpstr>
      <vt:lpstr>Prinsip umum</vt:lpstr>
      <vt:lpstr>Prinsip Desain Berorientasi Objek</vt:lpstr>
      <vt:lpstr>Prinsip Desain Berorientasi Objek</vt:lpstr>
      <vt:lpstr>Proses desain</vt:lpstr>
      <vt:lpstr>Desain arsitektur</vt:lpstr>
      <vt:lpstr>Desain arsitektur</vt:lpstr>
      <vt:lpstr>Desain arsitektur</vt:lpstr>
      <vt:lpstr>Desain arsitektur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Pemodelan Perangkat Lunak</dc:title>
  <dc:creator>Prodi Informatika</dc:creator>
  <cp:lastModifiedBy>Prodi Informatika</cp:lastModifiedBy>
  <cp:revision>4</cp:revision>
  <dcterms:created xsi:type="dcterms:W3CDTF">2019-11-03T08:03:55Z</dcterms:created>
  <dcterms:modified xsi:type="dcterms:W3CDTF">2019-11-17T15:42:11Z</dcterms:modified>
</cp:coreProperties>
</file>