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92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3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4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7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23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4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8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2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7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8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BASIS DATA</a:t>
            </a:r>
            <a:endParaRPr lang="en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640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 Basis Data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Bahasa Basis Data Tunggal (</a:t>
            </a:r>
            <a:r>
              <a:rPr lang="en-US" i="1" dirty="0" smtClean="0"/>
              <a:t>Structured Query Language </a:t>
            </a:r>
            <a:r>
              <a:rPr lang="en-US" dirty="0" smtClean="0"/>
              <a:t>/ SQL) :</a:t>
            </a:r>
          </a:p>
          <a:p>
            <a:r>
              <a:rPr lang="en-US" b="1" dirty="0" smtClean="0"/>
              <a:t>2. DML (</a:t>
            </a:r>
            <a:r>
              <a:rPr lang="en-US" b="1" i="1" dirty="0" smtClean="0"/>
              <a:t>Data Manipulation Language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manipulasi</a:t>
            </a:r>
            <a:r>
              <a:rPr lang="en-US" dirty="0" smtClean="0"/>
              <a:t> data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a. </a:t>
            </a:r>
            <a:r>
              <a:rPr lang="en-US" i="1" dirty="0" smtClean="0"/>
              <a:t>query</a:t>
            </a:r>
            <a:r>
              <a:rPr lang="en-US" dirty="0" smtClean="0"/>
              <a:t> :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i="1" dirty="0" smtClean="0"/>
              <a:t>insert</a:t>
            </a:r>
            <a:r>
              <a:rPr lang="en-US" dirty="0" smtClean="0"/>
              <a:t> :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c. </a:t>
            </a:r>
            <a:r>
              <a:rPr lang="en-US" i="1" dirty="0" smtClean="0"/>
              <a:t>updat</a:t>
            </a:r>
            <a:r>
              <a:rPr lang="en-US" dirty="0"/>
              <a:t>e</a:t>
            </a:r>
            <a:r>
              <a:rPr lang="en-US" dirty="0" smtClean="0"/>
              <a:t> :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smtClean="0"/>
              <a:t>d. </a:t>
            </a:r>
            <a:r>
              <a:rPr lang="en-US" i="1" dirty="0" smtClean="0"/>
              <a:t>delete</a:t>
            </a:r>
            <a:r>
              <a:rPr lang="en-US" dirty="0" smtClean="0"/>
              <a:t> :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r>
              <a:rPr lang="en-US" b="1" u="sng" dirty="0" smtClean="0"/>
              <a:t>2 </a:t>
            </a:r>
            <a:r>
              <a:rPr lang="en-US" b="1" u="sng" dirty="0" err="1" smtClean="0"/>
              <a:t>jenis</a:t>
            </a:r>
            <a:r>
              <a:rPr lang="en-US" b="1" u="sng" dirty="0" smtClean="0"/>
              <a:t> DML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/>
              <a:t>P</a:t>
            </a:r>
            <a:r>
              <a:rPr lang="en-US" dirty="0" err="1" smtClean="0"/>
              <a:t>rosedural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/>
              <a:t>D</a:t>
            </a:r>
            <a:r>
              <a:rPr lang="en-US" dirty="0" err="1" smtClean="0"/>
              <a:t>eklaratif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19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Tahapan</a:t>
            </a:r>
            <a:r>
              <a:rPr lang="en-US" sz="4400" dirty="0" smtClean="0"/>
              <a:t> </a:t>
            </a:r>
            <a:r>
              <a:rPr lang="en-US" sz="4400" dirty="0" err="1" smtClean="0"/>
              <a:t>Pengembangan</a:t>
            </a:r>
            <a:r>
              <a:rPr lang="en-US" sz="4400" dirty="0" smtClean="0"/>
              <a:t> </a:t>
            </a:r>
            <a:r>
              <a:rPr lang="en-US" sz="4400" dirty="0" err="1" smtClean="0"/>
              <a:t>Sistem</a:t>
            </a:r>
            <a:r>
              <a:rPr lang="en-US" sz="4400" dirty="0" smtClean="0"/>
              <a:t> Basis Data</a:t>
            </a:r>
            <a:endParaRPr lang="en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u="sng" dirty="0" err="1" smtClean="0"/>
              <a:t>Arsitektur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Sistem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Informasi</a:t>
            </a:r>
            <a:r>
              <a:rPr lang="en-US" b="1" u="sng" dirty="0" smtClean="0"/>
              <a:t> (</a:t>
            </a:r>
            <a:r>
              <a:rPr lang="en-US" b="1" i="1" u="sng" dirty="0" smtClean="0"/>
              <a:t>Information System Architecture</a:t>
            </a:r>
            <a:r>
              <a:rPr lang="en-US" b="1" u="sng" dirty="0" smtClean="0"/>
              <a:t>) / </a:t>
            </a:r>
            <a:r>
              <a:rPr lang="en-US" b="1" u="sng" dirty="0" err="1" smtClean="0"/>
              <a:t>cetak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biru</a:t>
            </a:r>
            <a:r>
              <a:rPr lang="en-US" b="1" u="sng" dirty="0" smtClean="0"/>
              <a:t> (</a:t>
            </a:r>
            <a:r>
              <a:rPr lang="en-US" b="1" i="1" u="sng" dirty="0" smtClean="0"/>
              <a:t>blue print</a:t>
            </a:r>
            <a:r>
              <a:rPr lang="en-US" b="1" u="sng" dirty="0" smtClean="0"/>
              <a:t>)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Pemodelan</a:t>
            </a:r>
            <a:r>
              <a:rPr lang="en-US" dirty="0" smtClean="0"/>
              <a:t> data 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Pemodelan</a:t>
            </a:r>
            <a:r>
              <a:rPr lang="en-US" dirty="0" smtClean="0"/>
              <a:t> proses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(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err="1" smtClean="0"/>
              <a:t>Rekayasa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data.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err="1" smtClean="0"/>
              <a:t>Perencanaan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Sistem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65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Instansiasi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Simbol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endParaRPr lang="en-US" b="1" dirty="0" smtClean="0"/>
          </a:p>
          <a:p>
            <a:r>
              <a:rPr lang="en-US" dirty="0" smtClean="0"/>
              <a:t>- </a:t>
            </a:r>
            <a:r>
              <a:rPr lang="en-US" i="1" dirty="0" err="1" smtClean="0"/>
              <a:t>entitas</a:t>
            </a:r>
            <a:r>
              <a:rPr lang="en-US" i="1" dirty="0" smtClean="0"/>
              <a:t> </a:t>
            </a:r>
            <a:r>
              <a:rPr lang="en-US" i="1" dirty="0" err="1" smtClean="0"/>
              <a:t>asosiatif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- </a:t>
            </a:r>
            <a:r>
              <a:rPr lang="en-US" i="1" dirty="0" err="1" smtClean="0"/>
              <a:t>atribut</a:t>
            </a:r>
            <a:r>
              <a:rPr lang="en-US" i="1" dirty="0" smtClean="0"/>
              <a:t> </a:t>
            </a:r>
            <a:r>
              <a:rPr lang="en-US" i="1" dirty="0" err="1" smtClean="0"/>
              <a:t>komposit</a:t>
            </a:r>
            <a:r>
              <a:rPr lang="en-US" i="1" dirty="0" smtClean="0"/>
              <a:t>, </a:t>
            </a:r>
            <a:r>
              <a:rPr lang="en-US" i="1" dirty="0" err="1" smtClean="0"/>
              <a:t>bernilai</a:t>
            </a:r>
            <a:r>
              <a:rPr lang="en-US" i="1" dirty="0" smtClean="0"/>
              <a:t> </a:t>
            </a:r>
            <a:r>
              <a:rPr lang="en-US" i="1" dirty="0" err="1" smtClean="0"/>
              <a:t>banyak</a:t>
            </a:r>
            <a:r>
              <a:rPr lang="en-US" i="1" dirty="0" smtClean="0"/>
              <a:t>, </a:t>
            </a:r>
            <a:r>
              <a:rPr lang="en-US" i="1" dirty="0" err="1" smtClean="0"/>
              <a:t>turunan</a:t>
            </a:r>
            <a:endParaRPr lang="en-US" i="1" dirty="0" smtClean="0"/>
          </a:p>
          <a:p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relasi</a:t>
            </a:r>
            <a:endParaRPr lang="en-US" b="1" dirty="0" smtClean="0"/>
          </a:p>
          <a:p>
            <a:r>
              <a:rPr lang="en-US" i="1" dirty="0" smtClean="0"/>
              <a:t>Unary, binary, ternary</a:t>
            </a:r>
          </a:p>
          <a:p>
            <a:r>
              <a:rPr lang="en-US" b="1" dirty="0" err="1" smtClean="0"/>
              <a:t>Kardinalitas</a:t>
            </a:r>
            <a:r>
              <a:rPr lang="en-US" b="1" dirty="0" smtClean="0"/>
              <a:t> </a:t>
            </a:r>
            <a:r>
              <a:rPr lang="en-US" b="1" dirty="0" err="1" smtClean="0"/>
              <a:t>relasi</a:t>
            </a:r>
            <a:endParaRPr lang="en-US" b="1" dirty="0" smtClean="0"/>
          </a:p>
          <a:p>
            <a:r>
              <a:rPr lang="en-US" i="1" dirty="0" smtClean="0"/>
              <a:t>- </a:t>
            </a:r>
            <a:r>
              <a:rPr lang="en-US" i="1" dirty="0" err="1"/>
              <a:t>r</a:t>
            </a:r>
            <a:r>
              <a:rPr lang="en-US" i="1" dirty="0" err="1" smtClean="0"/>
              <a:t>elasi</a:t>
            </a:r>
            <a:r>
              <a:rPr lang="en-US" i="1" dirty="0" smtClean="0"/>
              <a:t> </a:t>
            </a:r>
            <a:r>
              <a:rPr lang="en-US" i="1" dirty="0" err="1" smtClean="0"/>
              <a:t>ganda</a:t>
            </a:r>
            <a:endParaRPr lang="en-US" i="1" dirty="0" smtClean="0"/>
          </a:p>
          <a:p>
            <a:r>
              <a:rPr lang="en-US" i="1" dirty="0" smtClean="0"/>
              <a:t>- </a:t>
            </a:r>
            <a:r>
              <a:rPr lang="en-US" i="1" dirty="0" err="1" smtClean="0"/>
              <a:t>agregasi</a:t>
            </a:r>
            <a:r>
              <a:rPr lang="en-US" i="1" dirty="0" smtClean="0"/>
              <a:t> (</a:t>
            </a:r>
            <a:r>
              <a:rPr lang="en-US" i="1" dirty="0" err="1" smtClean="0"/>
              <a:t>relasi</a:t>
            </a:r>
            <a:r>
              <a:rPr lang="en-US" i="1" dirty="0" smtClean="0"/>
              <a:t> </a:t>
            </a:r>
            <a:r>
              <a:rPr lang="en-US" i="1" dirty="0" err="1" smtClean="0"/>
              <a:t>prasyarat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- </a:t>
            </a:r>
            <a:r>
              <a:rPr lang="en-US" i="1" dirty="0" smtClean="0"/>
              <a:t>Minimum, </a:t>
            </a:r>
            <a:r>
              <a:rPr lang="en-US" i="1" dirty="0" err="1" smtClean="0"/>
              <a:t>maksimum</a:t>
            </a:r>
            <a:r>
              <a:rPr lang="en-US" i="1" dirty="0" smtClean="0"/>
              <a:t> (one to one, one to many, many to one, many to many</a:t>
            </a:r>
            <a:r>
              <a:rPr lang="en-US" dirty="0" smtClean="0"/>
              <a:t>)</a:t>
            </a:r>
          </a:p>
          <a:p>
            <a:r>
              <a:rPr lang="en-US" dirty="0" smtClean="0"/>
              <a:t>- </a:t>
            </a:r>
            <a:r>
              <a:rPr lang="en-US" i="1" dirty="0" err="1" smtClean="0"/>
              <a:t>supertipe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subtype</a:t>
            </a:r>
          </a:p>
          <a:p>
            <a:r>
              <a:rPr lang="en-US" i="1" dirty="0" smtClean="0"/>
              <a:t>- </a:t>
            </a:r>
            <a:r>
              <a:rPr lang="en-US" i="1" dirty="0" err="1" smtClean="0"/>
              <a:t>generalisasi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spesialisasi</a:t>
            </a:r>
            <a:endParaRPr lang="en-ID" i="1" dirty="0"/>
          </a:p>
        </p:txBody>
      </p:sp>
    </p:spTree>
    <p:extLst>
      <p:ext uri="{BB962C8B-B14F-4D97-AF65-F5344CB8AC3E}">
        <p14:creationId xmlns:p14="http://schemas.microsoft.com/office/powerpoint/2010/main" val="9672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err="1" smtClean="0"/>
              <a:t>Sistem</a:t>
            </a:r>
            <a:r>
              <a:rPr lang="en-US" b="1" u="sng" dirty="0" smtClean="0"/>
              <a:t> basis data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yang </a:t>
            </a:r>
            <a:r>
              <a:rPr lang="en-US" dirty="0" err="1" smtClean="0"/>
              <a:t>terorganisasi</a:t>
            </a:r>
            <a:r>
              <a:rPr lang="en-US" dirty="0" smtClean="0"/>
              <a:t> (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data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dimanipulasi</a:t>
            </a:r>
            <a:r>
              <a:rPr lang="en-US" dirty="0" smtClean="0"/>
              <a:t> (</a:t>
            </a:r>
            <a:r>
              <a:rPr lang="en-US" dirty="0" err="1" smtClean="0"/>
              <a:t>diperbarui</a:t>
            </a:r>
            <a:r>
              <a:rPr lang="en-US" dirty="0" smtClean="0"/>
              <a:t>, </a:t>
            </a:r>
            <a:r>
              <a:rPr lang="en-US" dirty="0" err="1" smtClean="0"/>
              <a:t>dicari</a:t>
            </a:r>
            <a:r>
              <a:rPr lang="en-US" dirty="0" smtClean="0"/>
              <a:t>,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).</a:t>
            </a:r>
          </a:p>
          <a:p>
            <a:r>
              <a:rPr lang="en-US" b="1" u="sng" dirty="0" smtClean="0"/>
              <a:t>Data </a:t>
            </a:r>
            <a:r>
              <a:rPr lang="en-US" b="1" u="sng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12345</a:t>
            </a:r>
          </a:p>
          <a:p>
            <a:r>
              <a:rPr lang="en-US" b="1" u="sng" dirty="0" err="1" smtClean="0"/>
              <a:t>Informasi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adalah</a:t>
            </a:r>
            <a:r>
              <a:rPr lang="en-US" b="1" u="sng" dirty="0" smtClean="0"/>
              <a:t> </a:t>
            </a:r>
            <a:r>
              <a:rPr lang="en-US" dirty="0" smtClean="0"/>
              <a:t>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NIM </a:t>
            </a:r>
            <a:r>
              <a:rPr lang="en-US" dirty="0" err="1" smtClean="0"/>
              <a:t>mahasiswa</a:t>
            </a:r>
            <a:r>
              <a:rPr lang="en-US" dirty="0" smtClean="0"/>
              <a:t> a/n </a:t>
            </a:r>
            <a:r>
              <a:rPr lang="en-US" dirty="0" err="1" smtClean="0"/>
              <a:t>Ridwan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2018071001</a:t>
            </a:r>
          </a:p>
          <a:p>
            <a:r>
              <a:rPr lang="en-US" b="1" u="sng" dirty="0" smtClean="0"/>
              <a:t>Metadata </a:t>
            </a:r>
            <a:r>
              <a:rPr lang="en-US" b="1" u="sng" dirty="0" err="1" smtClean="0"/>
              <a:t>adalah</a:t>
            </a:r>
            <a:r>
              <a:rPr lang="en-US" b="1" u="sng" dirty="0" smtClean="0"/>
              <a:t> </a:t>
            </a:r>
            <a:r>
              <a:rPr lang="en-US" dirty="0" smtClean="0"/>
              <a:t>data yang </a:t>
            </a:r>
            <a:r>
              <a:rPr lang="en-US" dirty="0" err="1" smtClean="0"/>
              <a:t>menjelaskan</a:t>
            </a:r>
            <a:r>
              <a:rPr lang="en-US" dirty="0" smtClean="0"/>
              <a:t> data </a:t>
            </a:r>
            <a:r>
              <a:rPr lang="en-US" dirty="0" err="1" smtClean="0"/>
              <a:t>lainnya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data,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metadata </a:t>
            </a:r>
            <a:r>
              <a:rPr lang="en-US" dirty="0" err="1" smtClean="0"/>
              <a:t>dari</a:t>
            </a:r>
            <a:r>
              <a:rPr lang="en-US" dirty="0" smtClean="0"/>
              <a:t> 20181001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), </a:t>
            </a:r>
            <a:r>
              <a:rPr lang="en-US" dirty="0" err="1" smtClean="0"/>
              <a:t>ber-karakter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digit, 4 digit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, 2 digit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, 1 digit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status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3 digit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no </a:t>
            </a:r>
            <a:r>
              <a:rPr lang="en-US" dirty="0" err="1" smtClean="0"/>
              <a:t>urut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NIM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digit.          </a:t>
            </a:r>
          </a:p>
        </p:txBody>
      </p:sp>
    </p:spTree>
    <p:extLst>
      <p:ext uri="{BB962C8B-B14F-4D97-AF65-F5344CB8AC3E}">
        <p14:creationId xmlns:p14="http://schemas.microsoft.com/office/powerpoint/2010/main" val="25520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Basis Data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system.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38163" lvl="1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paling </a:t>
            </a:r>
            <a:r>
              <a:rPr lang="en-US" dirty="0" err="1" smtClean="0"/>
              <a:t>rendah</a:t>
            </a:r>
            <a:r>
              <a:rPr lang="en-US" dirty="0" smtClean="0"/>
              <a:t> yang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data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media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juga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bit, </a:t>
            </a:r>
            <a:r>
              <a:rPr lang="en-US" dirty="0" err="1" smtClean="0"/>
              <a:t>aturan</a:t>
            </a:r>
            <a:r>
              <a:rPr lang="en-US" dirty="0" smtClean="0"/>
              <a:t>,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smtClean="0"/>
              <a:t>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endParaRPr lang="en-US" dirty="0" smtClean="0"/>
          </a:p>
          <a:p>
            <a:pPr marL="538163" lvl="1" indent="0">
              <a:buNone/>
            </a:pPr>
            <a:r>
              <a:rPr lang="en-US" dirty="0" err="1" smtClean="0"/>
              <a:t>mendeskripsikan</a:t>
            </a:r>
            <a:r>
              <a:rPr lang="en-US" dirty="0" smtClean="0"/>
              <a:t> data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basis data </a:t>
            </a:r>
            <a:r>
              <a:rPr lang="en-US" dirty="0" err="1" smtClean="0"/>
              <a:t>serta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Seorang</a:t>
            </a:r>
            <a:r>
              <a:rPr lang="en-US" dirty="0" smtClean="0"/>
              <a:t> administrator basis data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538163" lvl="1" indent="0">
              <a:buNone/>
            </a:pP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(</a:t>
            </a:r>
            <a:r>
              <a:rPr lang="en-US" i="1" dirty="0" smtClean="0"/>
              <a:t>Graphical User Interface</a:t>
            </a:r>
            <a:r>
              <a:rPr lang="en-US" dirty="0" smtClean="0"/>
              <a:t> / GUI)</a:t>
            </a:r>
          </a:p>
        </p:txBody>
      </p:sp>
    </p:spTree>
    <p:extLst>
      <p:ext uri="{BB962C8B-B14F-4D97-AF65-F5344CB8AC3E}">
        <p14:creationId xmlns:p14="http://schemas.microsoft.com/office/powerpoint/2010/main" val="12600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 - (</a:t>
            </a:r>
            <a:r>
              <a:rPr lang="en-US" i="1" dirty="0" smtClean="0"/>
              <a:t>Entity Relationship Diagram</a:t>
            </a:r>
            <a:r>
              <a:rPr lang="en-US" dirty="0" smtClean="0"/>
              <a:t>/ ERD)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err="1" smtClean="0"/>
              <a:t>Entitas</a:t>
            </a:r>
            <a:r>
              <a:rPr lang="en-US" b="1" u="sng" dirty="0" smtClean="0"/>
              <a:t>/ </a:t>
            </a:r>
            <a:r>
              <a:rPr lang="en-US" b="1" i="1" u="sng" dirty="0" smtClean="0"/>
              <a:t>Entity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merupakan</a:t>
            </a:r>
            <a:r>
              <a:rPr lang="en-US" dirty="0" smtClean="0"/>
              <a:t> “</a:t>
            </a:r>
            <a:r>
              <a:rPr lang="en-US" dirty="0" err="1" smtClean="0"/>
              <a:t>sesuatu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objek</a:t>
            </a:r>
            <a:r>
              <a:rPr lang="en-US" dirty="0" smtClean="0"/>
              <a:t>”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r>
              <a:rPr lang="en-US" b="1" u="sng" dirty="0" err="1" smtClean="0"/>
              <a:t>Atribut</a:t>
            </a:r>
            <a:r>
              <a:rPr lang="en-US" b="1" u="sng" dirty="0" smtClean="0"/>
              <a:t>/ </a:t>
            </a:r>
            <a:r>
              <a:rPr lang="en-US" b="1" i="1" u="sng" dirty="0" smtClean="0"/>
              <a:t>Field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</a:t>
            </a:r>
          </a:p>
          <a:p>
            <a:r>
              <a:rPr lang="en-US" b="1" u="sng" dirty="0" err="1" smtClean="0"/>
              <a:t>Hubungan</a:t>
            </a:r>
            <a:r>
              <a:rPr lang="en-US" b="1" u="sng" dirty="0" smtClean="0"/>
              <a:t> / </a:t>
            </a:r>
            <a:r>
              <a:rPr lang="en-US" b="1" i="1" u="sng" dirty="0" smtClean="0"/>
              <a:t>Relationship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ERD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diagram model data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</a:t>
            </a:r>
          </a:p>
          <a:p>
            <a:r>
              <a:rPr lang="en-US" b="1" u="sng" dirty="0" err="1" smtClean="0"/>
              <a:t>Komponen-komponen</a:t>
            </a:r>
            <a:r>
              <a:rPr lang="en-US" b="1" u="sng" dirty="0" smtClean="0"/>
              <a:t> ERD </a:t>
            </a:r>
            <a:r>
              <a:rPr lang="en-US" b="1" u="sng" dirty="0" err="1" smtClean="0"/>
              <a:t>antara</a:t>
            </a:r>
            <a:r>
              <a:rPr lang="en-US" b="1" u="sng" dirty="0" smtClean="0"/>
              <a:t> lain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Elips</a:t>
            </a:r>
            <a:r>
              <a:rPr lang="en-US" dirty="0" smtClean="0"/>
              <a:t>,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Jajaran</a:t>
            </a:r>
            <a:r>
              <a:rPr lang="en-US" dirty="0" smtClean="0"/>
              <a:t> </a:t>
            </a:r>
            <a:r>
              <a:rPr lang="en-US" dirty="0" err="1" smtClean="0"/>
              <a:t>genjang</a:t>
            </a:r>
            <a:r>
              <a:rPr lang="en-US" dirty="0" smtClean="0"/>
              <a:t>,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/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Garis</a:t>
            </a:r>
            <a:r>
              <a:rPr lang="en-US" dirty="0" smtClean="0"/>
              <a:t>, yang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atribut-atribut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66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 - </a:t>
            </a:r>
            <a:r>
              <a:rPr lang="en-US" dirty="0" err="1" smtClean="0"/>
              <a:t>Relasional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Model </a:t>
            </a:r>
            <a:r>
              <a:rPr lang="en-US" b="1" u="sng" dirty="0" err="1" smtClean="0"/>
              <a:t>relasional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model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data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endParaRPr lang="en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41883"/>
              </p:ext>
            </p:extLst>
          </p:nvPr>
        </p:nvGraphicFramePr>
        <p:xfrm>
          <a:off x="1097280" y="3476313"/>
          <a:ext cx="47118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616"/>
                <a:gridCol w="1570616"/>
                <a:gridCol w="1570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USIA</a:t>
                      </a:r>
                      <a:endParaRPr lang="en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2019071001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Ridwan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2019071002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Nirmala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2019071003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Image result for model data jaring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" r="3743" b="15739"/>
          <a:stretch/>
        </p:blipFill>
        <p:spPr bwMode="auto">
          <a:xfrm>
            <a:off x="5661212" y="2533928"/>
            <a:ext cx="6432162" cy="362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7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 –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pembungkusan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i="1" dirty="0" smtClean="0"/>
              <a:t>encapsulation</a:t>
            </a:r>
            <a:r>
              <a:rPr lang="en-US" dirty="0" smtClean="0"/>
              <a:t>),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i="1" dirty="0" smtClean="0"/>
              <a:t>inheritance</a:t>
            </a:r>
            <a:r>
              <a:rPr lang="en-US" dirty="0" smtClean="0"/>
              <a:t>), </a:t>
            </a:r>
            <a:r>
              <a:rPr lang="en-US" dirty="0" err="1" smtClean="0"/>
              <a:t>metode</a:t>
            </a:r>
            <a:r>
              <a:rPr lang="en-US" dirty="0" smtClean="0"/>
              <a:t> (</a:t>
            </a:r>
            <a:r>
              <a:rPr lang="en-US" i="1" dirty="0" smtClean="0"/>
              <a:t>function</a:t>
            </a:r>
            <a:r>
              <a:rPr lang="en-US" dirty="0" smtClean="0"/>
              <a:t>), </a:t>
            </a:r>
            <a:r>
              <a:rPr lang="en-US" dirty="0" err="1" smtClean="0"/>
              <a:t>polimorfisme</a:t>
            </a:r>
            <a:r>
              <a:rPr lang="en-US" dirty="0" smtClean="0"/>
              <a:t> (</a:t>
            </a:r>
            <a:r>
              <a:rPr lang="en-US" i="1" dirty="0" err="1" smtClean="0"/>
              <a:t>polimorfism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i="1" dirty="0" smtClean="0"/>
              <a:t>class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endParaRPr lang="en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05116"/>
              </p:ext>
            </p:extLst>
          </p:nvPr>
        </p:nvGraphicFramePr>
        <p:xfrm>
          <a:off x="1231751" y="3059454"/>
          <a:ext cx="243929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2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Mahasiswa</a:t>
                      </a:r>
                      <a:endParaRPr lang="en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</a:p>
                    <a:p>
                      <a:r>
                        <a:rPr lang="en-US" dirty="0" err="1" smtClean="0"/>
                        <a:t>Usia</a:t>
                      </a:r>
                      <a:endParaRPr lang="en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Daftar</a:t>
                      </a:r>
                      <a:r>
                        <a:rPr lang="en-US" baseline="0" dirty="0" err="1" smtClean="0"/>
                        <a:t>_ulang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isi_BRS</a:t>
                      </a:r>
                      <a:r>
                        <a:rPr lang="en-US" baseline="0" dirty="0" smtClean="0"/>
                        <a:t>)</a:t>
                      </a:r>
                      <a:endParaRPr lang="en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9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 – </a:t>
            </a:r>
            <a:r>
              <a:rPr lang="en-US" dirty="0" err="1" smtClean="0"/>
              <a:t>Jaringan</a:t>
            </a:r>
            <a:r>
              <a:rPr lang="en-US" dirty="0" smtClean="0"/>
              <a:t> (</a:t>
            </a:r>
            <a:r>
              <a:rPr lang="en-US" i="1" dirty="0" smtClean="0"/>
              <a:t>Network</a:t>
            </a:r>
            <a:r>
              <a:rPr lang="en-US" dirty="0" smtClean="0"/>
              <a:t>)</a:t>
            </a:r>
            <a:endParaRPr lang="en-ID" dirty="0"/>
          </a:p>
        </p:txBody>
      </p:sp>
      <p:pic>
        <p:nvPicPr>
          <p:cNvPr id="1026" name="Picture 2" descr="Image result for model data jaring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4" y="1922029"/>
            <a:ext cx="5197054" cy="217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odel data jaringa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1" t="13085" r="9488" b="5543"/>
          <a:stretch/>
        </p:blipFill>
        <p:spPr bwMode="auto">
          <a:xfrm>
            <a:off x="5837602" y="1838161"/>
            <a:ext cx="5318078" cy="451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5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 – </a:t>
            </a:r>
            <a:r>
              <a:rPr lang="en-US" dirty="0" err="1" smtClean="0"/>
              <a:t>Hirarki</a:t>
            </a:r>
            <a:r>
              <a:rPr lang="en-US" dirty="0" smtClean="0"/>
              <a:t> (</a:t>
            </a:r>
            <a:r>
              <a:rPr lang="en-US" i="1" dirty="0" smtClean="0"/>
              <a:t>Hierarchical</a:t>
            </a:r>
            <a:r>
              <a:rPr lang="en-US" dirty="0" smtClean="0"/>
              <a:t>)</a:t>
            </a:r>
            <a:endParaRPr lang="en-ID" dirty="0"/>
          </a:p>
        </p:txBody>
      </p:sp>
      <p:pic>
        <p:nvPicPr>
          <p:cNvPr id="3074" name="Picture 2" descr="Image result for model data hirar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5" b="21435"/>
          <a:stretch/>
        </p:blipFill>
        <p:spPr bwMode="auto">
          <a:xfrm>
            <a:off x="2199527" y="1855694"/>
            <a:ext cx="7731711" cy="431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5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 Basis Data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Bahasa Basis Data Tunggal (</a:t>
            </a:r>
            <a:r>
              <a:rPr lang="en-US" i="1" dirty="0" smtClean="0"/>
              <a:t>Structured Query Language </a:t>
            </a:r>
            <a:r>
              <a:rPr lang="en-US" dirty="0" smtClean="0"/>
              <a:t>/ SQL) :</a:t>
            </a:r>
          </a:p>
          <a:p>
            <a:r>
              <a:rPr lang="en-US" b="1" dirty="0" smtClean="0"/>
              <a:t>1. DDL (</a:t>
            </a:r>
            <a:r>
              <a:rPr lang="en-US" b="1" i="1" dirty="0" smtClean="0"/>
              <a:t>Data Definition Language</a:t>
            </a:r>
            <a:r>
              <a:rPr lang="en-US" b="1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basis data.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/>
              <a:t> </a:t>
            </a:r>
            <a:r>
              <a:rPr lang="en-US" dirty="0" smtClean="0"/>
              <a:t>   Create database </a:t>
            </a:r>
            <a:r>
              <a:rPr lang="en-US" dirty="0" err="1" smtClean="0"/>
              <a:t>perkuliahan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Create table </a:t>
            </a:r>
            <a:r>
              <a:rPr lang="en-US" dirty="0" err="1" smtClean="0"/>
              <a:t>mahasiswa</a:t>
            </a:r>
            <a:r>
              <a:rPr lang="en-US" dirty="0" smtClean="0"/>
              <a:t> (</a:t>
            </a:r>
            <a:r>
              <a:rPr lang="en-US" i="1" dirty="0" smtClean="0"/>
              <a:t>NIM char(10), </a:t>
            </a:r>
            <a:r>
              <a:rPr lang="en-US" i="1" dirty="0" err="1" smtClean="0"/>
              <a:t>nama_mhs</a:t>
            </a:r>
            <a:r>
              <a:rPr lang="en-US" i="1" dirty="0" smtClean="0"/>
              <a:t> char(25), </a:t>
            </a:r>
            <a:r>
              <a:rPr lang="en-US" i="1" dirty="0" err="1" smtClean="0"/>
              <a:t>usia</a:t>
            </a:r>
            <a:r>
              <a:rPr lang="en-US" i="1" dirty="0" smtClean="0"/>
              <a:t> char(2)</a:t>
            </a:r>
            <a:r>
              <a:rPr lang="en-US" dirty="0" smtClean="0"/>
              <a:t>);</a:t>
            </a:r>
          </a:p>
          <a:p>
            <a:endParaRPr lang="en-ID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6165475" y="2577377"/>
            <a:ext cx="282389" cy="4706471"/>
          </a:xfrm>
          <a:prstGeom prst="rightBrace">
            <a:avLst>
              <a:gd name="adj1" fmla="val 151191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ight Brace 5"/>
          <p:cNvSpPr/>
          <p:nvPr/>
        </p:nvSpPr>
        <p:spPr>
          <a:xfrm rot="5400000">
            <a:off x="4470212" y="3934197"/>
            <a:ext cx="284255" cy="1317813"/>
          </a:xfrm>
          <a:prstGeom prst="rightBrace">
            <a:avLst>
              <a:gd name="adj1" fmla="val 151191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/>
          <p:cNvSpPr txBox="1"/>
          <p:nvPr/>
        </p:nvSpPr>
        <p:spPr>
          <a:xfrm>
            <a:off x="5312932" y="4365899"/>
            <a:ext cx="162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metadata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6357" y="4887141"/>
            <a:ext cx="162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Kamus</a:t>
            </a:r>
            <a:r>
              <a:rPr lang="en-US" b="1" dirty="0" smtClean="0">
                <a:solidFill>
                  <a:srgbClr val="FF0000"/>
                </a:solidFill>
              </a:rPr>
              <a:t> data</a:t>
            </a:r>
            <a:endParaRPr lang="en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746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SISTEM BASIS DATA</vt:lpstr>
      <vt:lpstr>Pendahuluan </vt:lpstr>
      <vt:lpstr>Karakteristik Pendekatan Basis Data</vt:lpstr>
      <vt:lpstr>Model Data - (Entity Relationship Diagram/ ERD)</vt:lpstr>
      <vt:lpstr>Model Data - Relasional</vt:lpstr>
      <vt:lpstr>Model Data – Berorientasi Objek</vt:lpstr>
      <vt:lpstr>Model Data – Jaringan (Network)</vt:lpstr>
      <vt:lpstr>Model Data – Hirarki (Hierarchical)</vt:lpstr>
      <vt:lpstr>Bahasa Basis Data</vt:lpstr>
      <vt:lpstr>Bahasa Basis Data</vt:lpstr>
      <vt:lpstr>Tahapan Pengembangan Sistem Basis Data</vt:lpstr>
      <vt:lpstr>Tipe Entitas dan Instansiasi Entitas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HP</dc:creator>
  <cp:lastModifiedBy>HP</cp:lastModifiedBy>
  <cp:revision>28</cp:revision>
  <dcterms:created xsi:type="dcterms:W3CDTF">2019-02-12T13:46:53Z</dcterms:created>
  <dcterms:modified xsi:type="dcterms:W3CDTF">2019-02-13T01:21:07Z</dcterms:modified>
</cp:coreProperties>
</file>