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339" r:id="rId2"/>
    <p:sldId id="347" r:id="rId3"/>
    <p:sldId id="340" r:id="rId4"/>
    <p:sldId id="260" r:id="rId5"/>
    <p:sldId id="282" r:id="rId6"/>
    <p:sldId id="281" r:id="rId7"/>
    <p:sldId id="261" r:id="rId8"/>
    <p:sldId id="262" r:id="rId9"/>
    <p:sldId id="300" r:id="rId10"/>
    <p:sldId id="342" r:id="rId11"/>
    <p:sldId id="299" r:id="rId12"/>
    <p:sldId id="263" r:id="rId13"/>
    <p:sldId id="301" r:id="rId14"/>
    <p:sldId id="302" r:id="rId15"/>
    <p:sldId id="264" r:id="rId16"/>
    <p:sldId id="343" r:id="rId17"/>
    <p:sldId id="303" r:id="rId18"/>
    <p:sldId id="304" r:id="rId19"/>
    <p:sldId id="265" r:id="rId20"/>
    <p:sldId id="336" r:id="rId21"/>
    <p:sldId id="330" r:id="rId22"/>
    <p:sldId id="305" r:id="rId23"/>
    <p:sldId id="266" r:id="rId24"/>
    <p:sldId id="268" r:id="rId25"/>
    <p:sldId id="344" r:id="rId26"/>
    <p:sldId id="272" r:id="rId27"/>
    <p:sldId id="306" r:id="rId28"/>
    <p:sldId id="307" r:id="rId29"/>
    <p:sldId id="337" r:id="rId30"/>
    <p:sldId id="308" r:id="rId31"/>
    <p:sldId id="338" r:id="rId32"/>
    <p:sldId id="345" r:id="rId33"/>
    <p:sldId id="276" r:id="rId34"/>
    <p:sldId id="309" r:id="rId35"/>
    <p:sldId id="331" r:id="rId36"/>
    <p:sldId id="332" r:id="rId37"/>
    <p:sldId id="346" r:id="rId38"/>
    <p:sldId id="333" r:id="rId39"/>
    <p:sldId id="334" r:id="rId4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B4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36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9D39054-3707-4B14-92BA-4E1F50F12C96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DB1A34B-FF36-4152-9AEF-1B506F27AD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0730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01D538-6C8F-4629-BADA-660261422FEF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EB594B-2342-40A6-96F9-A1F405D72E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7BECB1-0F46-47FA-B966-6FE731B98D1C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F0253-9162-4EC0-ABB3-84A57AAFA2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19222-4354-4242-AFC1-5EE46AADB36A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49731-9718-4D26-AEF7-EE3EBB1A5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456F80-198C-4076-98BC-A8E233BA4E82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520884-D909-4752-A74E-60D356BB85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D29CC6-3EFC-470E-B4FD-EAAFFBD2ADC6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948D66-A23D-410C-B1A1-2FA017D36E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9541BE-8C64-46BD-A07A-4755809FE4CE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79518-9FE5-44CE-B7D1-AEB846E26B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2182B6-98FE-4B3A-947C-75986AA41DDF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66757-7D76-4259-86FE-AB268939FB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8D8EB9-7E8E-4F7F-9BDB-A6781EDC4216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E6A86-D64A-407D-929D-FECA353FA9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C47088-38D9-4579-833C-524CC7C1FEA4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AFD89-273E-4CF4-8182-742D2D835D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740CC4-EA48-4369-BBEB-683D25C1CB65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00E3A-C94E-4B0E-A9D3-40B378CC50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7" name="Picture 6" descr="LPIAcademyLogo_Final_trimmed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57200" y="5943600"/>
            <a:ext cx="938256" cy="914400"/>
          </a:xfrm>
          <a:prstGeom prst="rect">
            <a:avLst/>
          </a:prstGeom>
        </p:spPr>
      </p:pic>
      <p:pic>
        <p:nvPicPr>
          <p:cNvPr id="8" name="Picture 7" descr="ndg_logo.pn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253693" y="6309360"/>
            <a:ext cx="1433107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0" y="633478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This slide deck  is  for LPI Academy  instructors to use for lectures for LPI Academy courses.  </a:t>
            </a:r>
          </a:p>
          <a:p>
            <a:pPr algn="ctr"/>
            <a:r>
              <a:rPr lang="en-US" sz="1000" dirty="0" smtClean="0"/>
              <a:t>©Copyright Network Development Group 2013. </a:t>
            </a:r>
            <a:r>
              <a:rPr lang="en-US" dirty="0" smtClean="0"/>
              <a:t>  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Module 11</a:t>
            </a:r>
            <a:br>
              <a:rPr lang="en-US" dirty="0" smtClean="0"/>
            </a:br>
            <a:r>
              <a:rPr lang="en-US" dirty="0" smtClean="0"/>
              <a:t>Managing Packages </a:t>
            </a:r>
            <a:r>
              <a:rPr lang="en-US" smtClean="0"/>
              <a:t>and Processes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344379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RPM-based Management</a:t>
            </a:r>
          </a:p>
        </p:txBody>
      </p:sp>
    </p:spTree>
    <p:extLst>
      <p:ext uri="{BB962C8B-B14F-4D97-AF65-F5344CB8AC3E}">
        <p14:creationId xmlns:p14="http://schemas.microsoft.com/office/powerpoint/2010/main" val="3750339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RPM Package Management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The Linux Standards Base, which is a Linux Foundation project, develops through consensus a set of standards that increase the compatibility between conforming Linux systems.  </a:t>
            </a:r>
          </a:p>
          <a:p>
            <a:pPr eaLnBrk="1" hangingPunct="1">
              <a:spcBef>
                <a:spcPct val="0"/>
              </a:spcBef>
            </a:pPr>
            <a:r>
              <a:rPr lang="en-US" sz="2400" smtClean="0"/>
              <a:t>According to the Linux Standards Base, the standard package management system is RPM, or RPM Package Management,  a recursive acronym.</a:t>
            </a:r>
          </a:p>
          <a:p>
            <a:pPr eaLnBrk="1" hangingPunct="1">
              <a:spcBef>
                <a:spcPct val="0"/>
              </a:spcBef>
            </a:pPr>
            <a:r>
              <a:rPr lang="en-US" sz="2400" smtClean="0">
                <a:cs typeface="Courier New" pitchFamily="49" charset="0"/>
              </a:rPr>
              <a:t>RPM Package Management tracks dependencies between packages and was developed by Red Hat.</a:t>
            </a:r>
          </a:p>
          <a:p>
            <a:pPr eaLnBrk="1" hangingPunct="1">
              <a:spcBef>
                <a:spcPct val="0"/>
              </a:spcBef>
            </a:pPr>
            <a:r>
              <a:rPr lang="en-US" sz="2400" smtClean="0">
                <a:cs typeface="Courier New" pitchFamily="49" charset="0"/>
              </a:rPr>
              <a:t>Distributions derived from Red Hat like (Centos and Fedora) and some of those that are not (SUSE, OpenSUSE and Mandriva) use RPM.</a:t>
            </a:r>
          </a:p>
          <a:p>
            <a:pPr eaLnBrk="1" hangingPunct="1">
              <a:spcBef>
                <a:spcPct val="0"/>
              </a:spcBef>
            </a:pPr>
            <a:endParaRPr lang="en-US" sz="2400" smtClean="0">
              <a:cs typeface="Courier New" pitchFamily="49" charset="0"/>
            </a:endParaRPr>
          </a:p>
          <a:p>
            <a:pPr eaLnBrk="1" hangingPunct="1">
              <a:spcBef>
                <a:spcPct val="0"/>
              </a:spcBef>
            </a:pPr>
            <a:endParaRPr lang="en-US" smtClean="0"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RPM Package Management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4294967295"/>
          </p:nvPr>
        </p:nvSpPr>
        <p:spPr>
          <a:xfrm>
            <a:off x="457200" y="1447800"/>
            <a:ext cx="8229600" cy="4800600"/>
          </a:xfrm>
        </p:spPr>
        <p:txBody>
          <a:bodyPr/>
          <a:lstStyle/>
          <a:p>
            <a:r>
              <a:rPr lang="en-US" sz="2400" smtClean="0"/>
              <a:t>The low level, back-end tool for RPM Package Management is the </a:t>
            </a:r>
            <a:r>
              <a:rPr lang="en-US" sz="2400" smtClean="0">
                <a:latin typeface="Courier New" pitchFamily="49" charset="0"/>
                <a:cs typeface="Courier New" pitchFamily="49" charset="0"/>
              </a:rPr>
              <a:t>rpm</a:t>
            </a:r>
            <a:r>
              <a:rPr lang="en-US" sz="2400" smtClean="0"/>
              <a:t> command.</a:t>
            </a:r>
          </a:p>
          <a:p>
            <a:r>
              <a:rPr lang="en-US" sz="2400" smtClean="0"/>
              <a:t>Command line front-end tools include </a:t>
            </a:r>
            <a:r>
              <a:rPr lang="en-US" sz="2400" smtClean="0">
                <a:latin typeface="Courier New" pitchFamily="49" charset="0"/>
                <a:cs typeface="Courier New" pitchFamily="49" charset="0"/>
              </a:rPr>
              <a:t>yum</a:t>
            </a:r>
            <a:r>
              <a:rPr lang="en-US" sz="2400" smtClean="0"/>
              <a:t> and </a:t>
            </a:r>
            <a:r>
              <a:rPr lang="en-US" sz="2400" smtClean="0">
                <a:latin typeface="Courier New" pitchFamily="49" charset="0"/>
                <a:cs typeface="Courier New" pitchFamily="49" charset="0"/>
              </a:rPr>
              <a:t>up2date</a:t>
            </a:r>
            <a:r>
              <a:rPr lang="en-US" sz="2400" smtClean="0"/>
              <a:t>, which can perform automatic dependency resolution.</a:t>
            </a:r>
          </a:p>
          <a:p>
            <a:r>
              <a:rPr lang="en-US" sz="2400" smtClean="0"/>
              <a:t>Graphical front-end tools such as </a:t>
            </a:r>
            <a:r>
              <a:rPr lang="en-US" sz="2400" smtClean="0">
                <a:latin typeface="Courier New" pitchFamily="49" charset="0"/>
                <a:cs typeface="Courier New" pitchFamily="49" charset="0"/>
              </a:rPr>
              <a:t>yumex</a:t>
            </a:r>
            <a:r>
              <a:rPr lang="en-US" sz="2400" smtClean="0"/>
              <a:t> and </a:t>
            </a:r>
            <a:r>
              <a:rPr lang="en-US" sz="2400" smtClean="0">
                <a:latin typeface="Courier New" pitchFamily="49" charset="0"/>
                <a:cs typeface="Courier New" pitchFamily="49" charset="0"/>
              </a:rPr>
              <a:t>gpk-application</a:t>
            </a:r>
            <a:r>
              <a:rPr lang="en-US" sz="2400" smtClean="0"/>
              <a:t> simplify the process of package management.</a:t>
            </a:r>
          </a:p>
          <a:p>
            <a:r>
              <a:rPr lang="en-US" sz="2400" smtClean="0"/>
              <a:t>Commands that query the packages can be performed by any user.</a:t>
            </a:r>
          </a:p>
          <a:p>
            <a:r>
              <a:rPr lang="en-US" sz="2400" smtClean="0"/>
              <a:t>Commands that install, update or remove system packages must be executed with root privileges.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Adding/Updating Packages (RPM)</a:t>
            </a:r>
            <a:endParaRPr lang="en-US" smtClean="0"/>
          </a:p>
        </p:txBody>
      </p:sp>
      <p:sp>
        <p:nvSpPr>
          <p:cNvPr id="27650" name="Content Placeholder 2"/>
          <p:cNvSpPr>
            <a:spLocks noGrp="1"/>
          </p:cNvSpPr>
          <p:nvPr>
            <p:ph idx="4294967295"/>
          </p:nvPr>
        </p:nvSpPr>
        <p:spPr>
          <a:xfrm>
            <a:off x="762000" y="1417638"/>
            <a:ext cx="8229600" cy="4525963"/>
          </a:xfrm>
        </p:spPr>
        <p:txBody>
          <a:bodyPr/>
          <a:lstStyle/>
          <a:p>
            <a:pPr marL="228600" indent="-228600" eaLnBrk="1" hangingPunct="1"/>
            <a:r>
              <a:rPr lang="en-US" sz="2400" dirty="0" smtClean="0"/>
              <a:t>To be able to find the package that you want to install:</a:t>
            </a:r>
          </a:p>
          <a:p>
            <a:pPr marL="628650" lvl="1" indent="-228600" eaLnBrk="1" hangingPunct="1"/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yum search keyword</a:t>
            </a:r>
          </a:p>
          <a:p>
            <a:pPr marL="228600" indent="-228600" eaLnBrk="1" hangingPunct="1"/>
            <a:r>
              <a:rPr lang="en-US" sz="2400" dirty="0" smtClean="0"/>
              <a:t>To install a package and its dependencies:</a:t>
            </a:r>
          </a:p>
          <a:p>
            <a:pPr marL="628650" lvl="1" indent="-228600" eaLnBrk="1" hangingPunct="1"/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yum install package</a:t>
            </a:r>
          </a:p>
          <a:p>
            <a:pPr marL="228600" indent="-228600" eaLnBrk="1" hangingPunct="1"/>
            <a:r>
              <a:rPr lang="en-US" sz="2400" dirty="0" smtClean="0"/>
              <a:t>To install an update for an individual package:</a:t>
            </a:r>
          </a:p>
          <a:p>
            <a:pPr marL="628650" lvl="1" indent="-228600" eaLnBrk="1" hangingPunct="1"/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yum update package</a:t>
            </a:r>
          </a:p>
          <a:p>
            <a:pPr marL="228600" indent="-228600" eaLnBrk="1" hangingPunct="1"/>
            <a:r>
              <a:rPr lang="en-US" sz="2400" dirty="0" smtClean="0"/>
              <a:t>To update all packages run:</a:t>
            </a:r>
          </a:p>
          <a:p>
            <a:pPr marL="628650" lvl="1" indent="-228600" eaLnBrk="1" hangingPunct="1"/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yum update</a:t>
            </a:r>
          </a:p>
          <a:p>
            <a:pPr marL="228600" indent="-228600" eaLnBrk="1" hangingPunct="1"/>
            <a:r>
              <a:rPr lang="en-US" sz="2400" dirty="0" smtClean="0"/>
              <a:t>If updates are available when a user performs a graphical login, then a message in the notification area may appear from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gpk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-update-viewer</a:t>
            </a:r>
            <a:r>
              <a:rPr lang="en-US" sz="2400" dirty="0" smtClean="0"/>
              <a:t> indicating that updates are available.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Removing Packages (RPM)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If you want to remove a package with the </a:t>
            </a:r>
            <a:r>
              <a:rPr lang="en-US" sz="2800" smtClean="0">
                <a:latin typeface="Courier New" pitchFamily="49" charset="0"/>
              </a:rPr>
              <a:t>rpm</a:t>
            </a:r>
            <a:r>
              <a:rPr lang="en-US" sz="2800" smtClean="0"/>
              <a:t> command, then you may need to remove manually other packages, as well, due to the dependencies between packages.</a:t>
            </a:r>
          </a:p>
          <a:p>
            <a:pPr eaLnBrk="1" hangingPunct="1"/>
            <a:r>
              <a:rPr lang="en-US" sz="2800" smtClean="0">
                <a:cs typeface="Courier New" pitchFamily="49" charset="0"/>
              </a:rPr>
              <a:t>To remove a package and the packages that depend on it:</a:t>
            </a:r>
          </a:p>
          <a:p>
            <a:pPr lvl="1" eaLnBrk="1" hangingPunct="1"/>
            <a:r>
              <a:rPr lang="en-US" sz="2400" smtClean="0">
                <a:latin typeface="Courier New" pitchFamily="49" charset="0"/>
                <a:cs typeface="Courier New" pitchFamily="49" charset="0"/>
              </a:rPr>
              <a:t>yum remove package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Querying Packages (RPM)</a:t>
            </a:r>
            <a:endParaRPr lang="en-US" smtClean="0"/>
          </a:p>
        </p:txBody>
      </p:sp>
      <p:sp>
        <p:nvSpPr>
          <p:cNvPr id="29698" name="Content Placeholder 2"/>
          <p:cNvSpPr>
            <a:spLocks noGrp="1"/>
          </p:cNvSpPr>
          <p:nvPr>
            <p:ph idx="4294967295"/>
          </p:nvPr>
        </p:nvSpPr>
        <p:spPr>
          <a:xfrm>
            <a:off x="762000" y="1418600"/>
            <a:ext cx="8229600" cy="4525963"/>
          </a:xfrm>
        </p:spPr>
        <p:txBody>
          <a:bodyPr/>
          <a:lstStyle/>
          <a:p>
            <a:r>
              <a:rPr lang="en-US" sz="2400" dirty="0" smtClean="0">
                <a:cs typeface="Courier New" pitchFamily="49" charset="0"/>
              </a:rPr>
              <a:t>While it is possible to perform some queries with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yum</a:t>
            </a:r>
            <a:r>
              <a:rPr lang="en-US" sz="2400" dirty="0" smtClean="0">
                <a:cs typeface="Courier New" pitchFamily="49" charset="0"/>
              </a:rPr>
              <a:t>, the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rpm</a:t>
            </a:r>
            <a:r>
              <a:rPr lang="en-US" sz="2400" dirty="0" smtClean="0">
                <a:cs typeface="Courier New" pitchFamily="49" charset="0"/>
              </a:rPr>
              <a:t> command will work faster because it uses a local database instead of having to connect over the network to repositories of software.</a:t>
            </a:r>
          </a:p>
          <a:p>
            <a:r>
              <a:rPr lang="en-US" sz="2400" dirty="0" smtClean="0">
                <a:cs typeface="Courier New" pitchFamily="49" charset="0"/>
              </a:rPr>
              <a:t>To query to get a list of all installed packages:</a:t>
            </a:r>
          </a:p>
          <a:p>
            <a:pPr lvl="1"/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rpm -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qa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 smtClean="0">
                <a:cs typeface="Courier New" pitchFamily="49" charset="0"/>
              </a:rPr>
              <a:t>To get the list of the files that are in a package:</a:t>
            </a:r>
          </a:p>
          <a:p>
            <a:pPr lvl="1"/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rpm -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ql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package</a:t>
            </a:r>
          </a:p>
          <a:p>
            <a:r>
              <a:rPr lang="en-US" sz="2400" dirty="0" smtClean="0">
                <a:cs typeface="Courier New" pitchFamily="49" charset="0"/>
              </a:rPr>
              <a:t>To query a package for its information or state:</a:t>
            </a:r>
          </a:p>
          <a:p>
            <a:pPr lvl="1"/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rpm -qi package</a:t>
            </a:r>
          </a:p>
          <a:p>
            <a:r>
              <a:rPr lang="en-US" sz="2400" dirty="0" smtClean="0">
                <a:cs typeface="Courier New" pitchFamily="49" charset="0"/>
              </a:rPr>
              <a:t>To determine if a file belongs to a package:</a:t>
            </a:r>
          </a:p>
          <a:p>
            <a:pPr lvl="1"/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rpm -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qf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/path/to/file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Understanding Processes</a:t>
            </a:r>
          </a:p>
        </p:txBody>
      </p:sp>
    </p:spTree>
    <p:extLst>
      <p:ext uri="{BB962C8B-B14F-4D97-AF65-F5344CB8AC3E}">
        <p14:creationId xmlns:p14="http://schemas.microsoft.com/office/powerpoint/2010/main" val="37503390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The Linux Kernel</a:t>
            </a:r>
            <a:endParaRPr lang="en-US" smtClean="0"/>
          </a:p>
        </p:txBody>
      </p:sp>
      <p:sp>
        <p:nvSpPr>
          <p:cNvPr id="30722" name="Content Placeholder 2"/>
          <p:cNvSpPr>
            <a:spLocks noGrp="1"/>
          </p:cNvSpPr>
          <p:nvPr>
            <p:ph idx="4294967295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 marL="228600" indent="-228600"/>
            <a:r>
              <a:rPr lang="en-US" sz="2400" smtClean="0"/>
              <a:t>When most people refer to Linux, they are actually referring to </a:t>
            </a:r>
            <a:r>
              <a:rPr lang="en-US" sz="2400" i="1" smtClean="0"/>
              <a:t>GNU/Linux</a:t>
            </a:r>
            <a:r>
              <a:rPr lang="en-US" sz="2400" smtClean="0"/>
              <a:t> the operating system.</a:t>
            </a:r>
          </a:p>
          <a:p>
            <a:pPr marL="228600" indent="-228600"/>
            <a:r>
              <a:rPr lang="en-US" sz="2400" i="1" smtClean="0"/>
              <a:t>GNU</a:t>
            </a:r>
            <a:r>
              <a:rPr lang="en-US" sz="2400" smtClean="0"/>
              <a:t> (Gnu's Not Unix) provides the open source equivalents to most common Unix commands, like </a:t>
            </a:r>
            <a:r>
              <a:rPr lang="en-US" sz="2400" smtClean="0">
                <a:latin typeface="Courier New" pitchFamily="49" charset="0"/>
                <a:cs typeface="Courier New" pitchFamily="49" charset="0"/>
              </a:rPr>
              <a:t>ls</a:t>
            </a:r>
            <a:r>
              <a:rPr lang="en-US" sz="2400" smtClean="0"/>
              <a:t>, </a:t>
            </a:r>
            <a:r>
              <a:rPr lang="en-US" sz="2400" smtClean="0">
                <a:latin typeface="Courier New" pitchFamily="49" charset="0"/>
                <a:cs typeface="Courier New" pitchFamily="49" charset="0"/>
              </a:rPr>
              <a:t>cp</a:t>
            </a:r>
            <a:r>
              <a:rPr lang="en-US" sz="2400" smtClean="0"/>
              <a:t> or </a:t>
            </a:r>
            <a:r>
              <a:rPr lang="en-US" sz="2400" smtClean="0">
                <a:latin typeface="Courier New" pitchFamily="49" charset="0"/>
                <a:cs typeface="Courier New" pitchFamily="49" charset="0"/>
              </a:rPr>
              <a:t>passwd</a:t>
            </a:r>
            <a:r>
              <a:rPr lang="en-US" sz="2400" smtClean="0"/>
              <a:t>.</a:t>
            </a:r>
          </a:p>
          <a:p>
            <a:pPr marL="228600" indent="-228600"/>
            <a:r>
              <a:rPr lang="en-US" sz="2400" i="1" smtClean="0"/>
              <a:t>Linux</a:t>
            </a:r>
            <a:r>
              <a:rPr lang="en-US" sz="2400" smtClean="0"/>
              <a:t> is the core of the operating system, the kernel, which manages every aspect of a running system.</a:t>
            </a:r>
          </a:p>
          <a:p>
            <a:pPr marL="228600" indent="-228600"/>
            <a:r>
              <a:rPr lang="en-US" sz="2400" smtClean="0"/>
              <a:t>Key functions of the Linux kernel include:</a:t>
            </a:r>
          </a:p>
          <a:p>
            <a:pPr marL="628650" lvl="1" indent="-228600"/>
            <a:r>
              <a:rPr lang="en-US" sz="2400" smtClean="0"/>
              <a:t>managing booting the operating system, processes, memory, filesystem, networking and device drivers.</a:t>
            </a:r>
          </a:p>
          <a:p>
            <a:pPr marL="628650" lvl="1" indent="-228600"/>
            <a:r>
              <a:rPr lang="en-US" sz="2400" smtClean="0"/>
              <a:t>accepting commands from the user and managing processes that carry out those commands by accessing various devices.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/proc directory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4294967295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 marL="609600" indent="-609600"/>
            <a:r>
              <a:rPr lang="en-US" sz="2400" smtClean="0"/>
              <a:t>The </a:t>
            </a:r>
            <a:r>
              <a:rPr lang="en-US" sz="2400" smtClean="0">
                <a:latin typeface="Courier New" pitchFamily="49" charset="0"/>
                <a:cs typeface="Courier New" pitchFamily="49" charset="0"/>
              </a:rPr>
              <a:t>/proc</a:t>
            </a:r>
            <a:r>
              <a:rPr lang="en-US" sz="2400" smtClean="0"/>
              <a:t> directory contains a pseudo-filesystem which contains several types of information:</a:t>
            </a:r>
          </a:p>
          <a:p>
            <a:pPr marL="1009650" lvl="1" indent="-609600"/>
            <a:r>
              <a:rPr lang="en-US" sz="2400" smtClean="0"/>
              <a:t>directories that have names matching the PID of processes on the system which contain numerous files with information about the process.</a:t>
            </a:r>
          </a:p>
          <a:p>
            <a:pPr marL="1009650" lvl="1" indent="-609600"/>
            <a:r>
              <a:rPr lang="en-US" sz="2400" smtClean="0"/>
              <a:t>files like </a:t>
            </a:r>
            <a:r>
              <a:rPr lang="en-US" sz="2400" smtClean="0">
                <a:latin typeface="Courier New" pitchFamily="49" charset="0"/>
                <a:cs typeface="Courier New" pitchFamily="49" charset="0"/>
              </a:rPr>
              <a:t>cmdline</a:t>
            </a:r>
            <a:r>
              <a:rPr lang="en-US" sz="2400" smtClean="0"/>
              <a:t>, </a:t>
            </a:r>
            <a:r>
              <a:rPr lang="en-US" sz="2400" smtClean="0">
                <a:latin typeface="Courier New" pitchFamily="49" charset="0"/>
                <a:cs typeface="Courier New" pitchFamily="49" charset="0"/>
              </a:rPr>
              <a:t>meminfo</a:t>
            </a:r>
            <a:r>
              <a:rPr lang="en-US" sz="2400" smtClean="0"/>
              <a:t> and </a:t>
            </a:r>
            <a:r>
              <a:rPr lang="en-US" sz="2400" smtClean="0">
                <a:latin typeface="Courier New" pitchFamily="49" charset="0"/>
                <a:cs typeface="Courier New" pitchFamily="49" charset="0"/>
              </a:rPr>
              <a:t>modules</a:t>
            </a:r>
            <a:r>
              <a:rPr lang="en-US" sz="2400" smtClean="0"/>
              <a:t> which contain information about the system.</a:t>
            </a:r>
          </a:p>
          <a:p>
            <a:pPr marL="1009650" lvl="1" indent="-609600"/>
            <a:r>
              <a:rPr lang="en-US" sz="2400" smtClean="0"/>
              <a:t>files in </a:t>
            </a:r>
            <a:r>
              <a:rPr lang="en-US" sz="2400" smtClean="0">
                <a:latin typeface="Courier New" pitchFamily="49" charset="0"/>
                <a:cs typeface="Courier New" pitchFamily="49" charset="0"/>
              </a:rPr>
              <a:t>/proc/sys</a:t>
            </a:r>
            <a:r>
              <a:rPr lang="en-US" sz="2400" smtClean="0"/>
              <a:t> that are writable by the root user and can immediately change the way that the kernel operates.</a:t>
            </a:r>
          </a:p>
          <a:p>
            <a:pPr lvl="2"/>
            <a:r>
              <a:rPr lang="en-US" sz="2000" smtClean="0"/>
              <a:t>to make kernel changes permanent, add entries to the </a:t>
            </a:r>
            <a:r>
              <a:rPr lang="en-US" sz="2000" smtClean="0">
                <a:latin typeface="Courier New" pitchFamily="49" charset="0"/>
                <a:cs typeface="Courier New" pitchFamily="49" charset="0"/>
              </a:rPr>
              <a:t>/etc/sysctl.conf</a:t>
            </a:r>
            <a:r>
              <a:rPr lang="en-US" sz="2000" smtClean="0">
                <a:cs typeface="Courier New" pitchFamily="49" charset="0"/>
              </a:rPr>
              <a:t> file.</a:t>
            </a:r>
          </a:p>
          <a:p>
            <a:pPr marL="609600" indent="-609600"/>
            <a:endParaRPr lang="en-US" sz="280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Process Hierarchy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4294967295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 marL="266700" indent="-266700"/>
            <a:r>
              <a:rPr lang="en-US" sz="2400" smtClean="0"/>
              <a:t>After the kernel finishes loading, it starts the first process (typically </a:t>
            </a:r>
            <a:r>
              <a:rPr lang="en-US" sz="2400" smtClean="0">
                <a:latin typeface="Courier New" pitchFamily="49" charset="0"/>
                <a:cs typeface="Courier New" pitchFamily="49" charset="0"/>
              </a:rPr>
              <a:t>/sbin/init</a:t>
            </a:r>
            <a:r>
              <a:rPr lang="en-US" sz="2400" smtClean="0"/>
              <a:t>) and assigns it the PID of 1. </a:t>
            </a:r>
          </a:p>
          <a:p>
            <a:pPr marL="266700" indent="-266700"/>
            <a:r>
              <a:rPr lang="en-US" sz="2400" smtClean="0"/>
              <a:t>Each additional process that gets started is assigned a PID in sequential order.</a:t>
            </a:r>
          </a:p>
          <a:p>
            <a:pPr marL="266700" indent="-266700"/>
            <a:r>
              <a:rPr lang="en-US" sz="2400" smtClean="0"/>
              <a:t>As </a:t>
            </a:r>
            <a:r>
              <a:rPr lang="en-US" sz="2400" smtClean="0">
                <a:latin typeface="Courier New" pitchFamily="49" charset="0"/>
                <a:cs typeface="Courier New" pitchFamily="49" charset="0"/>
              </a:rPr>
              <a:t>/sbin/init</a:t>
            </a:r>
            <a:r>
              <a:rPr lang="en-US" sz="2400" smtClean="0"/>
              <a:t> starts up other processes (or other processes start up processe) they are considered parent processes and </a:t>
            </a:r>
          </a:p>
          <a:p>
            <a:pPr marL="266700" indent="-266700"/>
            <a:r>
              <a:rPr lang="en-US" sz="2400" smtClean="0"/>
              <a:t>The processes that were started by the parent processes are called child processes.  </a:t>
            </a:r>
          </a:p>
          <a:p>
            <a:pPr marL="266700" indent="-266700"/>
            <a:endParaRPr lang="en-US" sz="2400" smtClean="0"/>
          </a:p>
          <a:p>
            <a:pPr marL="266700" indent="-266700"/>
            <a:endParaRPr lang="en-US" sz="28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 Objective</a:t>
            </a:r>
            <a:br>
              <a:rPr lang="en-US" dirty="0" smtClean="0"/>
            </a:br>
            <a:r>
              <a:rPr lang="en-US" dirty="0" smtClean="0"/>
              <a:t>4.3 Where Data is Stored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Objective Summary</a:t>
            </a:r>
          </a:p>
          <a:p>
            <a:pPr lvl="1"/>
            <a:r>
              <a:rPr lang="en-US" dirty="0" smtClean="0"/>
              <a:t>Understanding kernel and processes</a:t>
            </a:r>
          </a:p>
          <a:p>
            <a:pPr lvl="1"/>
            <a:r>
              <a:rPr lang="en-US" dirty="0" smtClean="0"/>
              <a:t>Logging utilities such as syslog, </a:t>
            </a:r>
            <a:r>
              <a:rPr lang="en-US" dirty="0" err="1" smtClean="0"/>
              <a:t>klog</a:t>
            </a:r>
            <a:r>
              <a:rPr lang="en-US" dirty="0" smtClean="0"/>
              <a:t>, and </a:t>
            </a:r>
            <a:r>
              <a:rPr lang="en-US" dirty="0" err="1" smtClean="0"/>
              <a:t>dmesg</a:t>
            </a:r>
            <a:endParaRPr lang="en-US" dirty="0" smtClean="0"/>
          </a:p>
          <a:p>
            <a:pPr lvl="1"/>
            <a:r>
              <a:rPr lang="en-US" dirty="0" smtClean="0"/>
              <a:t>Information Storage Paths</a:t>
            </a:r>
          </a:p>
        </p:txBody>
      </p:sp>
    </p:spTree>
    <p:extLst>
      <p:ext uri="{BB962C8B-B14F-4D97-AF65-F5344CB8AC3E}">
        <p14:creationId xmlns:p14="http://schemas.microsoft.com/office/powerpoint/2010/main" val="81270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Process Hierarchy</a:t>
            </a:r>
          </a:p>
        </p:txBody>
      </p:sp>
      <p:sp>
        <p:nvSpPr>
          <p:cNvPr id="33794" name="Content Placeholder 2"/>
          <p:cNvSpPr>
            <a:spLocks noGrp="1"/>
          </p:cNvSpPr>
          <p:nvPr>
            <p:ph idx="4294967295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 marL="266700" indent="-266700"/>
            <a:r>
              <a:rPr lang="en-US" sz="2400" smtClean="0"/>
              <a:t>When the system has been running long enough, it may eventually reach the maximum PID value, which can be viewed and configured through </a:t>
            </a:r>
            <a:r>
              <a:rPr lang="en-US" sz="2400" smtClean="0">
                <a:latin typeface="Courier New" pitchFamily="49" charset="0"/>
                <a:cs typeface="Courier New" pitchFamily="49" charset="0"/>
              </a:rPr>
              <a:t>/proc/sys/kernel/pid_max</a:t>
            </a:r>
            <a:r>
              <a:rPr lang="en-US" sz="2400" smtClean="0"/>
              <a:t>.  </a:t>
            </a:r>
          </a:p>
          <a:p>
            <a:pPr marL="266700" indent="-266700"/>
            <a:r>
              <a:rPr lang="en-US" sz="2400" smtClean="0"/>
              <a:t>Once the largest PID is used, the system will "roll over" and resume by assigning PID values that are available at the bottom of the range.</a:t>
            </a:r>
            <a:endParaRPr lang="en-US" sz="2400" b="1" smtClean="0"/>
          </a:p>
          <a:p>
            <a:pPr marL="266700" indent="-266700"/>
            <a:endParaRPr lang="en-US" sz="2400" smtClean="0"/>
          </a:p>
          <a:p>
            <a:pPr marL="266700" indent="-266700"/>
            <a:endParaRPr lang="en-US" sz="280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Viewing the Process Hierarchy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4294967295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 marL="292100" indent="0">
              <a:buFont typeface="Arial" charset="0"/>
              <a:buNone/>
            </a:pPr>
            <a:r>
              <a:rPr lang="en-US" sz="2400" smtClean="0"/>
              <a:t>The </a:t>
            </a:r>
            <a:r>
              <a:rPr lang="en-US" sz="2400" smtClean="0">
                <a:latin typeface="Courier New" pitchFamily="49" charset="0"/>
                <a:cs typeface="Courier New" pitchFamily="49" charset="0"/>
              </a:rPr>
              <a:t>pstree</a:t>
            </a:r>
            <a:r>
              <a:rPr lang="en-US" sz="2400" smtClean="0"/>
              <a:t> command can show the process hierarchy with “text art”:</a:t>
            </a:r>
          </a:p>
          <a:p>
            <a:pPr marL="292100" indent="0">
              <a:buFont typeface="Arial" charset="0"/>
              <a:buNone/>
            </a:pPr>
            <a:r>
              <a:rPr lang="en-US" sz="2400" smtClean="0"/>
              <a:t> </a:t>
            </a:r>
            <a:endParaRPr lang="en-US" sz="2800" smtClean="0"/>
          </a:p>
        </p:txBody>
      </p:sp>
      <p:pic>
        <p:nvPicPr>
          <p:cNvPr id="3481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2362200"/>
            <a:ext cx="7254875" cy="3581400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 Example of Process Hierarchy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4294967295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altLang="zh-CN" sz="2800" dirty="0" smtClean="0"/>
              <a:t>If you were to look at the parent-child relationships involved in executing the </a:t>
            </a:r>
            <a:r>
              <a:rPr lang="en-US" altLang="zh-CN" sz="2800" dirty="0" err="1" smtClean="0">
                <a:latin typeface="Courier New" pitchFamily="49" charset="0"/>
                <a:cs typeface="Courier New" pitchFamily="49" charset="0"/>
              </a:rPr>
              <a:t>pstree</a:t>
            </a:r>
            <a:r>
              <a:rPr lang="en-US" altLang="zh-CN" sz="2800" dirty="0" smtClean="0"/>
              <a:t> command, it would look something like this:</a:t>
            </a:r>
          </a:p>
          <a:p>
            <a:pPr marL="609600" indent="-609600">
              <a:defRPr/>
            </a:pPr>
            <a:endParaRPr lang="en-US" altLang="zh-CN" sz="2800" dirty="0" smtClean="0"/>
          </a:p>
          <a:p>
            <a:pPr marL="609600" indent="-609600">
              <a:buFont typeface="Arial" charset="0"/>
              <a:buNone/>
              <a:defRPr/>
            </a:pPr>
            <a:endParaRPr lang="en-US" sz="2800" dirty="0" smtClean="0"/>
          </a:p>
          <a:p>
            <a:pPr marL="609600" indent="-609600">
              <a:defRPr/>
            </a:pPr>
            <a:endParaRPr lang="en-US" sz="2800" dirty="0" smtClean="0"/>
          </a:p>
        </p:txBody>
      </p:sp>
      <p:sp>
        <p:nvSpPr>
          <p:cNvPr id="35843" name="Text Box 2"/>
          <p:cNvSpPr txBox="1">
            <a:spLocks noChangeArrowheads="1"/>
          </p:cNvSpPr>
          <p:nvPr/>
        </p:nvSpPr>
        <p:spPr bwMode="auto">
          <a:xfrm>
            <a:off x="3733800" y="2971800"/>
            <a:ext cx="1752600" cy="609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en-US">
                <a:latin typeface="Calibri" pitchFamily="34" charset="0"/>
              </a:rPr>
              <a:t>init</a:t>
            </a:r>
            <a:endParaRPr lang="en-US" sz="3200"/>
          </a:p>
        </p:txBody>
      </p:sp>
      <p:sp>
        <p:nvSpPr>
          <p:cNvPr id="35844" name="Text Box 3"/>
          <p:cNvSpPr txBox="1">
            <a:spLocks noChangeArrowheads="1"/>
          </p:cNvSpPr>
          <p:nvPr/>
        </p:nvSpPr>
        <p:spPr bwMode="auto">
          <a:xfrm>
            <a:off x="3733800" y="3657600"/>
            <a:ext cx="1752600" cy="609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en-US">
                <a:latin typeface="Calibri" pitchFamily="34" charset="0"/>
              </a:rPr>
              <a:t>login</a:t>
            </a:r>
            <a:endParaRPr lang="en-US" sz="3200"/>
          </a:p>
        </p:txBody>
      </p:sp>
      <p:sp>
        <p:nvSpPr>
          <p:cNvPr id="35845" name="Text Box 4"/>
          <p:cNvSpPr txBox="1">
            <a:spLocks noChangeArrowheads="1"/>
          </p:cNvSpPr>
          <p:nvPr/>
        </p:nvSpPr>
        <p:spPr bwMode="auto">
          <a:xfrm>
            <a:off x="3733800" y="4343400"/>
            <a:ext cx="1752600" cy="609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en-US">
                <a:latin typeface="Calibri" pitchFamily="34" charset="0"/>
              </a:rPr>
              <a:t>bash</a:t>
            </a:r>
            <a:endParaRPr lang="en-US" sz="3200"/>
          </a:p>
        </p:txBody>
      </p:sp>
      <p:sp>
        <p:nvSpPr>
          <p:cNvPr id="35846" name="Text Box 5"/>
          <p:cNvSpPr txBox="1">
            <a:spLocks noChangeArrowheads="1"/>
          </p:cNvSpPr>
          <p:nvPr/>
        </p:nvSpPr>
        <p:spPr bwMode="auto">
          <a:xfrm>
            <a:off x="3733800" y="5016500"/>
            <a:ext cx="1752600" cy="698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en-US">
                <a:latin typeface="Calibri" pitchFamily="34" charset="0"/>
              </a:rPr>
              <a:t>pstree</a:t>
            </a:r>
            <a:endParaRPr lang="en-US" sz="3200"/>
          </a:p>
        </p:txBody>
      </p:sp>
      <p:cxnSp>
        <p:nvCxnSpPr>
          <p:cNvPr id="35847" name="AutoShape 6"/>
          <p:cNvCxnSpPr>
            <a:cxnSpLocks noChangeShapeType="1"/>
          </p:cNvCxnSpPr>
          <p:nvPr/>
        </p:nvCxnSpPr>
        <p:spPr bwMode="auto">
          <a:xfrm>
            <a:off x="4572000" y="3581400"/>
            <a:ext cx="0" cy="76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35848" name="AutoShape 7"/>
          <p:cNvCxnSpPr>
            <a:cxnSpLocks noChangeShapeType="1"/>
          </p:cNvCxnSpPr>
          <p:nvPr/>
        </p:nvCxnSpPr>
        <p:spPr bwMode="auto">
          <a:xfrm>
            <a:off x="4572000" y="4267200"/>
            <a:ext cx="0" cy="76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35849" name="AutoShape 8"/>
          <p:cNvCxnSpPr>
            <a:cxnSpLocks noChangeShapeType="1"/>
          </p:cNvCxnSpPr>
          <p:nvPr/>
        </p:nvCxnSpPr>
        <p:spPr bwMode="auto">
          <a:xfrm>
            <a:off x="4572000" y="4953000"/>
            <a:ext cx="0" cy="76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Process (ps) Command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r>
              <a:rPr lang="en-US" sz="2400" smtClean="0"/>
              <a:t>By default, the process (</a:t>
            </a:r>
            <a:r>
              <a:rPr lang="en-US" sz="2400" smtClean="0">
                <a:latin typeface="Courier New" pitchFamily="49" charset="0"/>
                <a:cs typeface="Courier New" pitchFamily="49" charset="0"/>
              </a:rPr>
              <a:t>ps</a:t>
            </a:r>
            <a:r>
              <a:rPr lang="en-US" sz="2400" smtClean="0"/>
              <a:t>) command will only show the processes running in the current shell.</a:t>
            </a:r>
          </a:p>
          <a:p>
            <a:r>
              <a:rPr lang="en-US" altLang="zh-CN" sz="2400" smtClean="0"/>
              <a:t>The </a:t>
            </a:r>
            <a:r>
              <a:rPr lang="en-US" altLang="zh-CN" sz="2400" smtClean="0">
                <a:latin typeface="Courier New" pitchFamily="49" charset="0"/>
                <a:cs typeface="Courier New" pitchFamily="49" charset="0"/>
              </a:rPr>
              <a:t>ps --forest</a:t>
            </a:r>
            <a:r>
              <a:rPr lang="en-US" altLang="zh-CN" sz="2400" smtClean="0"/>
              <a:t> option will display lines to indicate parent and child relationships, similar to the </a:t>
            </a:r>
            <a:r>
              <a:rPr lang="en-US" altLang="zh-CN" sz="2400" smtClean="0">
                <a:latin typeface="Courier New" pitchFamily="49" charset="0"/>
              </a:rPr>
              <a:t>pstree</a:t>
            </a:r>
            <a:r>
              <a:rPr lang="en-US" altLang="zh-CN" sz="2400" smtClean="0"/>
              <a:t> command.</a:t>
            </a:r>
          </a:p>
          <a:p>
            <a:r>
              <a:rPr lang="en-US" altLang="zh-CN" sz="2400" smtClean="0"/>
              <a:t>The </a:t>
            </a:r>
            <a:r>
              <a:rPr lang="en-US" altLang="zh-CN" sz="2400" smtClean="0">
                <a:latin typeface="Courier New" pitchFamily="49" charset="0"/>
              </a:rPr>
              <a:t>ps</a:t>
            </a:r>
            <a:r>
              <a:rPr lang="en-US" altLang="zh-CN" sz="2400" smtClean="0"/>
              <a:t> command accepts three kinds of options:</a:t>
            </a:r>
          </a:p>
          <a:p>
            <a:pPr lvl="1"/>
            <a:r>
              <a:rPr lang="en-US" altLang="zh-CN" sz="2400" smtClean="0"/>
              <a:t>Traditional Unix options given with a single dash</a:t>
            </a:r>
          </a:p>
          <a:p>
            <a:pPr lvl="1"/>
            <a:r>
              <a:rPr lang="en-US" altLang="zh-CN" sz="2400" smtClean="0"/>
              <a:t>BSD Unix options given without any dash</a:t>
            </a:r>
          </a:p>
          <a:p>
            <a:pPr lvl="1"/>
            <a:r>
              <a:rPr lang="en-US" altLang="zh-CN" sz="2400" smtClean="0"/>
              <a:t>GNU long options given with two dashes </a:t>
            </a:r>
          </a:p>
          <a:p>
            <a:pPr>
              <a:buFont typeface="Arial" charset="0"/>
              <a:buNone/>
            </a:pPr>
            <a:endParaRPr lang="en-US" altLang="zh-CN" sz="2800" smtClean="0"/>
          </a:p>
          <a:p>
            <a:endParaRPr lang="en-US" sz="2800" smtClean="0"/>
          </a:p>
          <a:p>
            <a:endParaRPr lang="en-US" sz="280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Viewing All Processes</a:t>
            </a:r>
            <a:endParaRPr lang="en-US" smtClean="0"/>
          </a:p>
        </p:txBody>
      </p:sp>
      <p:sp>
        <p:nvSpPr>
          <p:cNvPr id="37890" name="Content Placeholder 2"/>
          <p:cNvSpPr>
            <a:spLocks noGrp="1"/>
          </p:cNvSpPr>
          <p:nvPr>
            <p:ph idx="4294967295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r>
              <a:rPr lang="en-US" sz="2800" smtClean="0"/>
              <a:t>To view all processes execute </a:t>
            </a:r>
            <a:r>
              <a:rPr lang="en-US" sz="2800" smtClean="0">
                <a:latin typeface="Courier New" pitchFamily="49" charset="0"/>
                <a:cs typeface="Courier New" pitchFamily="49" charset="0"/>
              </a:rPr>
              <a:t>ps aux</a:t>
            </a:r>
            <a:r>
              <a:rPr lang="en-US" sz="2800" smtClean="0"/>
              <a:t> or</a:t>
            </a:r>
            <a:r>
              <a:rPr lang="en-US" sz="2800" smtClean="0">
                <a:latin typeface="Courier New" pitchFamily="49" charset="0"/>
                <a:cs typeface="Courier New" pitchFamily="49" charset="0"/>
              </a:rPr>
              <a:t> ps -ef</a:t>
            </a:r>
            <a:r>
              <a:rPr lang="en-US" sz="2800" smtClean="0"/>
              <a:t>.</a:t>
            </a:r>
          </a:p>
          <a:p>
            <a:r>
              <a:rPr lang="en-US" sz="2800" smtClean="0"/>
              <a:t>Since hundreds of processes are normally present, piping the output to </a:t>
            </a:r>
            <a:r>
              <a:rPr lang="en-US" sz="2800" smtClean="0">
                <a:latin typeface="Courier New" pitchFamily="49" charset="0"/>
              </a:rPr>
              <a:t>grep</a:t>
            </a:r>
            <a:r>
              <a:rPr lang="en-US" sz="2800" smtClean="0"/>
              <a:t> can be useful to find the information about a particular process:</a:t>
            </a:r>
          </a:p>
          <a:p>
            <a:pPr>
              <a:buFont typeface="Arial" charset="0"/>
              <a:buNone/>
            </a:pPr>
            <a:endParaRPr lang="en-US" sz="2800" smtClean="0"/>
          </a:p>
          <a:p>
            <a:pPr lvl="2">
              <a:buFont typeface="Arial" charset="0"/>
              <a:buNone/>
            </a:pPr>
            <a:r>
              <a:rPr lang="en-US" sz="1800" smtClean="0">
                <a:solidFill>
                  <a:schemeClr val="tx2"/>
                </a:solidFill>
              </a:rPr>
              <a:t>$ ps -ef | grep firefox</a:t>
            </a:r>
          </a:p>
          <a:p>
            <a:pPr lvl="2">
              <a:buFont typeface="Arial" charset="0"/>
              <a:buNone/>
            </a:pPr>
            <a:r>
              <a:rPr lang="en-US" sz="1800" smtClean="0">
                <a:solidFill>
                  <a:schemeClr val="tx2"/>
                </a:solidFill>
              </a:rPr>
              <a:t>sysadmin  4048  2380 10 16:37 pts/0    00:00:01 /usr/lib/firefox/firefox</a:t>
            </a:r>
          </a:p>
          <a:p>
            <a:pPr lvl="2">
              <a:buFont typeface="Arial" charset="0"/>
              <a:buNone/>
            </a:pPr>
            <a:r>
              <a:rPr lang="en-US" sz="1800" smtClean="0">
                <a:solidFill>
                  <a:schemeClr val="tx2"/>
                </a:solidFill>
              </a:rPr>
              <a:t>sysadmin  4096  2380  0 16:38 pts/0    00:00:00 grep firefox</a:t>
            </a:r>
          </a:p>
          <a:p>
            <a:pPr lvl="2">
              <a:buFont typeface="Arial" charset="0"/>
              <a:buNone/>
            </a:pPr>
            <a:endParaRPr lang="en-US" sz="180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Monitoring the system</a:t>
            </a:r>
          </a:p>
        </p:txBody>
      </p:sp>
    </p:spTree>
    <p:extLst>
      <p:ext uri="{BB962C8B-B14F-4D97-AF65-F5344CB8AC3E}">
        <p14:creationId xmlns:p14="http://schemas.microsoft.com/office/powerpoint/2010/main" val="37503390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The top Command</a:t>
            </a:r>
            <a:endParaRPr lang="en-US" smtClean="0"/>
          </a:p>
        </p:txBody>
      </p:sp>
      <p:sp>
        <p:nvSpPr>
          <p:cNvPr id="39938" name="Content Placeholder 2"/>
          <p:cNvSpPr>
            <a:spLocks noGrp="1"/>
          </p:cNvSpPr>
          <p:nvPr>
            <p:ph idx="4294967295"/>
          </p:nvPr>
        </p:nvSpPr>
        <p:spPr>
          <a:xfrm>
            <a:off x="381000" y="1447800"/>
            <a:ext cx="8305800" cy="1371600"/>
          </a:xfrm>
        </p:spPr>
        <p:txBody>
          <a:bodyPr/>
          <a:lstStyle/>
          <a:p>
            <a:r>
              <a:rPr lang="en-US" sz="2800" smtClean="0"/>
              <a:t>The </a:t>
            </a:r>
            <a:r>
              <a:rPr lang="en-US" sz="2800" smtClean="0">
                <a:latin typeface="Courier New" pitchFamily="49" charset="0"/>
                <a:cs typeface="Courier New" pitchFamily="49" charset="0"/>
              </a:rPr>
              <a:t>top</a:t>
            </a:r>
            <a:r>
              <a:rPr lang="en-US" sz="2800" smtClean="0"/>
              <a:t> command is very useful for real-time monitoring of processes, system load, CPU usage and memory usage. </a:t>
            </a:r>
          </a:p>
          <a:p>
            <a:endParaRPr lang="en-US" sz="2800" smtClean="0"/>
          </a:p>
          <a:p>
            <a:endParaRPr lang="en-US" sz="2400" smtClean="0"/>
          </a:p>
        </p:txBody>
      </p:sp>
      <p:pic>
        <p:nvPicPr>
          <p:cNvPr id="3993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2800" y="2438400"/>
            <a:ext cx="5499100" cy="3836988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39941" name="Content Placeholder 2"/>
          <p:cNvSpPr>
            <a:spLocks/>
          </p:cNvSpPr>
          <p:nvPr/>
        </p:nvSpPr>
        <p:spPr bwMode="auto">
          <a:xfrm>
            <a:off x="381000" y="2895600"/>
            <a:ext cx="28194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en-US" sz="2800" dirty="0">
                <a:latin typeface="Calibri" pitchFamily="34" charset="0"/>
              </a:rPr>
              <a:t>By default, </a:t>
            </a:r>
            <a:r>
              <a:rPr lang="en-US" sz="2800" dirty="0">
                <a:latin typeface="Courier New" pitchFamily="49" charset="0"/>
              </a:rPr>
              <a:t>top</a:t>
            </a:r>
            <a:r>
              <a:rPr lang="en-US" sz="2800" dirty="0">
                <a:latin typeface="Calibri" pitchFamily="34" charset="0"/>
              </a:rPr>
              <a:t> sorts processes from the by % CPU </a:t>
            </a:r>
          </a:p>
          <a:p>
            <a:pPr marL="342900" indent="-342900" eaLnBrk="0" hangingPunct="0">
              <a:spcBef>
                <a:spcPct val="20000"/>
              </a:spcBef>
              <a:buFont typeface="Arial" charset="0"/>
              <a:buChar char="•"/>
            </a:pPr>
            <a:endParaRPr lang="en-US" sz="2800" dirty="0"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 typeface="Arial" charset="0"/>
              <a:buChar char="•"/>
            </a:pPr>
            <a:endParaRPr lang="en-US" sz="24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Controlling top</a:t>
            </a:r>
            <a:endParaRPr lang="en-US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342525597"/>
              </p:ext>
            </p:extLst>
          </p:nvPr>
        </p:nvGraphicFramePr>
        <p:xfrm>
          <a:off x="1295400" y="1392842"/>
          <a:ext cx="67818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7806"/>
                <a:gridCol w="4583994"/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Calibri"/>
                          <a:ea typeface="MS Mincho"/>
                          <a:cs typeface="Calibri"/>
                        </a:rPr>
                        <a:t>Key</a:t>
                      </a:r>
                      <a:endParaRPr lang="en-US" sz="2400" dirty="0">
                        <a:solidFill>
                          <a:srgbClr val="000000"/>
                        </a:solidFill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Calibri"/>
                          <a:ea typeface="MS Mincho"/>
                          <a:cs typeface="Calibri"/>
                        </a:rPr>
                        <a:t>Meaning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Calibri"/>
                          <a:ea typeface="MS Mincho"/>
                          <a:cs typeface="Calibri"/>
                        </a:rPr>
                        <a:t>h 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Calibri"/>
                          <a:ea typeface="MS Mincho"/>
                          <a:cs typeface="Calibri"/>
                        </a:rPr>
                        <a:t>Help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Calibri"/>
                          <a:ea typeface="MS Mincho"/>
                          <a:cs typeface="Calibri"/>
                        </a:rPr>
                        <a:t>l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Calibri"/>
                          <a:ea typeface="MS Mincho"/>
                          <a:cs typeface="Calibri"/>
                        </a:rPr>
                        <a:t>Toggle load statistics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Calibri"/>
                          <a:ea typeface="MS Mincho"/>
                          <a:cs typeface="Calibri"/>
                        </a:rPr>
                        <a:t>t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Calibri"/>
                          <a:ea typeface="MS Mincho"/>
                          <a:cs typeface="Calibri"/>
                        </a:rPr>
                        <a:t>Toggle time statistics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Calibri"/>
                          <a:ea typeface="MS Mincho"/>
                          <a:cs typeface="Calibri"/>
                        </a:rPr>
                        <a:t>m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Calibri"/>
                          <a:ea typeface="MS Mincho"/>
                          <a:cs typeface="Calibri"/>
                        </a:rPr>
                        <a:t>Toggle memory usage statistics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Calibri"/>
                          <a:ea typeface="MS Mincho"/>
                          <a:cs typeface="Calibri"/>
                        </a:rPr>
                        <a:t>&lt;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Calibri"/>
                          <a:ea typeface="MS Mincho"/>
                          <a:cs typeface="Calibri"/>
                        </a:rPr>
                        <a:t>Move 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Calibri"/>
                          <a:ea typeface="MS Mincho"/>
                          <a:cs typeface="Calibri"/>
                        </a:rPr>
                        <a:t>the sorted field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Calibri"/>
                          <a:ea typeface="MS Mincho"/>
                          <a:cs typeface="Calibri"/>
                        </a:rPr>
                        <a:t> 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Calibri"/>
                          <a:ea typeface="MS Mincho"/>
                          <a:cs typeface="Calibri"/>
                        </a:rPr>
                        <a:t>to 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latin typeface="Calibri"/>
                          <a:ea typeface="MS Mincho"/>
                          <a:cs typeface="Calibri"/>
                        </a:rPr>
                        <a:t>the left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Calibri"/>
                          <a:ea typeface="MS Mincho"/>
                          <a:cs typeface="Calibri"/>
                        </a:rPr>
                        <a:t>&gt;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Calibri"/>
                          <a:ea typeface="MS Mincho"/>
                          <a:cs typeface="Calibri"/>
                        </a:rPr>
                        <a:t>Move 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Calibri"/>
                          <a:ea typeface="MS Mincho"/>
                          <a:cs typeface="Calibri"/>
                        </a:rPr>
                        <a:t>the sorted field 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latin typeface="Calibri"/>
                          <a:ea typeface="MS Mincho"/>
                          <a:cs typeface="Calibri"/>
                        </a:rPr>
                        <a:t>to the right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Calibri"/>
                          <a:ea typeface="MS Mincho"/>
                          <a:cs typeface="Calibri"/>
                        </a:rPr>
                        <a:t>F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Calibri"/>
                          <a:ea typeface="MS Mincho"/>
                          <a:cs typeface="Calibri"/>
                        </a:rPr>
                        <a:t>Choose sorted field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Calibri"/>
                          <a:ea typeface="MS Mincho"/>
                          <a:cs typeface="Calibri"/>
                        </a:rPr>
                        <a:t>R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Calibri"/>
                          <a:ea typeface="MS Mincho"/>
                          <a:cs typeface="Calibri"/>
                        </a:rPr>
                        <a:t>Toggle sort direction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Calibri"/>
                          <a:ea typeface="MS Mincho"/>
                          <a:cs typeface="Calibri"/>
                        </a:rPr>
                        <a:t>P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Calibri"/>
                          <a:ea typeface="MS Mincho"/>
                          <a:cs typeface="Calibri"/>
                        </a:rPr>
                        <a:t>Sort by % CPU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Calibri"/>
                          <a:ea typeface="MS Mincho"/>
                          <a:cs typeface="Calibri"/>
                        </a:rPr>
                        <a:t>M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Calibri"/>
                          <a:ea typeface="MS Mincho"/>
                          <a:cs typeface="Calibri"/>
                        </a:rPr>
                        <a:t>Sort by % memory used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Calibri"/>
                          <a:ea typeface="MS Mincho"/>
                          <a:cs typeface="Calibri"/>
                        </a:rPr>
                        <a:t>k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Calibri"/>
                          <a:ea typeface="MS Mincho"/>
                          <a:cs typeface="Calibri"/>
                        </a:rPr>
                        <a:t>Kill a process (or send it a signal)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Calibri"/>
                          <a:ea typeface="MS Mincho"/>
                          <a:cs typeface="Calibri"/>
                        </a:rPr>
                        <a:t>r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000000"/>
                          </a:solidFill>
                          <a:latin typeface="Calibri"/>
                          <a:ea typeface="MS Mincho"/>
                          <a:cs typeface="Calibri"/>
                        </a:rPr>
                        <a:t>Renice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latin typeface="Calibri"/>
                          <a:ea typeface="MS Mincho"/>
                          <a:cs typeface="Calibri"/>
                        </a:rPr>
                        <a:t> priority of a process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Load Averages</a:t>
            </a:r>
          </a:p>
        </p:txBody>
      </p:sp>
      <p:sp>
        <p:nvSpPr>
          <p:cNvPr id="41986" name="Content Placeholder 2"/>
          <p:cNvSpPr>
            <a:spLocks noGrp="1"/>
          </p:cNvSpPr>
          <p:nvPr>
            <p:ph idx="4294967295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r>
              <a:rPr lang="en-US" sz="2800" smtClean="0"/>
              <a:t>Similar to the output of the </a:t>
            </a:r>
            <a:r>
              <a:rPr lang="en-US" sz="2800" smtClean="0">
                <a:latin typeface="Courier New" pitchFamily="49" charset="0"/>
                <a:cs typeface="Courier New" pitchFamily="49" charset="0"/>
              </a:rPr>
              <a:t>uptime</a:t>
            </a:r>
            <a:r>
              <a:rPr lang="en-US" sz="2800" smtClean="0"/>
              <a:t> command, the first line of output from the </a:t>
            </a:r>
            <a:r>
              <a:rPr lang="en-US" sz="2800" smtClean="0">
                <a:latin typeface="Courier New" pitchFamily="49" charset="0"/>
                <a:cs typeface="Courier New" pitchFamily="49" charset="0"/>
              </a:rPr>
              <a:t>top</a:t>
            </a:r>
            <a:r>
              <a:rPr lang="en-US" sz="2800" smtClean="0"/>
              <a:t> command shows the current time, the amount of time the system has been running and three averages of the load on the system.</a:t>
            </a:r>
          </a:p>
          <a:p>
            <a:r>
              <a:rPr lang="en-US" sz="2800" smtClean="0"/>
              <a:t>The one, five and fifteen minute load averages give the administrator an idea of the current load and how it has been trending over recent time.</a:t>
            </a:r>
            <a:endParaRPr lang="en-US" sz="2800" b="1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Load Averages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r>
              <a:rPr lang="en-US" sz="2800" smtClean="0"/>
              <a:t>The number shown for the load averages is proportional to the number of CPU cores in the system:</a:t>
            </a:r>
          </a:p>
          <a:p>
            <a:pPr lvl="1"/>
            <a:r>
              <a:rPr lang="en-US" sz="2400" smtClean="0"/>
              <a:t>A load average of zero is no load.  </a:t>
            </a:r>
          </a:p>
          <a:p>
            <a:pPr lvl="1"/>
            <a:r>
              <a:rPr lang="en-US" sz="2400" smtClean="0"/>
              <a:t>A load average equal to the number of CPU cores indicates a fully loaded system.  </a:t>
            </a:r>
          </a:p>
          <a:p>
            <a:pPr lvl="1"/>
            <a:r>
              <a:rPr lang="en-US" sz="2400" smtClean="0"/>
              <a:t>A number higher than the total CPU cores indicates a system which is over-loaded.</a:t>
            </a:r>
          </a:p>
          <a:p>
            <a:endParaRPr lang="en-US" sz="2400" b="1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Working with Package Management</a:t>
            </a:r>
          </a:p>
        </p:txBody>
      </p:sp>
    </p:spTree>
    <p:extLst>
      <p:ext uri="{BB962C8B-B14F-4D97-AF65-F5344CB8AC3E}">
        <p14:creationId xmlns:p14="http://schemas.microsoft.com/office/powerpoint/2010/main" val="30377436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The free Command</a:t>
            </a:r>
            <a:endParaRPr lang="en-US" smtClean="0"/>
          </a:p>
        </p:txBody>
      </p:sp>
      <p:sp>
        <p:nvSpPr>
          <p:cNvPr id="43010" name="Content Placeholder 2"/>
          <p:cNvSpPr>
            <a:spLocks noGrp="1"/>
          </p:cNvSpPr>
          <p:nvPr>
            <p:ph idx="4294967295"/>
          </p:nvPr>
        </p:nvSpPr>
        <p:spPr>
          <a:xfrm>
            <a:off x="457200" y="1447800"/>
            <a:ext cx="8229600" cy="2133600"/>
          </a:xfrm>
        </p:spPr>
        <p:txBody>
          <a:bodyPr/>
          <a:lstStyle/>
          <a:p>
            <a:r>
              <a:rPr lang="en-US" sz="2800" smtClean="0"/>
              <a:t>The </a:t>
            </a:r>
            <a:r>
              <a:rPr lang="en-US" sz="2800" smtClean="0">
                <a:latin typeface="Courier New" pitchFamily="49" charset="0"/>
                <a:cs typeface="Courier New" pitchFamily="49" charset="0"/>
              </a:rPr>
              <a:t>free</a:t>
            </a:r>
            <a:r>
              <a:rPr lang="en-US" sz="2800" smtClean="0"/>
              <a:t> command is used to show memory usage statistics.</a:t>
            </a:r>
          </a:p>
          <a:p>
            <a:r>
              <a:rPr lang="en-US" sz="2800" smtClean="0"/>
              <a:t>Using </a:t>
            </a:r>
            <a:r>
              <a:rPr lang="en-US" sz="2800" smtClean="0">
                <a:latin typeface="Courier New" pitchFamily="49" charset="0"/>
                <a:cs typeface="Courier New" pitchFamily="49" charset="0"/>
              </a:rPr>
              <a:t>free</a:t>
            </a:r>
            <a:r>
              <a:rPr lang="en-US" sz="2800" smtClean="0"/>
              <a:t> with the </a:t>
            </a:r>
            <a:r>
              <a:rPr lang="en-US" sz="2800" smtClean="0">
                <a:latin typeface="Courier New" pitchFamily="49" charset="0"/>
              </a:rPr>
              <a:t>-s</a:t>
            </a:r>
            <a:r>
              <a:rPr lang="en-US" sz="2800" smtClean="0"/>
              <a:t> option allows you to specify the number of seconds between updates</a:t>
            </a:r>
          </a:p>
          <a:p>
            <a:pPr>
              <a:buFont typeface="Arial" charset="0"/>
              <a:buNone/>
            </a:pPr>
            <a:endParaRPr lang="en-US" sz="240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The free Command</a:t>
            </a:r>
            <a:endParaRPr lang="en-US" smtClean="0"/>
          </a:p>
        </p:txBody>
      </p:sp>
      <p:sp>
        <p:nvSpPr>
          <p:cNvPr id="5120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r>
              <a:rPr lang="en-US" sz="2800" smtClean="0"/>
              <a:t>By default the </a:t>
            </a:r>
            <a:r>
              <a:rPr lang="en-US" sz="2800" smtClean="0">
                <a:latin typeface="Courier New" pitchFamily="49" charset="0"/>
                <a:cs typeface="Courier New" pitchFamily="49" charset="0"/>
              </a:rPr>
              <a:t>free</a:t>
            </a:r>
            <a:r>
              <a:rPr lang="en-US" sz="2800" smtClean="0"/>
              <a:t> command will show values in bytes, but using the </a:t>
            </a:r>
            <a:r>
              <a:rPr lang="en-US" sz="2800" smtClean="0">
                <a:latin typeface="Courier New" pitchFamily="49" charset="0"/>
                <a:cs typeface="Courier New" pitchFamily="49" charset="0"/>
              </a:rPr>
              <a:t>-m</a:t>
            </a:r>
            <a:r>
              <a:rPr lang="en-US" sz="2800" smtClean="0"/>
              <a:t> or </a:t>
            </a:r>
            <a:r>
              <a:rPr lang="en-US" sz="2800" smtClean="0">
                <a:latin typeface="Courier New" pitchFamily="49" charset="0"/>
                <a:cs typeface="Courier New" pitchFamily="49" charset="0"/>
              </a:rPr>
              <a:t>-g</a:t>
            </a:r>
            <a:r>
              <a:rPr lang="en-US" sz="2800" smtClean="0"/>
              <a:t> option will show megabytes or gigabytes:</a:t>
            </a:r>
          </a:p>
          <a:p>
            <a:endParaRPr lang="en-US" sz="2800" smtClean="0"/>
          </a:p>
          <a:p>
            <a:pPr>
              <a:buFont typeface="Arial" charset="0"/>
              <a:buNone/>
            </a:pPr>
            <a:r>
              <a:rPr lang="en-US" sz="2400" smtClean="0">
                <a:solidFill>
                  <a:schemeClr val="tx2"/>
                </a:solidFill>
              </a:rPr>
              <a:t>$ free</a:t>
            </a:r>
          </a:p>
          <a:p>
            <a:pPr>
              <a:buFont typeface="Arial" charset="0"/>
              <a:buNone/>
            </a:pPr>
            <a:r>
              <a:rPr lang="en-US" sz="2400" smtClean="0">
                <a:solidFill>
                  <a:schemeClr val="tx2"/>
                </a:solidFill>
              </a:rPr>
              <a:t>                      total        used          free     shared    buffers    cached</a:t>
            </a:r>
          </a:p>
          <a:p>
            <a:pPr>
              <a:buFont typeface="Arial" charset="0"/>
              <a:buNone/>
            </a:pPr>
            <a:r>
              <a:rPr lang="en-US" sz="2400" smtClean="0">
                <a:solidFill>
                  <a:schemeClr val="tx2"/>
                </a:solidFill>
              </a:rPr>
              <a:t>Mem:        510984     495280      15704          0      60436     258988</a:t>
            </a:r>
          </a:p>
          <a:p>
            <a:pPr>
              <a:buFont typeface="Arial" charset="0"/>
              <a:buNone/>
            </a:pPr>
            <a:r>
              <a:rPr lang="en-US" sz="2400" smtClean="0">
                <a:solidFill>
                  <a:schemeClr val="tx2"/>
                </a:solidFill>
              </a:rPr>
              <a:t>-/+ buffers/cache:     175856     335128</a:t>
            </a:r>
          </a:p>
          <a:p>
            <a:pPr>
              <a:buFont typeface="Arial" charset="0"/>
              <a:buNone/>
            </a:pPr>
            <a:r>
              <a:rPr lang="en-US" sz="2400" smtClean="0">
                <a:solidFill>
                  <a:schemeClr val="tx2"/>
                </a:solidFill>
              </a:rPr>
              <a:t>Swap:      1048568                0    1048568</a:t>
            </a:r>
          </a:p>
          <a:p>
            <a:endParaRPr lang="en-US" sz="2400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Working with log files</a:t>
            </a:r>
          </a:p>
        </p:txBody>
      </p:sp>
    </p:spTree>
    <p:extLst>
      <p:ext uri="{BB962C8B-B14F-4D97-AF65-F5344CB8AC3E}">
        <p14:creationId xmlns:p14="http://schemas.microsoft.com/office/powerpoint/2010/main" val="37503390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Log Files</a:t>
            </a:r>
            <a:endParaRPr lang="en-US" smtClean="0"/>
          </a:p>
        </p:txBody>
      </p:sp>
      <p:sp>
        <p:nvSpPr>
          <p:cNvPr id="44034" name="Content Placeholder 2"/>
          <p:cNvSpPr>
            <a:spLocks noGrp="1"/>
          </p:cNvSpPr>
          <p:nvPr>
            <p:ph idx="4294967295"/>
          </p:nvPr>
        </p:nvSpPr>
        <p:spPr>
          <a:xfrm>
            <a:off x="884349" y="1143000"/>
            <a:ext cx="8229600" cy="4525963"/>
          </a:xfrm>
        </p:spPr>
        <p:txBody>
          <a:bodyPr/>
          <a:lstStyle/>
          <a:p>
            <a:pPr marL="228600" indent="-228600"/>
            <a:r>
              <a:rPr lang="en-US" sz="2800" dirty="0" smtClean="0"/>
              <a:t>The output produced by the kernel and system processes is normally sent to log files.</a:t>
            </a:r>
          </a:p>
          <a:p>
            <a:pPr marL="228600" indent="-228600"/>
            <a:r>
              <a:rPr lang="en-US" sz="2800" dirty="0" smtClean="0"/>
              <a:t>Some processes, like the Apache web server, will perform logging independently.</a:t>
            </a:r>
          </a:p>
          <a:p>
            <a:pPr marL="228600" indent="-228600"/>
            <a:r>
              <a:rPr lang="en-US" sz="2800" dirty="0" smtClean="0"/>
              <a:t>The kernel and most background processes rely on separate logging processes to log their activity.</a:t>
            </a:r>
          </a:p>
          <a:p>
            <a:pPr marL="228600" indent="-228600"/>
            <a:r>
              <a:rPr lang="en-US" sz="2800" dirty="0" smtClean="0"/>
              <a:t>Commonly the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syslogd</a:t>
            </a:r>
            <a:r>
              <a:rPr lang="en-US" sz="2800" dirty="0" smtClean="0"/>
              <a:t> and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klogd</a:t>
            </a:r>
            <a:r>
              <a:rPr lang="en-US" sz="2800" dirty="0" smtClean="0"/>
              <a:t> are used to log system and kernel activity, respectively.</a:t>
            </a:r>
          </a:p>
          <a:p>
            <a:pPr marL="228600" indent="-228600"/>
            <a:r>
              <a:rPr lang="en-US" sz="2800" dirty="0" smtClean="0"/>
              <a:t>Other logging daemons include the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rsyslogd</a:t>
            </a:r>
            <a:r>
              <a:rPr lang="en-US" sz="2800" dirty="0" smtClean="0"/>
              <a:t> used by Centos and Red Hat and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systemd-journald</a:t>
            </a:r>
            <a:r>
              <a:rPr lang="en-US" sz="2800" dirty="0" smtClean="0"/>
              <a:t> used by Fedora.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/var/log Files</a:t>
            </a:r>
            <a:endParaRPr lang="en-US" smtClean="0"/>
          </a:p>
        </p:txBody>
      </p:sp>
      <p:graphicFrame>
        <p:nvGraphicFramePr>
          <p:cNvPr id="45088" name="Group 3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162853822"/>
              </p:ext>
            </p:extLst>
          </p:nvPr>
        </p:nvGraphicFramePr>
        <p:xfrm>
          <a:off x="609600" y="1295401"/>
          <a:ext cx="8229600" cy="4754880"/>
        </p:xfrm>
        <a:graphic>
          <a:graphicData uri="http://schemas.openxmlformats.org/drawingml/2006/table">
            <a:tbl>
              <a:tblPr/>
              <a:tblGrid>
                <a:gridCol w="1524000"/>
                <a:gridCol w="6705600"/>
              </a:tblGrid>
              <a:tr h="351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Calibri" pitchFamily="34" charset="0"/>
                        </a:rPr>
                        <a:t>File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Calibri" pitchFamily="34" charset="0"/>
                        </a:rPr>
                        <a:t>Contents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7033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Calibri" pitchFamily="34" charset="0"/>
                        </a:rPr>
                        <a:t>boot.log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Calibri" pitchFamily="34" charset="0"/>
                        </a:rPr>
                        <a:t>Messages generated as services are started during the system boot.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33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Calibri" pitchFamily="34" charset="0"/>
                        </a:rPr>
                        <a:t>cron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Calibri" pitchFamily="34" charset="0"/>
                        </a:rPr>
                        <a:t>Messages generated by the crond daemon for jobs to be executed on a recurring basis.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Calibri" pitchFamily="34" charset="0"/>
                        </a:rPr>
                        <a:t>dmesg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Calibri" pitchFamily="34" charset="0"/>
                        </a:rPr>
                        <a:t>Kernel messages generated during  system boot up.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33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Calibri" pitchFamily="34" charset="0"/>
                        </a:rPr>
                        <a:t>maillog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Calibri" pitchFamily="34" charset="0"/>
                        </a:rPr>
                        <a:t>Messages produced by the mail daemon for e-mail messages sent or received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33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Calibri" pitchFamily="34" charset="0"/>
                        </a:rPr>
                        <a:t>messages / syslog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Calibri" pitchFamily="34" charset="0"/>
                        </a:rPr>
                        <a:t>Messages from the kernel and other processes that don't belong in other log files. 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33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Calibri" pitchFamily="34" charset="0"/>
                        </a:rPr>
                        <a:t>secure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Calibri" pitchFamily="34" charset="0"/>
                        </a:rPr>
                        <a:t>Messages from processes that require authorization or authentication. 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Calibri" pitchFamily="34" charset="0"/>
                        </a:rPr>
                        <a:t>Xorg.0.log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Calibri" pitchFamily="34" charset="0"/>
                        </a:rPr>
                        <a:t>Messages from the  X windows (GUI) server.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Log File Rotation</a:t>
            </a:r>
          </a:p>
        </p:txBody>
      </p:sp>
      <p:sp>
        <p:nvSpPr>
          <p:cNvPr id="460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/>
              <a:t>Log files are rotated to make them easier to analyze and prevent them from becoming too large (filling up the filesystem).</a:t>
            </a:r>
          </a:p>
          <a:p>
            <a:r>
              <a:rPr lang="en-US" sz="2400" smtClean="0"/>
              <a:t>Example: the  logging daemon would stop writing to </a:t>
            </a:r>
            <a:r>
              <a:rPr lang="en-US" sz="2400" smtClean="0">
                <a:latin typeface="Courier New" pitchFamily="49" charset="0"/>
                <a:cs typeface="Courier New" pitchFamily="49" charset="0"/>
              </a:rPr>
              <a:t>/var/log/messages</a:t>
            </a:r>
            <a:r>
              <a:rPr lang="en-US" sz="2400" smtClean="0"/>
              <a:t>, rename that file </a:t>
            </a:r>
            <a:r>
              <a:rPr lang="en-US" sz="2400" smtClean="0">
                <a:latin typeface="Courier New" pitchFamily="49" charset="0"/>
                <a:cs typeface="Courier New" pitchFamily="49" charset="0"/>
              </a:rPr>
              <a:t>/var/log/messages-20131103</a:t>
            </a:r>
            <a:r>
              <a:rPr lang="en-US" sz="2400" smtClean="0"/>
              <a:t> (20131103 = current date) and then begin writing to </a:t>
            </a:r>
            <a:r>
              <a:rPr lang="en-US" sz="2400" smtClean="0">
                <a:latin typeface="Courier New" pitchFamily="49" charset="0"/>
                <a:cs typeface="Courier New" pitchFamily="49" charset="0"/>
              </a:rPr>
              <a:t>/var/log/messages</a:t>
            </a:r>
            <a:r>
              <a:rPr lang="en-US" sz="2400" smtClean="0"/>
              <a:t> again.</a:t>
            </a:r>
          </a:p>
          <a:p>
            <a:r>
              <a:rPr lang="en-US" sz="2400" smtClean="0"/>
              <a:t>After a certain number of rotations, typically four, the oldest log file is deleted as a new one is created.  </a:t>
            </a:r>
          </a:p>
          <a:p>
            <a:endParaRPr lang="en-US" sz="2400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Viewing Log Files</a:t>
            </a:r>
          </a:p>
        </p:txBody>
      </p:sp>
      <p:sp>
        <p:nvSpPr>
          <p:cNvPr id="471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/>
              <a:t>Most log files will require root privileges in order to access their contents.</a:t>
            </a:r>
          </a:p>
          <a:p>
            <a:r>
              <a:rPr lang="en-US" sz="2400" smtClean="0"/>
              <a:t>Although most log files contain text and can be viewed with any command that displays text date, some contain binary data.</a:t>
            </a:r>
          </a:p>
          <a:p>
            <a:r>
              <a:rPr lang="en-US" sz="2400" smtClean="0"/>
              <a:t>By using the </a:t>
            </a:r>
            <a:r>
              <a:rPr lang="en-US" sz="2400" smtClean="0">
                <a:latin typeface="Courier New" pitchFamily="49" charset="0"/>
                <a:cs typeface="Courier New" pitchFamily="49" charset="0"/>
              </a:rPr>
              <a:t>file</a:t>
            </a:r>
            <a:r>
              <a:rPr lang="en-US" sz="2400" smtClean="0"/>
              <a:t> command, you can check to see if the contents of a file are text</a:t>
            </a:r>
          </a:p>
          <a:p>
            <a:pPr lvl="2">
              <a:buFont typeface="Arial" charset="0"/>
              <a:buNone/>
            </a:pPr>
            <a:r>
              <a:rPr lang="en-US" smtClean="0">
                <a:solidFill>
                  <a:schemeClr val="tx2"/>
                </a:solidFill>
              </a:rPr>
              <a:t>$ sudo file /var/log/messages</a:t>
            </a:r>
          </a:p>
          <a:p>
            <a:pPr lvl="2">
              <a:buFont typeface="Arial" charset="0"/>
              <a:buNone/>
            </a:pPr>
            <a:r>
              <a:rPr lang="en-US" smtClean="0">
                <a:solidFill>
                  <a:schemeClr val="tx2"/>
                </a:solidFill>
              </a:rPr>
              <a:t>/var/log/messages: ASCII English text, with very long lines</a:t>
            </a:r>
          </a:p>
          <a:p>
            <a:pPr lvl="2">
              <a:buFont typeface="Arial" charset="0"/>
              <a:buNone/>
            </a:pPr>
            <a:r>
              <a:rPr lang="en-US" smtClean="0">
                <a:solidFill>
                  <a:schemeClr val="tx2"/>
                </a:solidFill>
              </a:rPr>
              <a:t>$ sudo file /var/log/btmp</a:t>
            </a:r>
          </a:p>
          <a:p>
            <a:pPr lvl="2">
              <a:buFont typeface="Arial" charset="0"/>
              <a:buNone/>
            </a:pPr>
            <a:r>
              <a:rPr lang="en-US" smtClean="0">
                <a:solidFill>
                  <a:schemeClr val="tx2"/>
                </a:solidFill>
              </a:rPr>
              <a:t>/var/log/btmp: data</a:t>
            </a:r>
          </a:p>
          <a:p>
            <a:pPr lvl="1">
              <a:buFont typeface="Arial" charset="0"/>
              <a:buNone/>
            </a:pPr>
            <a:endParaRPr lang="en-US" sz="2000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Working with </a:t>
            </a:r>
            <a:r>
              <a:rPr lang="en-US" dirty="0" err="1" smtClean="0"/>
              <a:t>dmesg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5033902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dmesg Command</a:t>
            </a:r>
          </a:p>
        </p:txBody>
      </p:sp>
      <p:sp>
        <p:nvSpPr>
          <p:cNvPr id="48130" name="Content Placeholder 2"/>
          <p:cNvSpPr>
            <a:spLocks noGrp="1"/>
          </p:cNvSpPr>
          <p:nvPr>
            <p:ph idx="1"/>
          </p:nvPr>
        </p:nvSpPr>
        <p:spPr>
          <a:xfrm>
            <a:off x="891862" y="1524000"/>
            <a:ext cx="8229600" cy="4525963"/>
          </a:xfrm>
        </p:spPr>
        <p:txBody>
          <a:bodyPr/>
          <a:lstStyle/>
          <a:p>
            <a:r>
              <a:rPr lang="en-US" sz="2400" dirty="0" smtClean="0"/>
              <a:t>The kernel ring buffer is memory used to hold messages generated by the kernel.</a:t>
            </a:r>
          </a:p>
          <a:p>
            <a:r>
              <a:rPr lang="en-US" sz="2400" dirty="0" smtClean="0"/>
              <a:t>The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/log/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dmesg</a:t>
            </a:r>
            <a:r>
              <a:rPr lang="en-US" sz="2400" dirty="0" smtClean="0"/>
              <a:t> file is used by some distributions to hold kernel messages that were generated during start up.</a:t>
            </a:r>
          </a:p>
          <a:p>
            <a:r>
              <a:rPr lang="en-US" sz="2400" dirty="0" smtClean="0"/>
              <a:t>Kernel messages, mixed in with other messages, are found in the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/log/messages</a:t>
            </a:r>
            <a:r>
              <a:rPr lang="en-US" sz="2400" dirty="0" smtClean="0"/>
              <a:t> or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/log/syslog</a:t>
            </a:r>
            <a:r>
              <a:rPr lang="en-US" sz="2400" dirty="0" smtClean="0"/>
              <a:t> file.</a:t>
            </a:r>
          </a:p>
          <a:p>
            <a:r>
              <a:rPr lang="en-US" sz="2400" dirty="0" smtClean="0"/>
              <a:t>The</a:t>
            </a:r>
            <a:r>
              <a:rPr lang="en-US" sz="2400" dirty="0" smtClean="0"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etc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syslog.conf</a:t>
            </a:r>
            <a:r>
              <a:rPr lang="en-US" sz="2400" dirty="0" smtClean="0"/>
              <a:t> or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etc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rsyslog.conf</a:t>
            </a:r>
            <a:r>
              <a:rPr lang="en-US" sz="2400" dirty="0" smtClean="0"/>
              <a:t> file may be used to configure logging of kernel messages to a separate file.</a:t>
            </a:r>
          </a:p>
          <a:p>
            <a:r>
              <a:rPr lang="en-US" sz="2400" dirty="0" smtClean="0"/>
              <a:t>Using the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dmesg</a:t>
            </a:r>
            <a:r>
              <a:rPr lang="en-US" sz="2400" dirty="0" smtClean="0"/>
              <a:t> command to view the contents of the kernel ring buffer can be very helpful for troubleshooting hardware or other kernel-related issues.</a:t>
            </a:r>
            <a:endParaRPr lang="en-US" dirty="0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dmesg Options</a:t>
            </a:r>
          </a:p>
        </p:txBody>
      </p:sp>
      <p:sp>
        <p:nvSpPr>
          <p:cNvPr id="491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en-US" sz="2400" smtClean="0"/>
          </a:p>
          <a:p>
            <a:endParaRPr lang="en-US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1397000"/>
          <a:ext cx="6096000" cy="367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4648200"/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latin typeface="Calibri"/>
                          <a:ea typeface="MS Mincho"/>
                          <a:cs typeface="Courier New"/>
                        </a:rPr>
                        <a:t>Option</a:t>
                      </a:r>
                      <a:endParaRPr lang="en-US" sz="2400" dirty="0">
                        <a:solidFill>
                          <a:srgbClr val="000000"/>
                        </a:solidFill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latin typeface="Calibri"/>
                          <a:ea typeface="MS Mincho"/>
                          <a:cs typeface="Courier New"/>
                        </a:rPr>
                        <a:t>Meaning</a:t>
                      </a:r>
                      <a:endParaRPr lang="en-US" sz="2400" dirty="0">
                        <a:solidFill>
                          <a:srgbClr val="000000"/>
                        </a:solidFill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Calibri"/>
                          <a:ea typeface="MS Mincho"/>
                          <a:cs typeface="Courier New"/>
                        </a:rPr>
                        <a:t>-c</a:t>
                      </a:r>
                      <a:endParaRPr lang="en-US" sz="2400">
                        <a:solidFill>
                          <a:srgbClr val="000000"/>
                        </a:solidFill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Calibri"/>
                          <a:ea typeface="MS Mincho"/>
                          <a:cs typeface="Courier New"/>
                        </a:rPr>
                        <a:t>Clear the ring buffer after printing</a:t>
                      </a:r>
                      <a:endParaRPr lang="en-US" sz="2400">
                        <a:solidFill>
                          <a:srgbClr val="000000"/>
                        </a:solidFill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Calibri"/>
                          <a:ea typeface="MS Mincho"/>
                          <a:cs typeface="Courier New"/>
                        </a:rPr>
                        <a:t>-r</a:t>
                      </a:r>
                      <a:endParaRPr lang="en-US" sz="2400">
                        <a:solidFill>
                          <a:srgbClr val="000000"/>
                        </a:solidFill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Calibri"/>
                          <a:ea typeface="MS Mincho"/>
                          <a:cs typeface="Courier New"/>
                        </a:rPr>
                        <a:t>Print the raw message buffer</a:t>
                      </a:r>
                      <a:endParaRPr lang="en-US" sz="2400">
                        <a:solidFill>
                          <a:srgbClr val="000000"/>
                        </a:solidFill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Calibri"/>
                          <a:ea typeface="MS Mincho"/>
                          <a:cs typeface="Courier New"/>
                        </a:rPr>
                        <a:t>-s SIZE</a:t>
                      </a:r>
                      <a:endParaRPr lang="en-US" sz="2400">
                        <a:solidFill>
                          <a:srgbClr val="000000"/>
                        </a:solidFill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Calibri"/>
                          <a:ea typeface="MS Mincho"/>
                          <a:cs typeface="Courier New"/>
                        </a:rPr>
                        <a:t>Use a buffer of size SIZE to query the kernel ring buffer</a:t>
                      </a:r>
                      <a:endParaRPr lang="en-US" sz="2400">
                        <a:solidFill>
                          <a:srgbClr val="000000"/>
                        </a:solidFill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Calibri"/>
                          <a:ea typeface="MS Mincho"/>
                          <a:cs typeface="Courier New"/>
                        </a:rPr>
                        <a:t>-n LEVEL</a:t>
                      </a:r>
                      <a:endParaRPr lang="en-US" sz="2400">
                        <a:solidFill>
                          <a:srgbClr val="000000"/>
                        </a:solidFill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Calibri"/>
                          <a:ea typeface="MS Mincho"/>
                          <a:cs typeface="Courier New"/>
                        </a:rPr>
                        <a:t>Set the level to LEVEL at which logging is done to the console.  Using -n 1 prevents all messages except panic messages from printing to the console</a:t>
                      </a:r>
                      <a:endParaRPr lang="en-US" sz="2400" dirty="0">
                        <a:solidFill>
                          <a:srgbClr val="000000"/>
                        </a:solidFill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Package Management</a:t>
            </a:r>
            <a:endParaRPr lang="en-US" smtClean="0"/>
          </a:p>
        </p:txBody>
      </p:sp>
      <p:sp>
        <p:nvSpPr>
          <p:cNvPr id="19458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Package management is a system for installing, configuring, updating, querying and removing software from a Linux system.</a:t>
            </a:r>
          </a:p>
          <a:p>
            <a:pPr eaLnBrk="1" hangingPunct="1"/>
            <a:r>
              <a:rPr lang="en-US" sz="2400" smtClean="0"/>
              <a:t>Package management systems ensure that software functions by tracking prerequisites or dependencies between packages.</a:t>
            </a:r>
          </a:p>
          <a:p>
            <a:pPr eaLnBrk="1" hangingPunct="1"/>
            <a:r>
              <a:rPr lang="en-US" sz="2400" smtClean="0"/>
              <a:t>There are many different package management systems available, but two dominate the Linux landscape:</a:t>
            </a:r>
          </a:p>
          <a:p>
            <a:pPr eaLnBrk="1" hangingPunct="1">
              <a:buFont typeface="Arial" charset="0"/>
              <a:buNone/>
            </a:pPr>
            <a:endParaRPr lang="en-US" sz="2400" smtClean="0"/>
          </a:p>
          <a:p>
            <a:pPr lvl="1" eaLnBrk="1" hangingPunct="1"/>
            <a:r>
              <a:rPr lang="en-US" sz="2400" smtClean="0"/>
              <a:t>Debian Package Management</a:t>
            </a:r>
          </a:p>
          <a:p>
            <a:pPr lvl="1" eaLnBrk="1" hangingPunct="1"/>
            <a:r>
              <a:rPr lang="en-US" sz="2400" smtClean="0"/>
              <a:t>RPM Package Management</a:t>
            </a:r>
          </a:p>
          <a:p>
            <a:pPr eaLnBrk="1" hangingPunct="1">
              <a:buFont typeface="Arial" charset="0"/>
              <a:buNone/>
            </a:pPr>
            <a:r>
              <a:rPr lang="en-US" sz="2400" smtClean="0"/>
              <a:t>	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Debian Package Management</a:t>
            </a:r>
            <a:endParaRPr lang="en-US" smtClean="0"/>
          </a:p>
        </p:txBody>
      </p:sp>
      <p:sp>
        <p:nvSpPr>
          <p:cNvPr id="20482" name="Content Placeholder 2"/>
          <p:cNvSpPr>
            <a:spLocks noGrp="1"/>
          </p:cNvSpPr>
          <p:nvPr>
            <p:ph idx="4294967295"/>
          </p:nvPr>
        </p:nvSpPr>
        <p:spPr>
          <a:xfrm>
            <a:off x="762000" y="1524000"/>
            <a:ext cx="8229600" cy="4525963"/>
          </a:xfrm>
        </p:spPr>
        <p:txBody>
          <a:bodyPr/>
          <a:lstStyle/>
          <a:p>
            <a:pPr marL="228600" indent="-228600" eaLnBrk="1" hangingPunct="1"/>
            <a:r>
              <a:rPr lang="en-US" sz="2400" dirty="0" smtClean="0"/>
              <a:t>Used by the </a:t>
            </a:r>
            <a:r>
              <a:rPr lang="en-US" sz="2400" dirty="0" err="1" smtClean="0"/>
              <a:t>Debian</a:t>
            </a:r>
            <a:r>
              <a:rPr lang="en-US" sz="2400" dirty="0" smtClean="0"/>
              <a:t> distribution and its popular derivatives such as Ubuntu and Mint.</a:t>
            </a:r>
          </a:p>
          <a:p>
            <a:pPr marL="228600" indent="-228600" eaLnBrk="1" hangingPunct="1"/>
            <a:r>
              <a:rPr lang="en-US" sz="2400" dirty="0" smtClean="0"/>
              <a:t>A software package is distributed as  a ".deb" file, which contains the files and meta-information for the package.</a:t>
            </a:r>
          </a:p>
          <a:p>
            <a:pPr marL="228600" indent="-228600" eaLnBrk="1" hangingPunct="1"/>
            <a:r>
              <a:rPr lang="en-US" sz="2400" dirty="0" smtClean="0"/>
              <a:t>The lowest level tool (back-end command) is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dpkg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 marL="228600" indent="-228600" eaLnBrk="1" hangingPunct="1"/>
            <a:r>
              <a:rPr lang="en-US" sz="2400" dirty="0" smtClean="0">
                <a:cs typeface="Courier New" pitchFamily="49" charset="0"/>
              </a:rPr>
              <a:t>Command line front-end tools include:</a:t>
            </a:r>
          </a:p>
          <a:p>
            <a:pPr marL="628650" lvl="1" indent="-228600" eaLnBrk="1" hangingPunct="1"/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apt-get</a:t>
            </a:r>
          </a:p>
          <a:p>
            <a:pPr marL="628650" lvl="1" indent="-228600" eaLnBrk="1" hangingPunct="1"/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aptitude</a:t>
            </a:r>
          </a:p>
          <a:p>
            <a:pPr marL="228600" indent="-228600" eaLnBrk="1" hangingPunct="1"/>
            <a:r>
              <a:rPr lang="en-US" sz="2400" dirty="0" smtClean="0">
                <a:cs typeface="Courier New" pitchFamily="49" charset="0"/>
              </a:rPr>
              <a:t>GUI front-end tools include:</a:t>
            </a:r>
          </a:p>
          <a:p>
            <a:pPr marL="628650" lvl="1" indent="-228600" eaLnBrk="1" hangingPunct="1"/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synaptic</a:t>
            </a:r>
          </a:p>
          <a:p>
            <a:pPr marL="628650" lvl="1" indent="-228600" eaLnBrk="1" hangingPunct="1"/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software-center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Adding Packages (Debian)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altLang="zh-CN" sz="2400" smtClean="0"/>
              <a:t>To ensure your list of packages is current, first execute:</a:t>
            </a:r>
          </a:p>
          <a:p>
            <a:pPr lvl="1" eaLnBrk="1" hangingPunct="1"/>
            <a:r>
              <a:rPr lang="en-US" sz="2400" smtClean="0">
                <a:latin typeface="Courier New" pitchFamily="49" charset="0"/>
                <a:cs typeface="Courier New" pitchFamily="49" charset="0"/>
              </a:rPr>
              <a:t>sudo apt-cache update</a:t>
            </a:r>
          </a:p>
          <a:p>
            <a:pPr eaLnBrk="1" hangingPunct="1"/>
            <a:r>
              <a:rPr lang="en-US" sz="2400" smtClean="0">
                <a:cs typeface="Courier New" pitchFamily="49" charset="0"/>
              </a:rPr>
              <a:t>To search for a package, you can use:</a:t>
            </a:r>
          </a:p>
          <a:p>
            <a:pPr lvl="1" eaLnBrk="1" hangingPunct="1"/>
            <a:r>
              <a:rPr lang="en-US" sz="2400" smtClean="0">
                <a:latin typeface="Courier New" pitchFamily="49" charset="0"/>
                <a:cs typeface="Courier New" pitchFamily="49" charset="0"/>
              </a:rPr>
              <a:t>sudo apt-cache search keyword</a:t>
            </a:r>
          </a:p>
          <a:p>
            <a:pPr eaLnBrk="1" hangingPunct="1"/>
            <a:r>
              <a:rPr lang="en-US" sz="2400" smtClean="0">
                <a:cs typeface="Courier New" pitchFamily="49" charset="0"/>
              </a:rPr>
              <a:t>To install a package, run:</a:t>
            </a:r>
          </a:p>
          <a:p>
            <a:pPr lvl="1" eaLnBrk="1" hangingPunct="1"/>
            <a:r>
              <a:rPr lang="en-US" sz="2400" smtClean="0">
                <a:latin typeface="Courier New" pitchFamily="49" charset="0"/>
                <a:cs typeface="Courier New" pitchFamily="49" charset="0"/>
              </a:rPr>
              <a:t>sudo apt-get install package</a:t>
            </a:r>
          </a:p>
          <a:p>
            <a:pPr eaLnBrk="1" hangingPunct="1"/>
            <a:r>
              <a:rPr lang="en-US" sz="2400" smtClean="0">
                <a:cs typeface="Courier New" pitchFamily="49" charset="0"/>
              </a:rPr>
              <a:t>Due to dependencies, if you want to install one package, you may have to install other packages, too.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Updating Packages (Debian)</a:t>
            </a:r>
            <a:endParaRPr lang="en-US" smtClean="0"/>
          </a:p>
        </p:txBody>
      </p:sp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If you want to update an individual package, then you perform the command that will install that package:</a:t>
            </a:r>
          </a:p>
          <a:p>
            <a:pPr lvl="1" eaLnBrk="1" hangingPunct="1"/>
            <a:r>
              <a:rPr lang="en-US" sz="2400" smtClean="0">
                <a:latin typeface="Courier New" pitchFamily="49" charset="0"/>
                <a:cs typeface="Courier New" pitchFamily="49" charset="0"/>
              </a:rPr>
              <a:t>sudo apt-get install package</a:t>
            </a:r>
          </a:p>
          <a:p>
            <a:pPr eaLnBrk="1" hangingPunct="1"/>
            <a:r>
              <a:rPr lang="en-US" sz="2400" smtClean="0"/>
              <a:t>If you want to update all packages, then you can execute:</a:t>
            </a:r>
          </a:p>
          <a:p>
            <a:pPr lvl="1" eaLnBrk="1" hangingPunct="1"/>
            <a:r>
              <a:rPr lang="en-US" sz="2400" smtClean="0">
                <a:latin typeface="Courier New" pitchFamily="49" charset="0"/>
                <a:cs typeface="Courier New" pitchFamily="49" charset="0"/>
              </a:rPr>
              <a:t>sudo apt-get upgrade</a:t>
            </a:r>
          </a:p>
          <a:p>
            <a:pPr eaLnBrk="1" hangingPunct="1"/>
            <a:r>
              <a:rPr lang="en-US" sz="2400" smtClean="0">
                <a:cs typeface="Courier New" pitchFamily="49" charset="0"/>
              </a:rPr>
              <a:t>Users with a graphical login may notice update notifications from the</a:t>
            </a:r>
            <a:r>
              <a:rPr lang="en-US" sz="2400" smtClean="0">
                <a:latin typeface="Courier New" pitchFamily="49" charset="0"/>
                <a:cs typeface="Courier New" pitchFamily="49" charset="0"/>
              </a:rPr>
              <a:t> update-manager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Removing Packages (Debian)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Due to dependencies between packages, if you want to remove one package of software, then you may end up having to remove other packages as well.</a:t>
            </a:r>
          </a:p>
          <a:p>
            <a:pPr eaLnBrk="1" hangingPunct="1"/>
            <a:r>
              <a:rPr lang="en-US" sz="2400" smtClean="0"/>
              <a:t>If you want to remove all files from a software package except the configuration files, then you can execute:</a:t>
            </a:r>
          </a:p>
          <a:p>
            <a:pPr lvl="1" eaLnBrk="1" hangingPunct="1"/>
            <a:r>
              <a:rPr lang="en-US" sz="2400" smtClean="0">
                <a:latin typeface="Courier New" pitchFamily="49" charset="0"/>
                <a:cs typeface="Courier New" pitchFamily="49" charset="0"/>
              </a:rPr>
              <a:t>sudo apt-get remove package</a:t>
            </a:r>
          </a:p>
          <a:p>
            <a:pPr eaLnBrk="1" hangingPunct="1"/>
            <a:r>
              <a:rPr lang="en-US" sz="2400" smtClean="0"/>
              <a:t>If you want to remove all files from a software package including the configuration files, then you can execute:</a:t>
            </a:r>
          </a:p>
          <a:p>
            <a:pPr lvl="1" eaLnBrk="1" hangingPunct="1"/>
            <a:r>
              <a:rPr lang="en-US" sz="2400" smtClean="0">
                <a:latin typeface="Courier New" pitchFamily="49" charset="0"/>
                <a:cs typeface="Courier New" pitchFamily="49" charset="0"/>
              </a:rPr>
              <a:t>sudo apt-get --purge remove package</a:t>
            </a:r>
          </a:p>
          <a:p>
            <a:pPr eaLnBrk="1" hangingPunct="1"/>
            <a:endParaRPr lang="en-US" sz="240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Querying Packages (Debian)</a:t>
            </a:r>
            <a:endParaRPr lang="en-US" smtClean="0"/>
          </a:p>
        </p:txBody>
      </p:sp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228600" indent="-228600" eaLnBrk="1" hangingPunct="1"/>
            <a:r>
              <a:rPr lang="en-US" sz="2400" smtClean="0"/>
              <a:t>To get a list of all installed packages:</a:t>
            </a:r>
          </a:p>
          <a:p>
            <a:pPr marL="628650" lvl="1" indent="-228600" eaLnBrk="1" hangingPunct="1"/>
            <a:r>
              <a:rPr lang="en-US" sz="2400" smtClean="0">
                <a:latin typeface="Courier New" pitchFamily="49" charset="0"/>
                <a:cs typeface="Courier New" pitchFamily="49" charset="0"/>
              </a:rPr>
              <a:t>dpkg -l</a:t>
            </a:r>
          </a:p>
          <a:p>
            <a:pPr marL="228600" indent="-228600" eaLnBrk="1" hangingPunct="1"/>
            <a:r>
              <a:rPr lang="en-US" sz="2400" smtClean="0"/>
              <a:t>To list all the files of a package:</a:t>
            </a:r>
          </a:p>
          <a:p>
            <a:pPr marL="628650" lvl="1" indent="-228600" eaLnBrk="1" hangingPunct="1"/>
            <a:r>
              <a:rPr lang="en-US" sz="2400" smtClean="0">
                <a:latin typeface="Courier New" pitchFamily="49" charset="0"/>
                <a:cs typeface="Courier New" pitchFamily="49" charset="0"/>
              </a:rPr>
              <a:t>dpkg -L package</a:t>
            </a:r>
            <a:endParaRPr lang="en-US" sz="2400" smtClean="0"/>
          </a:p>
          <a:p>
            <a:pPr marL="228600" indent="-228600" eaLnBrk="1" hangingPunct="1"/>
            <a:r>
              <a:rPr lang="en-US" sz="2400" smtClean="0"/>
              <a:t>To query a package for information and its state:</a:t>
            </a:r>
          </a:p>
          <a:p>
            <a:pPr marL="628650" lvl="1" indent="-228600" eaLnBrk="1" hangingPunct="1"/>
            <a:r>
              <a:rPr lang="en-US" sz="2400" smtClean="0">
                <a:latin typeface="Courier New" pitchFamily="49" charset="0"/>
                <a:cs typeface="Courier New" pitchFamily="49" charset="0"/>
              </a:rPr>
              <a:t>dpkg -s package</a:t>
            </a:r>
            <a:endParaRPr lang="en-US" sz="2400" smtClean="0"/>
          </a:p>
          <a:p>
            <a:pPr marL="228600" indent="-228600" eaLnBrk="1" hangingPunct="1"/>
            <a:r>
              <a:rPr lang="en-US" sz="2400" smtClean="0"/>
              <a:t>To determine if an file was provided by a package:</a:t>
            </a:r>
          </a:p>
          <a:p>
            <a:pPr marL="628650" lvl="1" indent="-228600" eaLnBrk="1" hangingPunct="1"/>
            <a:r>
              <a:rPr lang="en-US" sz="2400" smtClean="0">
                <a:latin typeface="Courier New" pitchFamily="49" charset="0"/>
                <a:cs typeface="Courier New" pitchFamily="49" charset="0"/>
              </a:rPr>
              <a:t>dpkg -S /path/to/file</a:t>
            </a:r>
            <a:endParaRPr lang="en-US" sz="2400" smtClean="0"/>
          </a:p>
          <a:p>
            <a:pPr marL="228600" indent="-228600" eaLnBrk="1" hangingPunct="1">
              <a:buFont typeface="Arial" charset="0"/>
              <a:buNone/>
            </a:pPr>
            <a:endParaRPr lang="en-US" sz="28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6969</TotalTime>
  <Words>2208</Words>
  <Application>Microsoft Office PowerPoint</Application>
  <PresentationFormat>On-screen Show (4:3)</PresentationFormat>
  <Paragraphs>241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5" baseType="lpstr">
      <vt:lpstr>MS Mincho</vt:lpstr>
      <vt:lpstr>宋体</vt:lpstr>
      <vt:lpstr>Arial</vt:lpstr>
      <vt:lpstr>Calibri</vt:lpstr>
      <vt:lpstr>Courier New</vt:lpstr>
      <vt:lpstr>Office Theme</vt:lpstr>
      <vt:lpstr>Module 11 Managing Packages and Processes</vt:lpstr>
      <vt:lpstr>Exam Objective 4.3 Where Data is Stored</vt:lpstr>
      <vt:lpstr>Working with Package Management</vt:lpstr>
      <vt:lpstr>Package Management</vt:lpstr>
      <vt:lpstr>Debian Package Management</vt:lpstr>
      <vt:lpstr>Adding Packages (Debian)</vt:lpstr>
      <vt:lpstr>Updating Packages (Debian)</vt:lpstr>
      <vt:lpstr>Removing Packages (Debian)</vt:lpstr>
      <vt:lpstr>Querying Packages (Debian)</vt:lpstr>
      <vt:lpstr>RPM-based Management</vt:lpstr>
      <vt:lpstr>RPM Package Management</vt:lpstr>
      <vt:lpstr>RPM Package Management</vt:lpstr>
      <vt:lpstr>Adding/Updating Packages (RPM)</vt:lpstr>
      <vt:lpstr>Removing Packages (RPM)</vt:lpstr>
      <vt:lpstr>Querying Packages (RPM)</vt:lpstr>
      <vt:lpstr>Understanding Processes</vt:lpstr>
      <vt:lpstr>The Linux Kernel</vt:lpstr>
      <vt:lpstr>The /proc directory</vt:lpstr>
      <vt:lpstr>Process Hierarchy</vt:lpstr>
      <vt:lpstr>Process Hierarchy</vt:lpstr>
      <vt:lpstr>Viewing the Process Hierarchy</vt:lpstr>
      <vt:lpstr>An Example of Process Hierarchy</vt:lpstr>
      <vt:lpstr>The Process (ps) Command</vt:lpstr>
      <vt:lpstr>Viewing All Processes</vt:lpstr>
      <vt:lpstr>Monitoring the system</vt:lpstr>
      <vt:lpstr>The top Command</vt:lpstr>
      <vt:lpstr>Controlling top</vt:lpstr>
      <vt:lpstr>Load Averages</vt:lpstr>
      <vt:lpstr>Load Averages</vt:lpstr>
      <vt:lpstr>The free Command</vt:lpstr>
      <vt:lpstr>The free Command</vt:lpstr>
      <vt:lpstr>Working with log files</vt:lpstr>
      <vt:lpstr>Log Files</vt:lpstr>
      <vt:lpstr>/var/log Files</vt:lpstr>
      <vt:lpstr>Log File Rotation</vt:lpstr>
      <vt:lpstr>Viewing Log Files</vt:lpstr>
      <vt:lpstr>Working with dmesg</vt:lpstr>
      <vt:lpstr>The dmesg Command</vt:lpstr>
      <vt:lpstr>dmesg Options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Command Line Basics</dc:title>
  <dc:creator>Keith Wright</dc:creator>
  <cp:lastModifiedBy>Jason</cp:lastModifiedBy>
  <cp:revision>440</cp:revision>
  <dcterms:created xsi:type="dcterms:W3CDTF">2013-10-02T20:13:21Z</dcterms:created>
  <dcterms:modified xsi:type="dcterms:W3CDTF">2014-02-10T18:49:39Z</dcterms:modified>
</cp:coreProperties>
</file>