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0"/>
  </p:notesMasterIdLst>
  <p:sldIdLst>
    <p:sldId id="303" r:id="rId2"/>
    <p:sldId id="440" r:id="rId3"/>
    <p:sldId id="380" r:id="rId4"/>
    <p:sldId id="455" r:id="rId5"/>
    <p:sldId id="456" r:id="rId6"/>
    <p:sldId id="457" r:id="rId7"/>
    <p:sldId id="414" r:id="rId8"/>
    <p:sldId id="397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11/06/2020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11/06/2020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11/06/2020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11/06/2020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11/06/2020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11/06/2020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11/06/2020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11/06/2020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Perlindungan_Varietas_Tanaman" TargetMode="External"/><Relationship Id="rId2" Type="http://schemas.openxmlformats.org/officeDocument/2006/relationships/hyperlink" Target="https://id.wikipedia.org/wiki/Rahasia_daga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9361" y="4131314"/>
            <a:ext cx="621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Mohammad Nasucha, S.T., M.Sc., Ph.D.</a:t>
            </a:r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endParaRPr lang="id-ID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6675" y="5008478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Studi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Teknik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endParaRPr lang="en-US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Universitas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Pembangunan Jaya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Jl.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Cendrawasih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Sawah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Baru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6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Bintaro</a:t>
            </a:r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Jaya</a:t>
            </a:r>
          </a:p>
          <a:p>
            <a:pPr algn="r"/>
            <a:r>
              <a:rPr lang="en-US" sz="1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Tangerang Selatan</a:t>
            </a:r>
            <a:endParaRPr lang="id-ID" sz="16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363001" y="1173480"/>
            <a:ext cx="9125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Komputer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Masyarakat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INF210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FD47666-9379-4BEE-9E25-DCD10A19355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92251" y="4049757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8982" y="1322564"/>
            <a:ext cx="9905999" cy="37066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Sesi Kuliah Ke-8</a:t>
            </a: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HaKI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sz="4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0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147" y="765398"/>
            <a:ext cx="10815136" cy="5541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Kesepadanan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Kata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 Hak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(HKI)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 Hak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Milik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 Intellectual Property Right, (English)</a:t>
            </a: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=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Geistiges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i="1" dirty="0" err="1">
                <a:latin typeface="Cambria" panose="02040503050406030204" pitchFamily="18" charset="0"/>
                <a:ea typeface="Cambria" panose="02040503050406030204" pitchFamily="18" charset="0"/>
              </a:rPr>
              <a:t>Eigentum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 (Deutsch)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fld>
            <a:endParaRPr lang="id-ID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15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147" y="765398"/>
            <a:ext cx="10815136" cy="55416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timbul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hasil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pikir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menghasilkan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produk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proses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manusia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Intinya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menikmati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ekonomis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hasil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kreativitas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Objek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diatur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berupa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karya-karya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timbul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lahir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karena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kemampuan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manusia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latin typeface="Cambria" panose="02040503050406030204" pitchFamily="18" charset="0"/>
                <a:ea typeface="Cambria" panose="02040503050406030204" pitchFamily="18" charset="0"/>
              </a:rPr>
              <a:t>4</a:t>
            </a:fld>
            <a:endParaRPr lang="id-ID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03" y="341329"/>
            <a:ext cx="11485110" cy="640402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Ruang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Lingkup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Hak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Kekayaan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Intelektual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HaKI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id-ID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Hak Cipta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(Copyrights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Hak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Kekayaan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Industri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(Industrial Property Rights) yang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mencakup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Paten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(Patent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lvl="1">
              <a:lnSpc>
                <a:spcPct val="170000"/>
              </a:lnSpc>
            </a:pP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Desain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Industri</a:t>
            </a:r>
            <a:r>
              <a:rPr lang="id-ID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(Industrial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Design)</a:t>
            </a:r>
          </a:p>
          <a:p>
            <a:pPr lvl="1">
              <a:lnSpc>
                <a:spcPct val="170000"/>
              </a:lnSpc>
            </a:pP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Merek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(Trademark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Indikasi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Geografis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(Geographical Indication)</a:t>
            </a:r>
          </a:p>
          <a:p>
            <a:pPr lvl="1">
              <a:lnSpc>
                <a:spcPct val="170000"/>
              </a:lnSpc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Desain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tata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letak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sirkuit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terpadu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(layout design of integrated circuit) </a:t>
            </a:r>
          </a:p>
          <a:p>
            <a:pPr lvl="1">
              <a:lnSpc>
                <a:spcPct val="170000"/>
              </a:lnSpc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Rahasia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hlinkClick r:id="rId2" tooltip="Rahasia dagang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dagang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(Trade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secret) </a:t>
            </a:r>
          </a:p>
          <a:p>
            <a:pPr lvl="1">
              <a:lnSpc>
                <a:spcPct val="170000"/>
              </a:lnSpc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Perlindungan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hlinkClick r:id="rId3" tooltip="Perlindungan Varietas Tanaman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Varietas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hlinkClick r:id="rId3" tooltip="Perlindungan Varietas Tanaman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Tanaman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(Plant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Variety Protection)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latin typeface="Cambria" panose="02040503050406030204" pitchFamily="18" charset="0"/>
                <a:ea typeface="Cambria" panose="02040503050406030204" pitchFamily="18" charset="0"/>
              </a:rPr>
              <a:t>5</a:t>
            </a:fld>
            <a:endParaRPr lang="id-ID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7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7D4649A-5508-4F49-BDC5-781DD597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latin typeface="Cambria" panose="02040503050406030204" pitchFamily="18" charset="0"/>
                <a:ea typeface="Cambria" panose="02040503050406030204" pitchFamily="18" charset="0"/>
              </a:rPr>
              <a:pPr/>
              <a:t>6</a:t>
            </a:fld>
            <a:endParaRPr lang="id-ID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85E0E76-C2A2-47F2-AB12-7E5D68D2D557}"/>
              </a:ext>
            </a:extLst>
          </p:cNvPr>
          <p:cNvSpPr/>
          <p:nvPr/>
        </p:nvSpPr>
        <p:spPr>
          <a:xfrm>
            <a:off x="887896" y="569988"/>
            <a:ext cx="11179932" cy="2597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 Cipta (Copyrights)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eksklusif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bagi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pencipta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penerima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mengumumkan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memperbanyak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ciptaannya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memberi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izin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mengurangi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pembatasan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menurut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Perundang-undangan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berlaku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19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EULA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>
                <a:latin typeface="Cambria" panose="02040503050406030204" pitchFamily="18" charset="0"/>
                <a:ea typeface="Cambria" panose="02040503050406030204" pitchFamily="18" charset="0"/>
              </a:rPr>
              <a:t>7</a:t>
            </a:fld>
            <a:endParaRPr lang="id-ID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78615" y="1794308"/>
            <a:ext cx="4389213" cy="43251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Selain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memahami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arti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Hak Cipta,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mengetahui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bahwa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pada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ranah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perangkat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lunak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komputer,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utamanya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pada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produk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tanpa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bayar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tren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pemberian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penggunaan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terbatas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akhir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Teknis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pemberian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penggunaan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terbatas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biasa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disebut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End User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Licence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Agreement (EULA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id-ID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id-ID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rhughes.fedorapeople.org/firefox-eu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54" y="1794308"/>
            <a:ext cx="5981925" cy="444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7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40230" y="2194287"/>
            <a:ext cx="992777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bg1"/>
                </a:solidFill>
                <a:latin typeface="Bebas Neue" panose="020B0606020202050201" pitchFamily="34" charset="0"/>
                <a:ea typeface="+mj-ea"/>
                <a:cs typeface="+mj-cs"/>
              </a:defRPr>
            </a:lvl1pPr>
          </a:lstStyle>
          <a:p>
            <a:endParaRPr lang="id-ID" sz="4400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07129" y="2360067"/>
            <a:ext cx="9927770" cy="1028020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Terima</a:t>
            </a:r>
            <a:r>
              <a:rPr lang="en-US" sz="5400" cap="none" dirty="0">
                <a:latin typeface="Cambria" panose="02040503050406030204" pitchFamily="18" charset="0"/>
                <a:ea typeface="Cambria" panose="02040503050406030204" pitchFamily="18" charset="0"/>
              </a:rPr>
              <a:t> Kasih</a:t>
            </a:r>
            <a:endParaRPr lang="id-ID" sz="54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10424</TotalTime>
  <Words>266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Bebas Neue</vt:lpstr>
      <vt:lpstr>Calibri</vt:lpstr>
      <vt:lpstr>Cambria</vt:lpstr>
      <vt:lpstr>Century Gothic</vt:lpstr>
      <vt:lpstr>Trebuchet MS</vt:lpstr>
      <vt:lpstr>Tw Cen MT</vt:lpstr>
      <vt:lpstr>Wingdings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EULA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553</cp:revision>
  <dcterms:created xsi:type="dcterms:W3CDTF">2013-09-02T01:09:44Z</dcterms:created>
  <dcterms:modified xsi:type="dcterms:W3CDTF">2020-06-11T02:12:58Z</dcterms:modified>
</cp:coreProperties>
</file>