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9" r:id="rId4"/>
    <p:sldId id="285" r:id="rId5"/>
    <p:sldId id="286" r:id="rId6"/>
    <p:sldId id="281" r:id="rId7"/>
    <p:sldId id="274" r:id="rId8"/>
    <p:sldId id="276" r:id="rId9"/>
    <p:sldId id="283" r:id="rId10"/>
    <p:sldId id="277" r:id="rId11"/>
    <p:sldId id="287" r:id="rId12"/>
    <p:sldId id="288" r:id="rId13"/>
    <p:sldId id="278" r:id="rId14"/>
    <p:sldId id="284" r:id="rId15"/>
    <p:sldId id="279" r:id="rId16"/>
    <p:sldId id="272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Bebas Neue" panose="020B0604020202020204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//Z8L1EH4pmutsovQsMOzDobc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493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13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833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77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194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186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86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685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29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9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16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18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557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375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99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33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02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57150" y="0"/>
            <a:ext cx="2247901" cy="6858001"/>
            <a:chOff x="57150" y="0"/>
            <a:chExt cx="2247901" cy="6858001"/>
          </a:xfrm>
        </p:grpSpPr>
        <p:sp>
          <p:nvSpPr>
            <p:cNvPr id="54" name="Google Shape;54;p19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9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9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9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9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9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0" name="Google Shape;60;p19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1" name="Google Shape;61;p19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9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3" name="Google Shape;63;p19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4" name="Google Shape;64;p19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9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9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7" name="Google Shape;67;p19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9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9" name="Google Shape;69;p19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2" name="Google Shape;72;p19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9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9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5" name="Google Shape;75;p19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9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" name="Google Shape;77;p19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9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9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0" name="Google Shape;80;p19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9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2" name="Google Shape;82;p19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" name="Google Shape;83;p19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5" name="Google Shape;85;p19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8" name="Google Shape;88;p19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9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" name="Google Shape;90;p19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3" name="Google Shape;93;p19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4" name="Google Shape;94;p19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9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7" name="Google Shape;97;p19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9" name="Google Shape;99;p19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7F7F7F"/>
            </a:soli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200" b="1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anoramic Picture with Caption">
  <p:cSld name="Panoramic Picture with Ca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8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id-ID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id-ID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Picture Column">
  <p:cSld name="3 Picture Colum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3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33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33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93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141412" y="1727200"/>
            <a:ext cx="9905999" cy="406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1296739" y="5989983"/>
            <a:ext cx="771089" cy="86801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lvl="1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lvl="2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lvl="3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lvl="4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lvl="5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lvl="6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lvl="7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lvl="8" indent="0" algn="ctr">
              <a:spcBef>
                <a:spcPts val="0"/>
              </a:spcBef>
              <a:buNone/>
              <a:defRPr sz="4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7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-9525" y="0"/>
            <a:ext cx="1216025" cy="6858001"/>
            <a:chOff x="-9525" y="0"/>
            <a:chExt cx="1216025" cy="6858001"/>
          </a:xfrm>
        </p:grpSpPr>
        <p:sp>
          <p:nvSpPr>
            <p:cNvPr id="11" name="Google Shape;11;p18"/>
            <p:cNvSpPr/>
            <p:nvPr/>
          </p:nvSpPr>
          <p:spPr>
            <a:xfrm>
              <a:off x="114300" y="4763"/>
              <a:ext cx="23813" cy="2181225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l" t="t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l" t="t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l" t="t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21;p18"/>
            <p:cNvSpPr/>
            <p:nvPr/>
          </p:nvSpPr>
          <p:spPr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;p18"/>
            <p:cNvCxnSpPr/>
            <p:nvPr/>
          </p:nvCxnSpPr>
          <p:spPr>
            <a:xfrm>
              <a:off x="-4763" y="9525"/>
              <a:ext cx="0" cy="0"/>
            </a:xfrm>
            <a:prstGeom prst="straightConnector1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3" name="Google Shape;23;p18"/>
            <p:cNvSpPr/>
            <p:nvPr/>
          </p:nvSpPr>
          <p:spPr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l" t="t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" name="Google Shape;24;p18"/>
            <p:cNvSpPr/>
            <p:nvPr/>
          </p:nvSpPr>
          <p:spPr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18"/>
            <p:cNvSpPr/>
            <p:nvPr/>
          </p:nvSpPr>
          <p:spPr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8"/>
            <p:cNvSpPr/>
            <p:nvPr/>
          </p:nvSpPr>
          <p:spPr>
            <a:xfrm>
              <a:off x="133350" y="4662488"/>
              <a:ext cx="23813" cy="2181225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8"/>
            <p:cNvSpPr/>
            <p:nvPr/>
          </p:nvSpPr>
          <p:spPr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l" t="t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28;p18"/>
            <p:cNvSpPr/>
            <p:nvPr/>
          </p:nvSpPr>
          <p:spPr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l" t="t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" name="Google Shape;31;p18"/>
            <p:cNvSpPr/>
            <p:nvPr/>
          </p:nvSpPr>
          <p:spPr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2" name="Google Shape;32;p18"/>
            <p:cNvSpPr/>
            <p:nvPr/>
          </p:nvSpPr>
          <p:spPr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5" name="Google Shape;35;p18"/>
            <p:cNvSpPr/>
            <p:nvPr/>
          </p:nvSpPr>
          <p:spPr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18"/>
          <p:cNvGrpSpPr/>
          <p:nvPr/>
        </p:nvGrpSpPr>
        <p:grpSpPr>
          <a:xfrm>
            <a:off x="11364912" y="0"/>
            <a:ext cx="674688" cy="6848476"/>
            <a:chOff x="11364912" y="0"/>
            <a:chExt cx="674688" cy="6848476"/>
          </a:xfrm>
        </p:grpSpPr>
        <p:sp>
          <p:nvSpPr>
            <p:cNvPr id="37" name="Google Shape;37;p18"/>
            <p:cNvSpPr/>
            <p:nvPr/>
          </p:nvSpPr>
          <p:spPr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l" t="t" r="r" b="b"/>
              <a:pathLst>
                <a:path w="263" h="323" extrusionOk="0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8" name="Google Shape;38;p18"/>
            <p:cNvSpPr/>
            <p:nvPr/>
          </p:nvSpPr>
          <p:spPr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8"/>
            <p:cNvSpPr/>
            <p:nvPr/>
          </p:nvSpPr>
          <p:spPr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8"/>
            <p:cNvSpPr/>
            <p:nvPr/>
          </p:nvSpPr>
          <p:spPr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l" t="t" r="r" b="b"/>
              <a:pathLst>
                <a:path w="188" h="727" extrusionOk="0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1" name="Google Shape;41;p18"/>
            <p:cNvSpPr/>
            <p:nvPr/>
          </p:nvSpPr>
          <p:spPr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8"/>
            <p:cNvSpPr/>
            <p:nvPr/>
          </p:nvSpPr>
          <p:spPr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l" t="t" r="r" b="b"/>
              <a:pathLst>
                <a:path w="192" h="973" extrusionOk="0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" name="Google Shape;43;p18"/>
            <p:cNvSpPr/>
            <p:nvPr/>
          </p:nvSpPr>
          <p:spPr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l" t="t" r="r" b="b"/>
              <a:pathLst>
                <a:path w="194" h="1135" extrusionOk="0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5" name="Google Shape;45;p18"/>
            <p:cNvSpPr/>
            <p:nvPr/>
          </p:nvSpPr>
          <p:spPr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1939587" y="6596063"/>
              <a:ext cx="23813" cy="252413"/>
            </a:xfrm>
            <a:prstGeom prst="rect">
              <a:avLst/>
            </a:prstGeom>
            <a:solidFill>
              <a:srgbClr val="A5A5A5"/>
            </a:solidFill>
            <a:ln w="9525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"/>
          <p:cNvSpPr txBox="1"/>
          <p:nvPr/>
        </p:nvSpPr>
        <p:spPr>
          <a:xfrm flipH="1">
            <a:off x="363001" y="1173480"/>
            <a:ext cx="9125585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Komputer dan Masyarakat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INF210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09361" y="4131314"/>
            <a:ext cx="6215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Mohammad Nasucha, </a:t>
            </a:r>
            <a:r>
              <a:rPr lang="id-ID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S.T., M.Sc., </a:t>
            </a:r>
            <a:r>
              <a:rPr lang="en-U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Ph.D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id-ID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id-ID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6675" y="5008478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Pembangunan Jaya</a:t>
            </a:r>
            <a:endParaRPr lang="id-ID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Jl.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Cendrawasih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Sawah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Bintaro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Jaya</a:t>
            </a:r>
          </a:p>
          <a:p>
            <a:pPr algn="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Tangerang Selatan</a:t>
            </a:r>
            <a:endParaRPr lang="id-ID" sz="1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D47666-9379-4BEE-9E25-DCD10A1935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92251" y="4049757"/>
            <a:ext cx="1685925" cy="149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Hubungan antara Masyarakat Informasi dan Pemerintah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Terkait dengan gambar pada slide sebelumnya, hubungan antara masyarakat informasi dan pemerintah / negara bisa dijelaskan sbb.: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DPR dan Pemerintah mewakili negara dalam menyusun regulasi tentang pertukaran dan penyebaran informasi.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Produk hukum yang telah disusun negara khusus terkait dengan </a:t>
            </a:r>
            <a:r>
              <a:rPr lang="id-ID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pertukaran dan penyebaran 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informasi elektronik: UU tentang ITE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tunduk kepada hukum tersebut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Pelanggaran oleh masyarakat ditindak oleh pemerintah (c.q. aparat penegak hukum) dengan tata cara dan sanksi yang juga tunduk kepada hukum tersebut.</a:t>
            </a:r>
          </a:p>
        </p:txBody>
      </p:sp>
    </p:spTree>
    <p:extLst>
      <p:ext uri="{BB962C8B-B14F-4D97-AF65-F5344CB8AC3E}">
        <p14:creationId xmlns:p14="http://schemas.microsoft.com/office/powerpoint/2010/main" val="131319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Undang-Undang Informasi dan Transaksi Elektronik</a:t>
            </a:r>
          </a:p>
        </p:txBody>
      </p:sp>
    </p:spTree>
    <p:extLst>
      <p:ext uri="{BB962C8B-B14F-4D97-AF65-F5344CB8AC3E}">
        <p14:creationId xmlns:p14="http://schemas.microsoft.com/office/powerpoint/2010/main" val="302186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Pengertian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7971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Undang-undang Informasi dan Transaksi Elektronik (ITE)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adalah undang-undang yang berlaku di negara Republik Indonesia yang dibuat khusus untuk mengatur warga negara Indonesia dalam menyebarkan dan bertukar informasi serta dalam melakukan transaksi menggunakan komputer dan/atau internet.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Catatan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Smartphone juga merupakan komputer.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210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dirty="0" err="1" smtClean="0">
                <a:latin typeface="Cambria"/>
                <a:ea typeface="Cambria"/>
                <a:cs typeface="Cambria"/>
                <a:sym typeface="Cambria"/>
              </a:rPr>
              <a:t>Undang-undang</a:t>
            </a:r>
            <a:r>
              <a:rPr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dirty="0" err="1" smtClean="0">
                <a:latin typeface="Cambria"/>
                <a:ea typeface="Cambria"/>
                <a:cs typeface="Cambria"/>
                <a:sym typeface="Cambria"/>
              </a:rPr>
              <a:t>tentang</a:t>
            </a:r>
            <a:r>
              <a:rPr dirty="0" smtClean="0">
                <a:latin typeface="Cambria"/>
                <a:ea typeface="Cambria"/>
                <a:cs typeface="Cambria"/>
                <a:sym typeface="Cambria"/>
              </a:rPr>
              <a:t> ITE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UU </a:t>
            </a:r>
            <a:r>
              <a:rPr lang="es-ES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11/2008 </a:t>
            </a:r>
            <a:r>
              <a:rPr lang="es-ES" sz="28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tentang</a:t>
            </a:r>
            <a:r>
              <a:rPr lang="es-ES" sz="2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ITE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UU 19/2016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tentang perubahan UU di atas.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d-ID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d-ID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>
              <a:spcAft>
                <a:spcPts val="1200"/>
              </a:spcAft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Akan dibahas pada kelas live Zoom.</a:t>
            </a:r>
            <a:endParaRPr lang="es-ES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d-ID" sz="28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857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Tugas Selama Jam Kuliah</a:t>
            </a:r>
            <a:endParaRPr lang="id-ID" sz="3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2601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Tugas Selama Jam Kuliah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Pelajari undang-undang tentang ITE: UU </a:t>
            </a: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11/2008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U</a:t>
            </a:r>
            <a:r>
              <a:rPr lang="es-ES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 19/2016</a:t>
            </a: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(file terlampir)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Sampaikan ulasan, komentar tentang pasal tertentu pada UU tersebut, atau </a:t>
            </a:r>
          </a:p>
          <a:p>
            <a:pPr marL="457200" lvl="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Sampaikan pengalaman pribadi atau pengalaman membaca tentang suatu hal / kasus yang berkaitan dengan ITE.</a:t>
            </a:r>
          </a:p>
        </p:txBody>
      </p:sp>
    </p:spTree>
    <p:extLst>
      <p:ext uri="{BB962C8B-B14F-4D97-AF65-F5344CB8AC3E}">
        <p14:creationId xmlns:p14="http://schemas.microsoft.com/office/powerpoint/2010/main" val="141945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 txBox="1"/>
          <p:nvPr/>
        </p:nvSpPr>
        <p:spPr>
          <a:xfrm>
            <a:off x="740230" y="2194287"/>
            <a:ext cx="99277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</a:pPr>
            <a:endParaRPr sz="4400" cap="none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30" name="Google Shape;330;p17"/>
          <p:cNvSpPr txBox="1">
            <a:spLocks noGrp="1"/>
          </p:cNvSpPr>
          <p:nvPr>
            <p:ph type="ctrTitle"/>
          </p:nvPr>
        </p:nvSpPr>
        <p:spPr>
          <a:xfrm>
            <a:off x="1607129" y="2360067"/>
            <a:ext cx="9927770" cy="102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</a:pPr>
            <a:r>
              <a:rPr lang="id-ID" sz="5400" cap="none" dirty="0">
                <a:latin typeface="Cambria"/>
                <a:ea typeface="Cambria"/>
                <a:cs typeface="Cambria"/>
                <a:sym typeface="Cambria"/>
              </a:rPr>
              <a:t>Terima </a:t>
            </a:r>
            <a:r>
              <a:rPr lang="id-ID" sz="5400" cap="none" dirty="0" smtClean="0">
                <a:latin typeface="Cambria"/>
                <a:ea typeface="Cambria"/>
                <a:cs typeface="Cambria"/>
                <a:sym typeface="Cambria"/>
              </a:rPr>
              <a:t>Kasih  </a:t>
            </a:r>
            <a:endParaRPr sz="5400" cap="none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1012459" y="384718"/>
            <a:ext cx="10417541" cy="603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sz="4000" dirty="0" smtClean="0">
                <a:latin typeface="Cambria"/>
                <a:ea typeface="Cambria"/>
                <a:cs typeface="Cambria"/>
                <a:sym typeface="Cambria"/>
              </a:rPr>
              <a:t>Sesi Kuliah Ke-13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sz="4000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Masyarakat Informasi (Penyegaran)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x-none" dirty="0" smtClean="0">
                <a:latin typeface="Cambria"/>
                <a:ea typeface="Cambria"/>
                <a:cs typeface="Cambria"/>
                <a:sym typeface="Cambria"/>
              </a:rPr>
              <a:t>Undang-undang Informasi dan Transaksi Elektronik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x-none"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id-ID" sz="18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>
            <a:spLocks noGrp="1"/>
          </p:cNvSpPr>
          <p:nvPr>
            <p:ph type="body" idx="1"/>
          </p:nvPr>
        </p:nvSpPr>
        <p:spPr>
          <a:xfrm>
            <a:off x="1012459" y="384718"/>
            <a:ext cx="10417541" cy="603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UAS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lang="id-ID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Selasa 19 Mei 08.00-10.00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Tetapi mahasiswa wajib memerikasa ulang pada jadwal resmi di Mysisfo.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lang="id-ID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Soal: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10 soal, masing-masing berbobot 10 poin.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Jawaban dg word dikonversi ke pdf, diunggah ke google classroom pada bagian assignment/tugas yang berjudul UAS.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lang="id-ID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endParaRPr lang="id-ID" dirty="0" smtClean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898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Pengertian Masyarakat Informasi</a:t>
            </a:r>
          </a:p>
        </p:txBody>
      </p:sp>
    </p:spTree>
    <p:extLst>
      <p:ext uri="{BB962C8B-B14F-4D97-AF65-F5344CB8AC3E}">
        <p14:creationId xmlns:p14="http://schemas.microsoft.com/office/powerpoint/2010/main" val="253742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Pengertian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748441"/>
            <a:ext cx="1117256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isa diartikan sebagai masyarakat yang sadar akan pentingnya informasi serta melangsungkan kegiatan pada sendi-sendi hidupnya dengan dukungan penting dari informasi.   </a:t>
            </a:r>
            <a:endParaRPr lang="id-ID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b="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695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Ciri-ciri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</a:t>
            </a:r>
          </a:p>
        </p:txBody>
      </p:sp>
    </p:spTree>
    <p:extLst>
      <p:ext uri="{BB962C8B-B14F-4D97-AF65-F5344CB8AC3E}">
        <p14:creationId xmlns:p14="http://schemas.microsoft.com/office/powerpoint/2010/main" val="42375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Ciri-ciri Masyarakat Informasi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"/>
          <p:cNvSpPr/>
          <p:nvPr/>
        </p:nvSpPr>
        <p:spPr>
          <a:xfrm>
            <a:off x="509717" y="865671"/>
            <a:ext cx="11172566" cy="492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d-ID" sz="28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Ciri-ciri Masyarakat Informasi, antara lain: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</a:t>
            </a:r>
            <a:r>
              <a:rPr lang="id-ID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adar bahwa dirinya membutuhkan informasi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Kelangsungan sendi-sendi hidupnya sangat ditopang oleh informasi yang akurat dan terbaru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Menjadi pengguna aktif berbagai produk IT dalam menjalankan kegiatan ekonomi, keagamaan, hiburan, dll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Sebagiannya berperan sebagai </a:t>
            </a:r>
            <a:r>
              <a:rPr lang="id-ID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pembuat (creator) atau penjual (seller) </a:t>
            </a: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produk IT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Sebagai implikasi, terjadi perubahan sosiologi masyarakat 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Sadar bahwa setiap kegiatannya dalam konteks pertukaran informasi tunduk kepada regulasi yang dibuat oleh negara</a:t>
            </a:r>
            <a:endParaRPr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7397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 txBox="1">
            <a:spLocks noGrp="1"/>
          </p:cNvSpPr>
          <p:nvPr>
            <p:ph type="body" idx="1"/>
          </p:nvPr>
        </p:nvSpPr>
        <p:spPr>
          <a:xfrm>
            <a:off x="509717" y="21973"/>
            <a:ext cx="11365608" cy="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id-ID" dirty="0" smtClean="0">
                <a:latin typeface="Cambria"/>
                <a:ea typeface="Cambria"/>
                <a:cs typeface="Cambria"/>
                <a:sym typeface="Cambria"/>
              </a:rPr>
              <a:t>Konsep Keberlangsungan Masyarakat Informasi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36" name="Google Shape;236;p3"/>
          <p:cNvCxnSpPr/>
          <p:nvPr/>
        </p:nvCxnSpPr>
        <p:spPr>
          <a:xfrm>
            <a:off x="629392" y="550985"/>
            <a:ext cx="1105289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ounded Rectangle 1"/>
          <p:cNvSpPr/>
          <p:nvPr/>
        </p:nvSpPr>
        <p:spPr>
          <a:xfrm>
            <a:off x="2131666" y="701113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membutuhkan informasi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1666" y="1709297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200"/>
              </a:spcAft>
            </a:pP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masyarakat 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menyediakan berbagai varian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teknologi informasi yang dibutuhkan anggota masyarakat lain.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31666" y="2834713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Anggota masyarakat menggunakan berbagai varian teknologi informasi</a:t>
            </a:r>
            <a:endParaRPr lang="id-ID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1666" y="3936680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Masukan-masukan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dari 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para pengguna tentang kekurangan varian tersebut</a:t>
            </a:r>
            <a:endParaRPr lang="id-ID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1666" y="5038647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ersaingan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 dalam pasar berbasis teknologi informasi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31666" y="6035109"/>
            <a:ext cx="6248051" cy="684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200"/>
              </a:spcAft>
            </a:pP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oreksi </a:t>
            </a:r>
            <a:r>
              <a:rPr lang="id-ID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(perbaikan) pada </a:t>
            </a:r>
            <a:r>
              <a:rPr lang="id-ID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varian-varian tersebut</a:t>
            </a:r>
            <a:endParaRPr lang="id-ID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" name="Straight Arrow Connector 3"/>
          <p:cNvCxnSpPr>
            <a:stCxn id="2" idx="2"/>
            <a:endCxn id="6" idx="0"/>
          </p:cNvCxnSpPr>
          <p:nvPr/>
        </p:nvCxnSpPr>
        <p:spPr>
          <a:xfrm>
            <a:off x="5255692" y="1385440"/>
            <a:ext cx="0" cy="32385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5255692" y="2393624"/>
            <a:ext cx="0" cy="44108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>
            <a:off x="5255692" y="3519040"/>
            <a:ext cx="0" cy="417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9" idx="0"/>
          </p:cNvCxnSpPr>
          <p:nvPr/>
        </p:nvCxnSpPr>
        <p:spPr>
          <a:xfrm>
            <a:off x="5255692" y="4621007"/>
            <a:ext cx="0" cy="41764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0" idx="0"/>
          </p:cNvCxnSpPr>
          <p:nvPr/>
        </p:nvCxnSpPr>
        <p:spPr>
          <a:xfrm>
            <a:off x="5255692" y="5722974"/>
            <a:ext cx="0" cy="3121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 rot="5400000">
            <a:off x="7259893" y="3702575"/>
            <a:ext cx="5010140" cy="10235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Regulasi oleh negara </a:t>
            </a:r>
          </a:p>
          <a:p>
            <a:pPr lvl="0" algn="ctr"/>
            <a:r>
              <a:rPr lang="id-ID" sz="2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melalui hukum</a:t>
            </a:r>
            <a:endParaRPr lang="id-ID" sz="2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8475251" y="1964077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Left Arrow 26"/>
          <p:cNvSpPr/>
          <p:nvPr/>
        </p:nvSpPr>
        <p:spPr>
          <a:xfrm>
            <a:off x="8477523" y="3071826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Left Arrow 27"/>
          <p:cNvSpPr/>
          <p:nvPr/>
        </p:nvSpPr>
        <p:spPr>
          <a:xfrm>
            <a:off x="8479795" y="4179578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Left Arrow 28"/>
          <p:cNvSpPr/>
          <p:nvPr/>
        </p:nvSpPr>
        <p:spPr>
          <a:xfrm>
            <a:off x="8468419" y="5246378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Left Arrow 29"/>
          <p:cNvSpPr/>
          <p:nvPr/>
        </p:nvSpPr>
        <p:spPr>
          <a:xfrm>
            <a:off x="8443395" y="6231296"/>
            <a:ext cx="682385" cy="20998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496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/>
          <p:nvPr/>
        </p:nvSpPr>
        <p:spPr>
          <a:xfrm>
            <a:off x="509717" y="2389672"/>
            <a:ext cx="1117256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Hubungan antara </a:t>
            </a:r>
            <a:r>
              <a:rPr lang="id-ID" sz="32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Masyarakat Informasi dan Pemerintah</a:t>
            </a:r>
          </a:p>
        </p:txBody>
      </p:sp>
    </p:spTree>
    <p:extLst>
      <p:ext uri="{BB962C8B-B14F-4D97-AF65-F5344CB8AC3E}">
        <p14:creationId xmlns:p14="http://schemas.microsoft.com/office/powerpoint/2010/main" val="1189053544"/>
      </p:ext>
    </p:extLst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465</Words>
  <Application>Microsoft Office PowerPoint</Application>
  <PresentationFormat>Widescreen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Wingdings</vt:lpstr>
      <vt:lpstr>Century Gothic</vt:lpstr>
      <vt:lpstr>Arial</vt:lpstr>
      <vt:lpstr>Bebas Neue</vt:lpstr>
      <vt:lpstr>Twentieth Century</vt:lpstr>
      <vt:lpstr>Cambria</vt:lpstr>
      <vt:lpstr>Calibri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 UPJ</dc:creator>
  <cp:lastModifiedBy>MN</cp:lastModifiedBy>
  <cp:revision>53</cp:revision>
  <dcterms:created xsi:type="dcterms:W3CDTF">2013-09-02T01:09:44Z</dcterms:created>
  <dcterms:modified xsi:type="dcterms:W3CDTF">2020-06-09T01:43:43Z</dcterms:modified>
</cp:coreProperties>
</file>