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3" r:id="rId3"/>
    <p:sldId id="299" r:id="rId4"/>
    <p:sldId id="306" r:id="rId5"/>
    <p:sldId id="300" r:id="rId6"/>
    <p:sldId id="301" r:id="rId7"/>
    <p:sldId id="302" r:id="rId8"/>
    <p:sldId id="307" r:id="rId9"/>
    <p:sldId id="309" r:id="rId10"/>
    <p:sldId id="310" r:id="rId11"/>
    <p:sldId id="308" r:id="rId12"/>
    <p:sldId id="311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1: </a:t>
            </a:r>
            <a:br>
              <a:rPr lang="en-US" dirty="0"/>
            </a:br>
            <a:r>
              <a:rPr lang="en-US" dirty="0"/>
              <a:t>Course Overview and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4829"/>
            <a:ext cx="7886700" cy="4217534"/>
          </a:xfrm>
        </p:spPr>
        <p:txBody>
          <a:bodyPr/>
          <a:lstStyle/>
          <a:p>
            <a:r>
              <a:rPr lang="en-ID" dirty="0" smtClean="0"/>
              <a:t>Union (         )</a:t>
            </a:r>
          </a:p>
          <a:p>
            <a:r>
              <a:rPr lang="en-ID" dirty="0" smtClean="0"/>
              <a:t>Intersection  (           )</a:t>
            </a:r>
          </a:p>
          <a:p>
            <a:r>
              <a:rPr lang="en-ID" dirty="0" smtClean="0"/>
              <a:t>Complement  (    )</a:t>
            </a:r>
          </a:p>
          <a:p>
            <a:r>
              <a:rPr lang="en-ID" dirty="0" smtClean="0"/>
              <a:t>Venn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972" y="2052717"/>
            <a:ext cx="566723" cy="229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492" y="2459116"/>
            <a:ext cx="647684" cy="229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453" y="2854506"/>
            <a:ext cx="242881" cy="25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0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Sequence and tuple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i="1" dirty="0"/>
              <a:t>sequence </a:t>
            </a:r>
            <a:r>
              <a:rPr lang="en-US" dirty="0"/>
              <a:t>of objects is a list of these objects in some order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ID" dirty="0" smtClean="0"/>
              <a:t>    E.g.: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7, 21, 57) </a:t>
            </a:r>
            <a:r>
              <a:rPr lang="en-US" dirty="0" smtClean="0"/>
              <a:t>is not </a:t>
            </a:r>
            <a:r>
              <a:rPr lang="en-US" dirty="0"/>
              <a:t>the same as (57, 7, 21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Similarly, repetition </a:t>
            </a:r>
            <a:r>
              <a:rPr lang="en-US" dirty="0" smtClean="0"/>
              <a:t>does matter </a:t>
            </a:r>
            <a:r>
              <a:rPr lang="en-US" dirty="0"/>
              <a:t>in a sequence, </a:t>
            </a:r>
            <a:r>
              <a:rPr lang="en-US" dirty="0" smtClean="0"/>
              <a:t>but it </a:t>
            </a:r>
            <a:r>
              <a:rPr lang="en-US" dirty="0"/>
              <a:t>doesn’t matter in a set.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(7, 7, 21, 57) is different from (7, 21, 57) </a:t>
            </a:r>
            <a:r>
              <a:rPr lang="en-US" dirty="0" smtClean="0"/>
              <a:t>and (57</a:t>
            </a:r>
            <a:r>
              <a:rPr lang="en-US" dirty="0"/>
              <a:t>, 7, 21).</a:t>
            </a:r>
            <a:r>
              <a:rPr lang="en-US" dirty="0" smtClean="0"/>
              <a:t>, </a:t>
            </a:r>
            <a:r>
              <a:rPr lang="en-US" dirty="0"/>
              <a:t>whereas the set {7, 21, 57} is identical to the set {7, 7, 21, 57}.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49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Sequences </a:t>
            </a:r>
            <a:r>
              <a:rPr lang="en-US" dirty="0"/>
              <a:t>may be finite or infinite.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Finite </a:t>
            </a:r>
            <a:r>
              <a:rPr lang="en-US" dirty="0"/>
              <a:t>sequences often </a:t>
            </a:r>
            <a:r>
              <a:rPr lang="en-US" dirty="0" smtClean="0"/>
              <a:t>are called </a:t>
            </a:r>
            <a:r>
              <a:rPr lang="en-US" b="1" i="1" dirty="0"/>
              <a:t>tuples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sequence with k elements is a k</a:t>
            </a:r>
            <a:r>
              <a:rPr lang="en-US" b="1" i="1" dirty="0"/>
              <a:t>-tuple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(7, 21, 57) is </a:t>
            </a:r>
            <a:r>
              <a:rPr lang="en-US" dirty="0" smtClean="0"/>
              <a:t>a 3-tuple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0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Power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 and sequences may appear as elements of other sets and sequences.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The </a:t>
            </a:r>
            <a:r>
              <a:rPr lang="en-US" b="1" i="1" dirty="0"/>
              <a:t>power set </a:t>
            </a:r>
            <a:r>
              <a:rPr lang="en-US" dirty="0"/>
              <a:t>of A is the set of all subsets of A.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is the set {0, 1</a:t>
            </a:r>
            <a:r>
              <a:rPr lang="en-US" dirty="0" smtClean="0"/>
              <a:t>}, the </a:t>
            </a:r>
            <a:r>
              <a:rPr lang="en-US" dirty="0"/>
              <a:t>power set of A is the set { ∅, {0}, {1}, {0, 1} }.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set of all ordered </a:t>
            </a:r>
            <a:r>
              <a:rPr lang="en-US" dirty="0" smtClean="0"/>
              <a:t>pairs whose </a:t>
            </a:r>
            <a:r>
              <a:rPr lang="en-US" dirty="0"/>
              <a:t>elements are 0s and 1s is { (0, 0), (0, 1), (1, 0), (1, 1) }.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15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Cartesian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and B are two sets, the </a:t>
            </a:r>
            <a:r>
              <a:rPr lang="en-US" b="1" i="1" dirty="0"/>
              <a:t>Cartesian product </a:t>
            </a:r>
            <a:r>
              <a:rPr lang="en-US" dirty="0"/>
              <a:t>or </a:t>
            </a:r>
            <a:r>
              <a:rPr lang="en-US" b="1" i="1" dirty="0"/>
              <a:t>cross product </a:t>
            </a:r>
            <a:r>
              <a:rPr lang="en-US" dirty="0"/>
              <a:t>of A </a:t>
            </a:r>
            <a:r>
              <a:rPr lang="en-US" dirty="0" smtClean="0"/>
              <a:t>and B</a:t>
            </a:r>
            <a:r>
              <a:rPr lang="en-US" dirty="0"/>
              <a:t>, written A × B, is the set of all ordered pairs wherein the first element is </a:t>
            </a:r>
            <a:r>
              <a:rPr lang="en-US" dirty="0" smtClean="0"/>
              <a:t>a member </a:t>
            </a:r>
            <a:r>
              <a:rPr lang="en-US" dirty="0"/>
              <a:t>of A and the second element is a member of B</a:t>
            </a:r>
            <a:r>
              <a:rPr lang="en-US" dirty="0" smtClean="0"/>
              <a:t>.</a:t>
            </a:r>
          </a:p>
          <a:p>
            <a:endParaRPr lang="en-ID" dirty="0" smtClean="0"/>
          </a:p>
          <a:p>
            <a:r>
              <a:rPr lang="en-ID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76" y="5290163"/>
            <a:ext cx="7691245" cy="124875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607" y="3989481"/>
            <a:ext cx="6584785" cy="87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61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Function and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i="1" dirty="0" smtClean="0"/>
              <a:t> function </a:t>
            </a:r>
            <a:r>
              <a:rPr lang="en-US" dirty="0"/>
              <a:t>is an object that sets up </a:t>
            </a:r>
            <a:r>
              <a:rPr lang="en-US" dirty="0" smtClean="0"/>
              <a:t>an input–output </a:t>
            </a:r>
            <a:r>
              <a:rPr lang="en-US" dirty="0"/>
              <a:t>relationship</a:t>
            </a:r>
            <a:r>
              <a:rPr lang="en-US" dirty="0" smtClean="0"/>
              <a:t>.</a:t>
            </a:r>
          </a:p>
          <a:p>
            <a:endParaRPr lang="en-ID" dirty="0"/>
          </a:p>
          <a:p>
            <a:endParaRPr lang="en-ID" dirty="0" smtClean="0"/>
          </a:p>
          <a:p>
            <a:r>
              <a:rPr lang="en-US" dirty="0"/>
              <a:t>A function also is called a </a:t>
            </a:r>
            <a:r>
              <a:rPr lang="en-US" b="1" i="1" dirty="0"/>
              <a:t>mapping</a:t>
            </a:r>
            <a:r>
              <a:rPr lang="en-US" dirty="0"/>
              <a:t>, </a:t>
            </a:r>
            <a:r>
              <a:rPr lang="en-US" dirty="0" smtClean="0"/>
              <a:t>and  </a:t>
            </a:r>
            <a:r>
              <a:rPr lang="en-US" dirty="0"/>
              <a:t>f(a) = </a:t>
            </a:r>
            <a:r>
              <a:rPr lang="en-US" dirty="0" smtClean="0"/>
              <a:t>b is said as f </a:t>
            </a:r>
            <a:r>
              <a:rPr lang="en-US" dirty="0"/>
              <a:t>maps a to b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set of possible inputs to the function is called its </a:t>
            </a:r>
            <a:r>
              <a:rPr lang="en-US" b="1" i="1" dirty="0"/>
              <a:t>domain</a:t>
            </a:r>
            <a:r>
              <a:rPr lang="en-US" dirty="0"/>
              <a:t>. The </a:t>
            </a:r>
            <a:r>
              <a:rPr lang="en-US" dirty="0" smtClean="0"/>
              <a:t>outputs of </a:t>
            </a:r>
            <a:r>
              <a:rPr lang="en-US" dirty="0"/>
              <a:t>a function come from a set called its </a:t>
            </a:r>
            <a:r>
              <a:rPr lang="en-US" b="1" i="1" dirty="0"/>
              <a:t>range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notation </a:t>
            </a:r>
            <a:r>
              <a:rPr lang="en-US" dirty="0"/>
              <a:t>for saying that f </a:t>
            </a:r>
            <a:r>
              <a:rPr lang="en-US" dirty="0" smtClean="0"/>
              <a:t>is a </a:t>
            </a:r>
            <a:r>
              <a:rPr lang="en-US" dirty="0"/>
              <a:t>function with domain D and range R </a:t>
            </a:r>
            <a:r>
              <a:rPr lang="en-US" dirty="0" smtClean="0"/>
              <a:t>is: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730" y="2554083"/>
            <a:ext cx="1141916" cy="375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421" y="5288814"/>
            <a:ext cx="1287977" cy="33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08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Function: 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032" y="1983917"/>
            <a:ext cx="7097535" cy="25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35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Function: example </a:t>
            </a:r>
            <a:r>
              <a:rPr lang="en-ID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016" y="2281358"/>
            <a:ext cx="8257968" cy="319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7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Theory of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Theory of computation comprises the fundamental mathematical properties of computer hardware, software, and </a:t>
            </a:r>
            <a:r>
              <a:rPr lang="en-US" dirty="0" smtClean="0"/>
              <a:t>applications.</a:t>
            </a:r>
            <a:endParaRPr lang="en-US" dirty="0"/>
          </a:p>
          <a:p>
            <a:pPr marL="0" indent="0">
              <a:buNone/>
            </a:pPr>
            <a:endParaRPr lang="en-ID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D" dirty="0" smtClean="0"/>
              <a:t>Theory of computation is to answer: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What </a:t>
            </a:r>
            <a:r>
              <a:rPr lang="en-US" i="1" dirty="0">
                <a:solidFill>
                  <a:srgbClr val="FF0000"/>
                </a:solidFill>
              </a:rPr>
              <a:t>are the fundamental capabilities and limitations of computers?</a:t>
            </a:r>
            <a:endParaRPr lang="en-ID" dirty="0">
              <a:solidFill>
                <a:srgbClr val="FF0000"/>
              </a:solidFill>
            </a:endParaRPr>
          </a:p>
          <a:p>
            <a:endParaRPr lang="en-ID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D" dirty="0" smtClean="0"/>
              <a:t>Theory of computation consists of three areas:</a:t>
            </a:r>
          </a:p>
          <a:p>
            <a:pPr lvl="1"/>
            <a:r>
              <a:rPr lang="en-ID" dirty="0" smtClean="0"/>
              <a:t>Automata</a:t>
            </a:r>
          </a:p>
          <a:p>
            <a:pPr lvl="1"/>
            <a:r>
              <a:rPr lang="en-ID" dirty="0" smtClean="0"/>
              <a:t>Computability</a:t>
            </a:r>
          </a:p>
          <a:p>
            <a:pPr lvl="1"/>
            <a:r>
              <a:rPr lang="en-ID" dirty="0" smtClean="0"/>
              <a:t>Complexity </a:t>
            </a:r>
          </a:p>
          <a:p>
            <a:endParaRPr lang="en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6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Computer </a:t>
            </a:r>
            <a:r>
              <a:rPr lang="en-US" dirty="0" smtClean="0"/>
              <a:t>problems;</a:t>
            </a:r>
          </a:p>
          <a:p>
            <a:pPr lvl="1"/>
            <a:r>
              <a:rPr lang="en-US" dirty="0" smtClean="0"/>
              <a:t>Easy problems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e.g.: sorting problem</a:t>
            </a:r>
          </a:p>
          <a:p>
            <a:pPr lvl="1"/>
            <a:r>
              <a:rPr lang="en-US" dirty="0" smtClean="0"/>
              <a:t>Hard problems</a:t>
            </a:r>
          </a:p>
          <a:p>
            <a:pPr marL="457200" lvl="1" indent="0">
              <a:buNone/>
            </a:pPr>
            <a:r>
              <a:rPr lang="en-US" dirty="0" smtClean="0"/>
              <a:t>	e.g.: scheduling problem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i="1" dirty="0"/>
              <a:t>What makes some problems computationally hard and others easy</a:t>
            </a:r>
            <a:r>
              <a:rPr lang="en-US" i="1" dirty="0" smtClean="0"/>
              <a:t>?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7030A0"/>
                </a:solidFill>
              </a:rPr>
              <a:t>   </a:t>
            </a:r>
            <a:r>
              <a:rPr lang="en-US" dirty="0" smtClean="0">
                <a:solidFill>
                  <a:srgbClr val="7030A0"/>
                </a:solidFill>
              </a:rPr>
              <a:t>This </a:t>
            </a:r>
            <a:r>
              <a:rPr lang="en-US" dirty="0">
                <a:solidFill>
                  <a:srgbClr val="7030A0"/>
                </a:solidFill>
              </a:rPr>
              <a:t>is the central question of complexity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39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Complexity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Several </a:t>
            </a:r>
            <a:r>
              <a:rPr lang="en-US" dirty="0"/>
              <a:t>options </a:t>
            </a:r>
            <a:r>
              <a:rPr lang="en-US" dirty="0" smtClean="0"/>
              <a:t>to </a:t>
            </a:r>
            <a:r>
              <a:rPr lang="en-US" dirty="0"/>
              <a:t>confront a </a:t>
            </a:r>
            <a:r>
              <a:rPr lang="en-US" dirty="0" smtClean="0"/>
              <a:t>computationally hard problem</a:t>
            </a:r>
          </a:p>
          <a:p>
            <a:pPr marL="800100" lvl="1" indent="-342900">
              <a:buAutoNum type="arabicPeriod"/>
            </a:pPr>
            <a:endParaRPr lang="en-US" dirty="0" smtClean="0"/>
          </a:p>
          <a:p>
            <a:pPr marL="800100" lvl="1" indent="-342900">
              <a:buAutoNum type="arabicPeriod"/>
            </a:pPr>
            <a:r>
              <a:rPr lang="en-US" dirty="0" smtClean="0"/>
              <a:t>Find the </a:t>
            </a:r>
            <a:r>
              <a:rPr lang="en-US" dirty="0"/>
              <a:t>root of the </a:t>
            </a:r>
            <a:r>
              <a:rPr lang="en-US" dirty="0" smtClean="0"/>
              <a:t>difficulty.</a:t>
            </a:r>
          </a:p>
          <a:p>
            <a:pPr marL="800100" lvl="1" indent="-342900">
              <a:buAutoNum type="arabicPeriod"/>
            </a:pPr>
            <a:endParaRPr lang="en-US" dirty="0" smtClean="0"/>
          </a:p>
          <a:p>
            <a:pPr marL="800100" lvl="1" indent="-342900">
              <a:buAutoNum type="arabicPeriod"/>
            </a:pPr>
            <a:r>
              <a:rPr lang="en-US" dirty="0" smtClean="0"/>
              <a:t>Finding </a:t>
            </a:r>
            <a:r>
              <a:rPr lang="en-US" dirty="0"/>
              <a:t>solutions that only approximate </a:t>
            </a:r>
            <a:r>
              <a:rPr lang="en-US" dirty="0" smtClean="0"/>
              <a:t>the perfect solution.</a:t>
            </a:r>
          </a:p>
          <a:p>
            <a:pPr marL="800100" lvl="1" indent="-342900">
              <a:buAutoNum type="arabicPeriod"/>
            </a:pPr>
            <a:endParaRPr lang="en-US" dirty="0" smtClean="0"/>
          </a:p>
          <a:p>
            <a:pPr marL="800100" lvl="1" indent="-342900"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problems are hard only in the </a:t>
            </a:r>
            <a:r>
              <a:rPr lang="en-US" dirty="0" smtClean="0"/>
              <a:t>worst case situation. </a:t>
            </a:r>
          </a:p>
          <a:p>
            <a:pPr marL="800100" lvl="1" indent="-342900">
              <a:buAutoNum type="arabicPeriod"/>
            </a:pPr>
            <a:endParaRPr lang="en-US" dirty="0" smtClean="0"/>
          </a:p>
          <a:p>
            <a:pPr marL="800100" lvl="1" indent="-342900">
              <a:buAutoNum type="arabicPeriod"/>
            </a:pPr>
            <a:r>
              <a:rPr lang="en-US" dirty="0" smtClean="0"/>
              <a:t>Consider </a:t>
            </a:r>
            <a:r>
              <a:rPr lang="en-US" dirty="0"/>
              <a:t>alternative types of </a:t>
            </a:r>
            <a:r>
              <a:rPr lang="en-US" dirty="0" smtClean="0"/>
              <a:t>computation.</a:t>
            </a:r>
          </a:p>
          <a:p>
            <a:pPr marL="457200" lvl="1" indent="0">
              <a:buNone/>
            </a:pPr>
            <a:r>
              <a:rPr lang="en-US" dirty="0" smtClean="0"/>
              <a:t>	E.g.: randomized computation </a:t>
            </a:r>
            <a:r>
              <a:rPr lang="en-US" dirty="0"/>
              <a:t>can speed up certain tasks.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Complexity theory is an elegant </a:t>
            </a:r>
            <a:r>
              <a:rPr lang="en-US" dirty="0"/>
              <a:t>scheme for classifying problems according to their </a:t>
            </a:r>
            <a:r>
              <a:rPr lang="en-US" dirty="0" smtClean="0"/>
              <a:t>computational difficulty.</a:t>
            </a:r>
          </a:p>
          <a:p>
            <a:endParaRPr lang="en-US" dirty="0" smtClean="0"/>
          </a:p>
          <a:p>
            <a:r>
              <a:rPr lang="en-US" dirty="0" smtClean="0"/>
              <a:t>Complexity theory provides a </a:t>
            </a:r>
            <a:r>
              <a:rPr lang="en-US" dirty="0"/>
              <a:t>method for giving evidence that certain problems are computationally hard</a:t>
            </a:r>
            <a:r>
              <a:rPr lang="en-US" dirty="0" smtClean="0"/>
              <a:t>, even </a:t>
            </a:r>
            <a:r>
              <a:rPr lang="en-US" dirty="0"/>
              <a:t>if we are unable to </a:t>
            </a:r>
            <a:r>
              <a:rPr lang="en-US" dirty="0" smtClean="0"/>
              <a:t>prove it.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most fields, an easy computational problem </a:t>
            </a:r>
            <a:r>
              <a:rPr lang="en-US" dirty="0" smtClean="0"/>
              <a:t>is preferable </a:t>
            </a:r>
            <a:r>
              <a:rPr lang="en-US" dirty="0"/>
              <a:t>to a hard one </a:t>
            </a:r>
            <a:r>
              <a:rPr lang="en-US" dirty="0" smtClean="0"/>
              <a:t>but not in cryptography.</a:t>
            </a:r>
          </a:p>
          <a:p>
            <a:endParaRPr lang="en-US" dirty="0" smtClean="0"/>
          </a:p>
          <a:p>
            <a:r>
              <a:rPr lang="en-US" dirty="0" smtClean="0"/>
              <a:t>Cryptography is </a:t>
            </a:r>
            <a:r>
              <a:rPr lang="en-US" dirty="0"/>
              <a:t>unusual because it </a:t>
            </a:r>
            <a:r>
              <a:rPr lang="en-US" dirty="0" smtClean="0"/>
              <a:t>requires computational problems to be hard, rather </a:t>
            </a:r>
            <a:r>
              <a:rPr lang="en-US" dirty="0"/>
              <a:t>than easy.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Computability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first half of the twentieth century, mathematicians such as </a:t>
            </a:r>
            <a:r>
              <a:rPr lang="en-US" dirty="0" smtClean="0"/>
              <a:t>Kurt </a:t>
            </a:r>
            <a:r>
              <a:rPr lang="en-US" dirty="0" err="1" smtClean="0"/>
              <a:t>Godel</a:t>
            </a:r>
            <a:r>
              <a:rPr lang="en-US" dirty="0"/>
              <a:t>, Alan Turing, and Alonzo Church discovered that </a:t>
            </a:r>
            <a:r>
              <a:rPr lang="en-US" dirty="0">
                <a:solidFill>
                  <a:srgbClr val="7030A0"/>
                </a:solidFill>
              </a:rPr>
              <a:t>certain basic </a:t>
            </a:r>
            <a:r>
              <a:rPr lang="en-US" dirty="0" smtClean="0">
                <a:solidFill>
                  <a:srgbClr val="7030A0"/>
                </a:solidFill>
              </a:rPr>
              <a:t>problems cannot </a:t>
            </a:r>
            <a:r>
              <a:rPr lang="en-US" dirty="0">
                <a:solidFill>
                  <a:srgbClr val="7030A0"/>
                </a:solidFill>
              </a:rPr>
              <a:t>be solved by computers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/>
              <a:t>One example of this phenomenon is the </a:t>
            </a:r>
            <a:r>
              <a:rPr lang="en-US" dirty="0" smtClean="0"/>
              <a:t>problem of </a:t>
            </a:r>
            <a:r>
              <a:rPr lang="en-US" dirty="0"/>
              <a:t>determining whether a mathematical statement is true or false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The theories of computability and complexity are closely related. </a:t>
            </a:r>
            <a:endParaRPr lang="en-US" dirty="0" smtClean="0"/>
          </a:p>
          <a:p>
            <a:pPr lvl="1"/>
            <a:r>
              <a:rPr lang="en-US" dirty="0" smtClean="0"/>
              <a:t>In complexity theory</a:t>
            </a:r>
            <a:r>
              <a:rPr lang="en-US" dirty="0"/>
              <a:t>, the objective is to classify problems as easy ones and hard ones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whereas </a:t>
            </a:r>
            <a:r>
              <a:rPr lang="en-US" dirty="0"/>
              <a:t>in computability theory, the </a:t>
            </a:r>
            <a:r>
              <a:rPr lang="en-US" dirty="0" smtClean="0"/>
              <a:t>problems is classified into solvable and unsolvable.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58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AUTOMATA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Automata theory deals with the definitions and properties of mathematical </a:t>
            </a:r>
            <a:r>
              <a:rPr lang="en-US" dirty="0" smtClean="0"/>
              <a:t>models of </a:t>
            </a:r>
            <a:r>
              <a:rPr lang="en-US" dirty="0"/>
              <a:t>computation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model, called the </a:t>
            </a:r>
            <a:r>
              <a:rPr lang="en-US" i="1" dirty="0"/>
              <a:t>finite automaton</a:t>
            </a:r>
            <a:r>
              <a:rPr lang="en-US" dirty="0"/>
              <a:t>, is used in text processing, compilers</a:t>
            </a:r>
            <a:r>
              <a:rPr lang="en-US" dirty="0" smtClean="0"/>
              <a:t>, and </a:t>
            </a:r>
            <a:r>
              <a:rPr lang="en-US" dirty="0"/>
              <a:t>hardware design. </a:t>
            </a:r>
            <a:endParaRPr lang="en-US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model, called the </a:t>
            </a:r>
            <a:r>
              <a:rPr lang="en-US" i="1" dirty="0"/>
              <a:t>context-free grammar</a:t>
            </a:r>
            <a:r>
              <a:rPr lang="en-US" dirty="0"/>
              <a:t>, </a:t>
            </a:r>
            <a:r>
              <a:rPr lang="en-US" dirty="0" smtClean="0"/>
              <a:t>is used </a:t>
            </a:r>
            <a:r>
              <a:rPr lang="en-US" dirty="0"/>
              <a:t>in programming languages and artificial intelligence</a:t>
            </a:r>
            <a:r>
              <a:rPr lang="en-US" dirty="0" smtClean="0"/>
              <a:t>.</a:t>
            </a:r>
          </a:p>
          <a:p>
            <a:endParaRPr lang="en-ID" dirty="0"/>
          </a:p>
          <a:p>
            <a:r>
              <a:rPr lang="en-US" dirty="0"/>
              <a:t>Automata theory is an excellent place to begin the study of the theory </a:t>
            </a:r>
            <a:r>
              <a:rPr lang="en-US" dirty="0" smtClean="0"/>
              <a:t>of computation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theories of computability and complexity require a </a:t>
            </a:r>
            <a:r>
              <a:rPr lang="en-US" dirty="0" smtClean="0"/>
              <a:t>precise definition </a:t>
            </a:r>
            <a:r>
              <a:rPr lang="en-US" dirty="0"/>
              <a:t>of a </a:t>
            </a:r>
            <a:r>
              <a:rPr lang="en-US" i="1" dirty="0"/>
              <a:t>computer</a:t>
            </a:r>
            <a:r>
              <a:rPr lang="en-US" dirty="0"/>
              <a:t>. Automata theory </a:t>
            </a:r>
            <a:r>
              <a:rPr lang="en-US" dirty="0" smtClean="0"/>
              <a:t>provides formal definitions of computation.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2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54792"/>
            <a:ext cx="7886700" cy="1325563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Mathematical Notations and Terminology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223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4829"/>
            <a:ext cx="7886700" cy="4217534"/>
          </a:xfrm>
        </p:spPr>
        <p:txBody>
          <a:bodyPr/>
          <a:lstStyle/>
          <a:p>
            <a:r>
              <a:rPr lang="en-ID" dirty="0" smtClean="0"/>
              <a:t>Set</a:t>
            </a:r>
          </a:p>
          <a:p>
            <a:r>
              <a:rPr lang="en-ID" dirty="0" smtClean="0"/>
              <a:t>Membership and non-membership  (              ).</a:t>
            </a:r>
          </a:p>
          <a:p>
            <a:r>
              <a:rPr lang="en-ID" dirty="0" smtClean="0"/>
              <a:t>Subset</a:t>
            </a:r>
          </a:p>
          <a:p>
            <a:r>
              <a:rPr lang="en-ID" dirty="0" smtClean="0"/>
              <a:t>Infinite set</a:t>
            </a:r>
          </a:p>
          <a:p>
            <a:r>
              <a:rPr lang="en-ID" dirty="0" smtClean="0"/>
              <a:t>Empty set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482" y="2432058"/>
            <a:ext cx="863578" cy="24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6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4778</TotalTime>
  <Words>714</Words>
  <Application>Microsoft Office PowerPoint</Application>
  <PresentationFormat>On-screen Show (4:3)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Teori Bahasa dan Automata   Lecture 1:  Course Overview and Introduction</vt:lpstr>
      <vt:lpstr>Theory of computation</vt:lpstr>
      <vt:lpstr>Complexity </vt:lpstr>
      <vt:lpstr>Complexity (Cont’d)</vt:lpstr>
      <vt:lpstr>Complexity Theory</vt:lpstr>
      <vt:lpstr>Computability Theory</vt:lpstr>
      <vt:lpstr>AUTOMATA THEORY</vt:lpstr>
      <vt:lpstr>Mathematical Notations and Terminology</vt:lpstr>
      <vt:lpstr>Set</vt:lpstr>
      <vt:lpstr>Set Operations</vt:lpstr>
      <vt:lpstr>Sequence and tuple</vt:lpstr>
      <vt:lpstr>Tuples</vt:lpstr>
      <vt:lpstr>Power set</vt:lpstr>
      <vt:lpstr>Cartesian Product</vt:lpstr>
      <vt:lpstr>Function and Relation</vt:lpstr>
      <vt:lpstr>Function: example 1</vt:lpstr>
      <vt:lpstr>Function: example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91</cp:revision>
  <dcterms:created xsi:type="dcterms:W3CDTF">2017-06-12T04:19:19Z</dcterms:created>
  <dcterms:modified xsi:type="dcterms:W3CDTF">2018-09-21T06:04:26Z</dcterms:modified>
</cp:coreProperties>
</file>