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0416E-5A37-4FDD-ACE7-86ED3DAE3AA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7846A-28F7-41C6-969F-F9D125D6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A51639-B2D6-4652-B8C3-1B4C224A7BAF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5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0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39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1" y="390467"/>
            <a:ext cx="11360799" cy="1067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1" y="1638234"/>
            <a:ext cx="11360799" cy="445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2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6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7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7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7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6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1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6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65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C48EC7-AF6A-48D3-8284-14BACBEBDD84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2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numerik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Pertemuan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Februari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374107"/>
          </a:xfrm>
        </p:spPr>
        <p:txBody>
          <a:bodyPr>
            <a:normAutofit lnSpcReduction="10000"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 mana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batas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diterima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Perhatikan nilai pada penggaris </a:t>
            </a:r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fi-FI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fi-FI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ditunjuk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selisih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strip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kejadian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dianggap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59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60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601" t="38573" r="42413" b="48367"/>
          <a:stretch/>
        </p:blipFill>
        <p:spPr>
          <a:xfrm>
            <a:off x="2866030" y="3517709"/>
            <a:ext cx="3589361" cy="13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374107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penggaris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dilihat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skala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daerah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ditunjuk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jarum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fi-FI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fi-FI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gambar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10-1 (0,1),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diperoleh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59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59,5.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5140" t="46222" r="39056" b="34188"/>
          <a:stretch/>
        </p:blipFill>
        <p:spPr>
          <a:xfrm>
            <a:off x="3316406" y="3138984"/>
            <a:ext cx="4508441" cy="19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773168"/>
          </a:xfrm>
        </p:spPr>
        <p:txBody>
          <a:bodyPr>
            <a:normAutofit lnSpcReduction="10000"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banyaknya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digit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diperhitungkan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kuantitas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diukur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dihitung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digit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terakhir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dianggap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Ketidakpastian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digit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terakhir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tergantung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pengukuran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Aturan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penulisan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marL="723900" lvl="1" indent="-36830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91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(9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123,45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(1,2,3,4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23900" lvl="1" indent="-36830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Angka-angka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terletak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2,008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(2, 0, 0,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23900" lvl="1" indent="-36830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terakhir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sebelah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desimal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10.070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lima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0" lvl="1" indent="-36830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sebelah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kiri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0,00008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(8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23900" lvl="1" indent="-36830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ujung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deret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disebelah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kiri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desimal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Akurasi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presisi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, </a:t>
            </a:r>
            <a:r>
              <a:rPr lang="en-US" dirty="0" err="1"/>
              <a:t>akurasi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kedekatan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 smtClean="0"/>
              <a:t>sebenarnya</a:t>
            </a:r>
            <a:endParaRPr lang="en-US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dirty="0" err="1" smtClean="0"/>
              <a:t>Ke</a:t>
            </a:r>
            <a:r>
              <a:rPr lang="en-US" dirty="0" smtClean="0"/>
              <a:t>-</a:t>
            </a:r>
            <a:r>
              <a:rPr lang="en-US" dirty="0" err="1" smtClean="0"/>
              <a:t>presisi</a:t>
            </a:r>
            <a:r>
              <a:rPr lang="en-US" dirty="0" smtClean="0"/>
              <a:t>-an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,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reproduktifitas</a:t>
            </a:r>
            <a:r>
              <a:rPr lang="en-US" dirty="0"/>
              <a:t> (</a:t>
            </a:r>
            <a:r>
              <a:rPr lang="en-US" i="1" dirty="0"/>
              <a:t>reproducibility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pengulangan</a:t>
            </a:r>
            <a:r>
              <a:rPr lang="en-US" dirty="0"/>
              <a:t> (</a:t>
            </a:r>
            <a:r>
              <a:rPr lang="en-US" i="1" dirty="0"/>
              <a:t>repeatability</a:t>
            </a:r>
            <a:r>
              <a:rPr lang="en-US" dirty="0"/>
              <a:t>),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mana </a:t>
            </a:r>
            <a:r>
              <a:rPr lang="en-US" dirty="0" err="1"/>
              <a:t>pengulangan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7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57808" y="1164154"/>
            <a:ext cx="5638573" cy="4572000"/>
          </a:xfrm>
        </p:spPr>
        <p:txBody>
          <a:bodyPr>
            <a:no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Ilustrasi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samping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menjelaskan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perbedaan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akurasi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presisi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ilustrasi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pengukuran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berulang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diibaratkan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peluru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ditembakkan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target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lingkaran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sebanyak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5 kali.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Akurasi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menggambarkan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kedekatan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lubang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peluru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pusat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sasaran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Lubag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peluru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dekat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pusat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sasaran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dianggap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akurat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dekat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pengukuran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diterima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dianggap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akurat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kali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peluru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ditembakkan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presisi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kedekatan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masing-masing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lubang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peluru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kumpulan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menyempit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kumpulan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lubang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peluru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dianggap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presisi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penjelasan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samping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disimpulkan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tembakan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4 orang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0" lvl="1" indent="-36830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presisi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akurat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0" lvl="1" indent="-36830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presisi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akurat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0" lvl="1" indent="-36830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akurat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presisi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0" lvl="1" indent="-36830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akurat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presisi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000" t="27379" r="26784" b="52472"/>
          <a:stretch/>
        </p:blipFill>
        <p:spPr>
          <a:xfrm>
            <a:off x="150805" y="2663769"/>
            <a:ext cx="6466310" cy="233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4128" y="2286000"/>
            <a:ext cx="10167036" cy="4023360"/>
          </a:xfrm>
        </p:spPr>
        <p:txBody>
          <a:bodyPr>
            <a:normAutofit fontScale="92500"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presisi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mengacu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bacaan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berulang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ukur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›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ukur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penggaris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sorong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perbedaan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presisi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sorong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presisi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dibandingkan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penggaris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akurat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akurasi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mengacu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dekatnya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dihasilkan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acuan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eksak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Misalkan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eksak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diketahui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½,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0,500001,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dikatakan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akurat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toleransinya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-4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keadaan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akurasi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presisi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muncul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dinamakan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galat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analisa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numerik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penyelesaiaannya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dihitung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nilai-nilai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error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diperhatikan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16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error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galat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besarnya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perbedaan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selisih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taksiran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hampiran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aproksimasi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sesungguhnya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eksak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diakibatkan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pengukuran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aproksimasi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Besarnya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taksiran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dinyatakan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kuantitatif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kualitatif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Besarnya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dinyatakan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kuantitatif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disebut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Absolut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Besarnya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dinyatakan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kualitatif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disebut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55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numerik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26093" cy="4023360"/>
          </a:xfrm>
        </p:spPr>
        <p:txBody>
          <a:bodyPr>
            <a:no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800" dirty="0" err="1"/>
              <a:t>Kesalahan</a:t>
            </a:r>
            <a:r>
              <a:rPr lang="en-US" sz="2800" dirty="0"/>
              <a:t> </a:t>
            </a:r>
            <a:r>
              <a:rPr lang="en-US" sz="2800" dirty="0" err="1"/>
              <a:t>numerik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kesalahan</a:t>
            </a:r>
            <a:r>
              <a:rPr lang="en-US" sz="2800" dirty="0"/>
              <a:t> yang </a:t>
            </a:r>
            <a:r>
              <a:rPr lang="en-US" sz="2800" dirty="0" err="1"/>
              <a:t>timbul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proses </a:t>
            </a:r>
            <a:r>
              <a:rPr lang="en-US" sz="2800" dirty="0" err="1" smtClean="0"/>
              <a:t>pendekatan</a:t>
            </a:r>
            <a:endParaRPr lang="en-US" sz="2800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Kesalahan</a:t>
            </a:r>
            <a:r>
              <a:rPr lang="en-US" sz="2800" dirty="0" smtClean="0"/>
              <a:t> </a:t>
            </a:r>
            <a:r>
              <a:rPr lang="en-US" sz="2800" dirty="0" err="1"/>
              <a:t>numerik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:</a:t>
            </a:r>
          </a:p>
          <a:p>
            <a:pPr marL="723900" lvl="1" indent="-368300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rgbClr val="FF0000"/>
                </a:solidFill>
              </a:rPr>
              <a:t>Kesalahan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bawaan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i="1" dirty="0">
                <a:solidFill>
                  <a:srgbClr val="FF0000"/>
                </a:solidFill>
              </a:rPr>
              <a:t>inherent error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data </a:t>
            </a:r>
            <a:r>
              <a:rPr lang="en-US" sz="2400" dirty="0" err="1"/>
              <a:t>ditimbulkan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, </a:t>
            </a:r>
            <a:r>
              <a:rPr lang="en-US" sz="2400" dirty="0" err="1"/>
              <a:t>kesalahan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hukum-hukum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data yang </a:t>
            </a:r>
            <a:r>
              <a:rPr lang="en-US" sz="2400" dirty="0" err="1"/>
              <a:t>diukur</a:t>
            </a:r>
            <a:r>
              <a:rPr lang="en-US" sz="2400" dirty="0" smtClean="0"/>
              <a:t>.</a:t>
            </a:r>
          </a:p>
          <a:p>
            <a:pPr marL="723900" lvl="1" indent="-368300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rgbClr val="FF0000"/>
                </a:solidFill>
              </a:rPr>
              <a:t>Kesalahan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pembulatan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i="1" dirty="0">
                <a:solidFill>
                  <a:srgbClr val="FF0000"/>
                </a:solidFill>
              </a:rPr>
              <a:t>truncation error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pembulatan</a:t>
            </a:r>
            <a:r>
              <a:rPr lang="en-US" sz="2400" dirty="0"/>
              <a:t>. </a:t>
            </a:r>
            <a:r>
              <a:rPr lang="en-US" sz="2400" dirty="0" err="1"/>
              <a:t>Contoh</a:t>
            </a:r>
            <a:r>
              <a:rPr lang="en-US" sz="2400" dirty="0"/>
              <a:t> : 3,142857143 </a:t>
            </a:r>
            <a:r>
              <a:rPr lang="en-US" sz="2400" dirty="0" err="1"/>
              <a:t>dibulatkan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3,14. </a:t>
            </a:r>
            <a:endParaRPr lang="en-US" sz="2400" dirty="0" smtClean="0"/>
          </a:p>
          <a:p>
            <a:pPr marL="723900" lvl="1" indent="-368300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rgbClr val="FF0000"/>
                </a:solidFill>
              </a:rPr>
              <a:t>Kesalahan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pemotongan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i="1" dirty="0">
                <a:solidFill>
                  <a:srgbClr val="FF0000"/>
                </a:solidFill>
              </a:rPr>
              <a:t>truncation error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yang </a:t>
            </a:r>
            <a:r>
              <a:rPr lang="en-US" sz="2400" dirty="0" err="1"/>
              <a:t>ditimbulkan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pengurangan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signifikan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7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01504"/>
            <a:ext cx="9720073" cy="4926842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Rumus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𝑥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eksak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sebenarnya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𝑥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dihasilakan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numerik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𝑒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numerik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fraksional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prosentase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kesalahandan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sebenarnya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0113" lvl="1" indent="-36830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permasalahan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fraksional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sulit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dihitung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eksaknya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diketahui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0113" lvl="1" indent="-36830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fraksional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dihitung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diperoleh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0113" lvl="1" indent="-368300">
              <a:buFont typeface="Wingdings" panose="05000000000000000000" pitchFamily="2" charset="2"/>
              <a:buChar char="ü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0113" lvl="1" indent="-368300"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mana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selisih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154" t="53871" r="44721" b="40159"/>
          <a:stretch/>
        </p:blipFill>
        <p:spPr>
          <a:xfrm>
            <a:off x="8857396" y="3416170"/>
            <a:ext cx="1546909" cy="568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154" t="69170" r="44825" b="25606"/>
          <a:stretch/>
        </p:blipFill>
        <p:spPr>
          <a:xfrm>
            <a:off x="9996984" y="4722940"/>
            <a:ext cx="1469659" cy="47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3846" t="78685" r="42413" b="13853"/>
          <a:stretch/>
        </p:blipFill>
        <p:spPr>
          <a:xfrm>
            <a:off x="8963166" y="5393317"/>
            <a:ext cx="2405577" cy="734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042" t="35028" r="44615" b="61241"/>
          <a:stretch/>
        </p:blipFill>
        <p:spPr>
          <a:xfrm>
            <a:off x="6005015" y="1811877"/>
            <a:ext cx="955344" cy="2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absolut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3"/>
            <a:ext cx="9720073" cy="4629866"/>
          </a:xfrm>
        </p:spPr>
        <p:txBody>
          <a:bodyPr>
            <a:normAutofit fontScale="85000" lnSpcReduction="20000"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absolut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besarnya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perbedaan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eksak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perkiraan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absolut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besarnya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sekedar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selisih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perbedaan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eksak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perkiraan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besarnya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perkiraan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eksaknya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dihitung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membandingkan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absolut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eksaknya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736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	𝑥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eksak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sebenarnya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173736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𝑒 =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mutlak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3736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∈ =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relatifnya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perkiraan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diperoleh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014" t="37454" r="51643" b="58815"/>
          <a:stretch/>
        </p:blipFill>
        <p:spPr>
          <a:xfrm>
            <a:off x="3207224" y="2374710"/>
            <a:ext cx="1958460" cy="559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993" t="62267" r="43567" b="30457"/>
          <a:stretch/>
        </p:blipFill>
        <p:spPr>
          <a:xfrm>
            <a:off x="3207224" y="4162566"/>
            <a:ext cx="2141652" cy="9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3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(Numeral system)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tulisan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mengungkapkan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notasi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matematis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mewakili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set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simbol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konsisten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diartikan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simbol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biner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diartikan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simbol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desimal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11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membeli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kabel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listrik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sepanjang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30 meter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alat-alat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elektronika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Setelah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rumah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Budi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mengukur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kabel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dibeli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meteran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gulung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ternyata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panjang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kabelnya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29,97 meter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Berapa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absolut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pengukuran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Budi?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r>
              <a:rPr lang="en-U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Diketahui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µ = 30 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X = 29,97 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absolut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 = |30 – 29,97| = 0,03 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 = |0,03/30|* 100% = 0,1%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8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Penyajian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1813" indent="-531813">
              <a:buFont typeface="+mj-lt"/>
              <a:buAutoNum type="arabicPeriod"/>
            </a:pP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biner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(basis 2)</a:t>
            </a:r>
          </a:p>
          <a:p>
            <a:pPr marL="173736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0 … 1</a:t>
            </a:r>
          </a:p>
          <a:p>
            <a:pPr marL="531813" indent="-531813">
              <a:buFont typeface="+mj-lt"/>
              <a:buAutoNum type="arabicPeriod"/>
            </a:pP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octal (basis 8)</a:t>
            </a:r>
          </a:p>
          <a:p>
            <a:pPr marL="173736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0 … 7</a:t>
            </a:r>
          </a:p>
          <a:p>
            <a:pPr marL="531813" indent="-531813">
              <a:buFont typeface="+mj-lt"/>
              <a:buAutoNum type="arabicPeriod"/>
            </a:pP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decimal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(basis 10)</a:t>
            </a:r>
          </a:p>
          <a:p>
            <a:pPr marL="173736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0 … 9</a:t>
            </a:r>
          </a:p>
          <a:p>
            <a:pPr marL="531813" indent="-531813">
              <a:buFont typeface="+mj-lt"/>
              <a:buAutoNum type="arabicPeriod"/>
            </a:pP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hexadecimal (basis 16)</a:t>
            </a:r>
          </a:p>
          <a:p>
            <a:pPr marL="173736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0 … F</a:t>
            </a:r>
          </a:p>
          <a:p>
            <a:pPr marL="173736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= A; 11 = B; 12 = C; 13 = D, 14 = E, 15 = F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Penyajian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65279"/>
            <a:ext cx="10617412" cy="4749420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bulat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biner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didefinisikan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173736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 = (a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… 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73736" lvl="1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 = 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+ 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n-2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… 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1101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1.2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+ 1.2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+ 0.2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+ 1.2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bulat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oktal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didefinisikan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173736" lvl="1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(a</a:t>
            </a:r>
            <a:r>
              <a:rPr 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3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736" lvl="1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N =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+ 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n-2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+ … </a:t>
            </a:r>
            <a:r>
              <a:rPr 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32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7039" y="3410302"/>
            <a:ext cx="6741994" cy="53226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97039" y="6141494"/>
            <a:ext cx="6741994" cy="5732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65279"/>
            <a:ext cx="10617412" cy="4749420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bulat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desimal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didefinisikan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173736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 = (a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… 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marL="173736" lvl="1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 = 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+ 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n-2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… 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bulat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heksadesimal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didefinisikan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173736" lvl="1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(a</a:t>
            </a:r>
            <a:r>
              <a:rPr 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US" sz="3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736" lvl="1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N =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+ 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n-2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+ … </a:t>
            </a:r>
            <a:r>
              <a:rPr 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32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7039" y="3410302"/>
            <a:ext cx="7315200" cy="53226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97039" y="5540993"/>
            <a:ext cx="7315200" cy="5732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Konversi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bulat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946" y="1903863"/>
            <a:ext cx="9720073" cy="4469642"/>
          </a:xfrm>
        </p:spPr>
        <p:txBody>
          <a:bodyPr>
            <a:normAutofit/>
          </a:bodyPr>
          <a:lstStyle/>
          <a:p>
            <a:r>
              <a:rPr lang="en-US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Algoritma</a:t>
            </a:r>
            <a:r>
              <a:rPr lang="en-US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diketahui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koefisien-koefisien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… a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polinom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P(x) 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30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+ a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+ a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n-2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+ … 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24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ß,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dihitung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-1, …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ß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96378"/>
              </p:ext>
            </p:extLst>
          </p:nvPr>
        </p:nvGraphicFramePr>
        <p:xfrm>
          <a:off x="1024127" y="3967834"/>
          <a:ext cx="3820827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4165">
                  <a:extLst>
                    <a:ext uri="{9D8B030D-6E8A-4147-A177-3AD203B41FA5}">
                      <a16:colId xmlns:a16="http://schemas.microsoft.com/office/drawing/2014/main" val="832385939"/>
                    </a:ext>
                  </a:extLst>
                </a:gridCol>
                <a:gridCol w="534819">
                  <a:extLst>
                    <a:ext uri="{9D8B030D-6E8A-4147-A177-3AD203B41FA5}">
                      <a16:colId xmlns:a16="http://schemas.microsoft.com/office/drawing/2014/main" val="4148467630"/>
                    </a:ext>
                  </a:extLst>
                </a:gridCol>
                <a:gridCol w="728856">
                  <a:extLst>
                    <a:ext uri="{9D8B030D-6E8A-4147-A177-3AD203B41FA5}">
                      <a16:colId xmlns:a16="http://schemas.microsoft.com/office/drawing/2014/main" val="2280286668"/>
                    </a:ext>
                  </a:extLst>
                </a:gridCol>
                <a:gridCol w="685125">
                  <a:extLst>
                    <a:ext uri="{9D8B030D-6E8A-4147-A177-3AD203B41FA5}">
                      <a16:colId xmlns:a16="http://schemas.microsoft.com/office/drawing/2014/main" val="1116145041"/>
                    </a:ext>
                  </a:extLst>
                </a:gridCol>
                <a:gridCol w="1107862">
                  <a:extLst>
                    <a:ext uri="{9D8B030D-6E8A-4147-A177-3AD203B41FA5}">
                      <a16:colId xmlns:a16="http://schemas.microsoft.com/office/drawing/2014/main" val="973389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b</a:t>
                      </a:r>
                      <a:r>
                        <a:rPr lang="en-US" sz="2400" baseline="-25000" dirty="0" err="1" smtClean="0"/>
                        <a:t>n</a:t>
                      </a:r>
                      <a:r>
                        <a:rPr lang="en-US" sz="2400" baseline="-250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n </a:t>
                      </a:r>
                      <a:endParaRPr lang="en-US" sz="2400" baseline="-25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-25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-25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66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b</a:t>
                      </a:r>
                      <a:r>
                        <a:rPr lang="en-US" sz="2400" baseline="-25000" dirty="0" err="1" smtClean="0"/>
                        <a:t>n</a:t>
                      </a:r>
                      <a:r>
                        <a:rPr lang="en-US" sz="2400" baseline="-25000" dirty="0" smtClean="0"/>
                        <a:t> -1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n-1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b</a:t>
                      </a:r>
                      <a:r>
                        <a:rPr lang="en-US" sz="2400" baseline="-25000" dirty="0" err="1" smtClean="0"/>
                        <a:t>n</a:t>
                      </a:r>
                      <a:r>
                        <a:rPr lang="en-US" sz="2400" baseline="-25000" dirty="0" smtClean="0"/>
                        <a:t> </a:t>
                      </a:r>
                      <a:r>
                        <a:rPr lang="en-US" sz="2400" dirty="0" smtClean="0"/>
                        <a:t>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63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b</a:t>
                      </a:r>
                      <a:r>
                        <a:rPr lang="en-US" sz="2400" baseline="-25000" dirty="0" err="1" smtClean="0"/>
                        <a:t>n</a:t>
                      </a:r>
                      <a:r>
                        <a:rPr lang="en-US" sz="2400" baseline="-25000" dirty="0" smtClean="0"/>
                        <a:t> 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n-2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b</a:t>
                      </a:r>
                      <a:r>
                        <a:rPr lang="en-US" sz="2400" baseline="-25000" dirty="0" err="1" smtClean="0"/>
                        <a:t>n</a:t>
                      </a:r>
                      <a:r>
                        <a:rPr lang="en-US" sz="2400" baseline="-25000" dirty="0" smtClean="0"/>
                        <a:t> – 1 </a:t>
                      </a:r>
                      <a:r>
                        <a:rPr lang="en-US" sz="2400" dirty="0" smtClean="0"/>
                        <a:t>ß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99430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………….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287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1 </a:t>
                      </a:r>
                      <a:r>
                        <a:rPr lang="en-US" sz="2400" dirty="0" smtClean="0"/>
                        <a:t>ß</a:t>
                      </a:r>
                      <a:r>
                        <a:rPr lang="en-US" sz="2000" baseline="-25000" dirty="0" smtClean="0"/>
                        <a:t>  </a:t>
                      </a:r>
                      <a:endParaRPr lang="en-US" sz="2000" baseline="-25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243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951206"/>
              </p:ext>
            </p:extLst>
          </p:nvPr>
        </p:nvGraphicFramePr>
        <p:xfrm>
          <a:off x="5393684" y="3967834"/>
          <a:ext cx="403692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032">
                  <a:extLst>
                    <a:ext uri="{9D8B030D-6E8A-4147-A177-3AD203B41FA5}">
                      <a16:colId xmlns:a16="http://schemas.microsoft.com/office/drawing/2014/main" val="832385939"/>
                    </a:ext>
                  </a:extLst>
                </a:gridCol>
                <a:gridCol w="357657">
                  <a:extLst>
                    <a:ext uri="{9D8B030D-6E8A-4147-A177-3AD203B41FA5}">
                      <a16:colId xmlns:a16="http://schemas.microsoft.com/office/drawing/2014/main" val="4148467630"/>
                    </a:ext>
                  </a:extLst>
                </a:gridCol>
                <a:gridCol w="487419">
                  <a:extLst>
                    <a:ext uri="{9D8B030D-6E8A-4147-A177-3AD203B41FA5}">
                      <a16:colId xmlns:a16="http://schemas.microsoft.com/office/drawing/2014/main" val="2280286668"/>
                    </a:ext>
                  </a:extLst>
                </a:gridCol>
                <a:gridCol w="458175">
                  <a:extLst>
                    <a:ext uri="{9D8B030D-6E8A-4147-A177-3AD203B41FA5}">
                      <a16:colId xmlns:a16="http://schemas.microsoft.com/office/drawing/2014/main" val="1116145041"/>
                    </a:ext>
                  </a:extLst>
                </a:gridCol>
                <a:gridCol w="740879">
                  <a:extLst>
                    <a:ext uri="{9D8B030D-6E8A-4147-A177-3AD203B41FA5}">
                      <a16:colId xmlns:a16="http://schemas.microsoft.com/office/drawing/2014/main" val="973389990"/>
                    </a:ext>
                  </a:extLst>
                </a:gridCol>
                <a:gridCol w="421382">
                  <a:extLst>
                    <a:ext uri="{9D8B030D-6E8A-4147-A177-3AD203B41FA5}">
                      <a16:colId xmlns:a16="http://schemas.microsoft.com/office/drawing/2014/main" val="2171696107"/>
                    </a:ext>
                  </a:extLst>
                </a:gridCol>
                <a:gridCol w="1060376">
                  <a:extLst>
                    <a:ext uri="{9D8B030D-6E8A-4147-A177-3AD203B41FA5}">
                      <a16:colId xmlns:a16="http://schemas.microsoft.com/office/drawing/2014/main" val="1462411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-25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-25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-25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-25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66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63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99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</a:t>
                      </a:r>
                      <a:r>
                        <a:rPr lang="en-US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-25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243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9096" y="6053779"/>
            <a:ext cx="5350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1101</a:t>
            </a:r>
            <a:r>
              <a:rPr lang="en-US" sz="20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1.2</a:t>
            </a:r>
            <a:r>
              <a:rPr lang="en-US" sz="20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+ 1.2</a:t>
            </a:r>
            <a:r>
              <a:rPr lang="en-US" sz="20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+ 0.2</a:t>
            </a:r>
            <a:r>
              <a:rPr lang="en-US" sz="20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</a:t>
            </a:r>
            <a:r>
              <a:rPr lang="en-US" sz="20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 13</a:t>
            </a:r>
            <a:r>
              <a:rPr lang="en-US" sz="20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000" b="1" baseline="30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Konversi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pecahan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1813" indent="-531813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pecahan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0 s/d 1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decimal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didefinisikan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173736" lvl="1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marL="173736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N =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a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3736" lvl="1" indent="0">
              <a:buNone/>
            </a:pPr>
            <a:endParaRPr lang="en-US" sz="24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en-US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0,625 	=  6.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2.10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(0,101)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1.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0.2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=  0,5 + 0 + 0,125</a:t>
            </a:r>
          </a:p>
          <a:p>
            <a:pPr marL="0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=  0,625</a:t>
            </a:r>
          </a:p>
        </p:txBody>
      </p:sp>
    </p:spTree>
    <p:extLst>
      <p:ext uri="{BB962C8B-B14F-4D97-AF65-F5344CB8AC3E}">
        <p14:creationId xmlns:p14="http://schemas.microsoft.com/office/powerpoint/2010/main" val="285603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Konversi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Biner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decimal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sebaliknya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Octal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decimal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sebaliknya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Hexadesimal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decimal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sebaliknya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Biner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octal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sebaliknya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Biner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hexadecimal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sebaliknya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Octal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hexadecimal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sebaliknya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latihan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11001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dikonversi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decimal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137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dikonversi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decimal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7A9F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dikonversi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decimal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125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dikonversi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biner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1327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dikonversi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octal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23600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dikonversi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hexadecimal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147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dikonversi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biner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11001101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dikonversi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octal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A7F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dikonversi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biner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11001101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dikonversi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hexadecimal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725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dikonversi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hexadecimal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1D5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dikonversi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octal</a:t>
            </a:r>
          </a:p>
        </p:txBody>
      </p:sp>
    </p:spTree>
    <p:extLst>
      <p:ext uri="{BB962C8B-B14F-4D97-AF65-F5344CB8AC3E}">
        <p14:creationId xmlns:p14="http://schemas.microsoft.com/office/powerpoint/2010/main" val="14108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195</TotalTime>
  <Words>1578</Words>
  <Application>Microsoft Office PowerPoint</Application>
  <PresentationFormat>Widescreen</PresentationFormat>
  <Paragraphs>202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Tw Cen MT</vt:lpstr>
      <vt:lpstr>Tw Cen MT Condensed</vt:lpstr>
      <vt:lpstr>Wingdings</vt:lpstr>
      <vt:lpstr>Wingdings 3</vt:lpstr>
      <vt:lpstr>Integral</vt:lpstr>
      <vt:lpstr>Metode numerik</vt:lpstr>
      <vt:lpstr>Sistem bilangan (Numeral system)</vt:lpstr>
      <vt:lpstr>Penyajian sistem bilangan</vt:lpstr>
      <vt:lpstr>Penyajian sistem bilangan</vt:lpstr>
      <vt:lpstr>Lanjutan…</vt:lpstr>
      <vt:lpstr>Konversi bilangan bulat</vt:lpstr>
      <vt:lpstr>Konversi bilangan pecahan</vt:lpstr>
      <vt:lpstr>Konversi bilangan</vt:lpstr>
      <vt:lpstr>latihan</vt:lpstr>
      <vt:lpstr>Nilai signifikan</vt:lpstr>
      <vt:lpstr>Lanjutan …</vt:lpstr>
      <vt:lpstr>Angka signifikan</vt:lpstr>
      <vt:lpstr>Akurasi dan presisi</vt:lpstr>
      <vt:lpstr>Latihan </vt:lpstr>
      <vt:lpstr>lanjutan</vt:lpstr>
      <vt:lpstr>Pendekatan dan kesalahan</vt:lpstr>
      <vt:lpstr>Kesalahan numerik</vt:lpstr>
      <vt:lpstr>Hubungan kesalahan dan penyelesaian</vt:lpstr>
      <vt:lpstr>Kesalahan absolut dan relatif</vt:lpstr>
      <vt:lpstr>Contoh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numerik</dc:title>
  <dc:creator>Prodi Informatika</dc:creator>
  <cp:lastModifiedBy>HP</cp:lastModifiedBy>
  <cp:revision>25</cp:revision>
  <dcterms:created xsi:type="dcterms:W3CDTF">2020-01-27T16:08:51Z</dcterms:created>
  <dcterms:modified xsi:type="dcterms:W3CDTF">2020-02-23T06:53:08Z</dcterms:modified>
</cp:coreProperties>
</file>