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0416E-5A37-4FDD-ACE7-86ED3DAE3AA8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7846A-28F7-41C6-969F-F9D125D6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5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A51639-B2D6-4652-B8C3-1B4C224A7BAF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34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22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2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79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98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0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70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8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6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BC48EC7-AF6A-48D3-8284-14BACBEBDD84}" type="datetimeFigureOut">
              <a:rPr lang="en-US" smtClean="0"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4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numerik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Pertemuan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Maret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Penyelesaian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Persamaan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Simultan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1813" indent="-5318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menyelesaikan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mengganti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himpunan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diselesaikan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serangkaian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langkah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menerapkan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tipe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1" indent="-3683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Kalikan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konstanta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1" indent="-3683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Pertukarkan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1" indent="-3683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Tambahkan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kelipatan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lainnya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5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951" t="22529" r="34756" b="24300"/>
          <a:stretch/>
        </p:blipFill>
        <p:spPr>
          <a:xfrm>
            <a:off x="3370996" y="2286000"/>
            <a:ext cx="4722126" cy="38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Selesaikan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Augmented </a:t>
            </a:r>
            <a:r>
              <a:rPr lang="en-US" dirty="0" err="1"/>
              <a:t>matrik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linier </a:t>
            </a:r>
            <a:r>
              <a:rPr lang="en-US" dirty="0" err="1"/>
              <a:t>simultan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825" t="15625" r="46504" b="65718"/>
          <a:stretch/>
        </p:blipFill>
        <p:spPr>
          <a:xfrm>
            <a:off x="3275463" y="2729552"/>
            <a:ext cx="2429302" cy="1364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5770" t="49020" r="46713" b="30457"/>
          <a:stretch/>
        </p:blipFill>
        <p:spPr>
          <a:xfrm>
            <a:off x="3282286" y="4808106"/>
            <a:ext cx="2279177" cy="15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46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dirty="0" err="1"/>
              <a:t>elementer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244" t="35401" r="20491" b="11801"/>
          <a:stretch/>
        </p:blipFill>
        <p:spPr>
          <a:xfrm>
            <a:off x="1132764" y="2756848"/>
            <a:ext cx="7710985" cy="386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Eliminasi</a:t>
            </a:r>
            <a:r>
              <a:rPr lang="en-US" dirty="0" smtClean="0"/>
              <a:t> gauss </a:t>
            </a:r>
            <a:r>
              <a:rPr lang="en-US" dirty="0" err="1" smtClean="0"/>
              <a:t>jordan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Gauss,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augmented </a:t>
            </a:r>
            <a:r>
              <a:rPr lang="en-US" dirty="0" err="1"/>
              <a:t>matrik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sebelah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diubah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matrik</a:t>
            </a:r>
            <a:r>
              <a:rPr lang="en-US" dirty="0"/>
              <a:t> </a:t>
            </a:r>
            <a:r>
              <a:rPr lang="en-US" dirty="0" smtClean="0"/>
              <a:t>diagonal</a:t>
            </a:r>
          </a:p>
          <a:p>
            <a:pPr marL="355600" indent="-355600">
              <a:buFont typeface="Wingdings" panose="05000000000000000000" pitchFamily="2" charset="2"/>
              <a:buChar char="q"/>
            </a:pPr>
            <a:endParaRPr lang="en-US" dirty="0"/>
          </a:p>
          <a:p>
            <a:pPr marL="355600" indent="-3556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55600" indent="-355600">
              <a:buFont typeface="Wingdings" panose="05000000000000000000" pitchFamily="2" charset="2"/>
              <a:buChar char="q"/>
            </a:pPr>
            <a:endParaRPr lang="en-US" dirty="0"/>
          </a:p>
          <a:p>
            <a:pPr marL="355600" indent="-3556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55600" indent="-355600">
              <a:buFont typeface="Wingdings" panose="05000000000000000000" pitchFamily="2" charset="2"/>
              <a:buChar char="q"/>
            </a:pPr>
            <a:endParaRPr lang="sv-SE" dirty="0" smtClean="0"/>
          </a:p>
          <a:p>
            <a:pPr marL="355600" indent="-355600">
              <a:buFont typeface="Wingdings" panose="05000000000000000000" pitchFamily="2" charset="2"/>
              <a:buChar char="q"/>
            </a:pPr>
            <a:r>
              <a:rPr lang="sv-SE" dirty="0" smtClean="0"/>
              <a:t>Penyelesaian </a:t>
            </a:r>
            <a:r>
              <a:rPr lang="sv-SE" dirty="0"/>
              <a:t>dari persamaan linier simultan diatas adalah nilai d1,d2,d3,…,dn dan </a:t>
            </a:r>
            <a:r>
              <a:rPr lang="sv-SE" dirty="0" smtClean="0"/>
              <a:t>atau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26" t="41558" r="25945" b="29338"/>
          <a:stretch/>
        </p:blipFill>
        <p:spPr>
          <a:xfrm>
            <a:off x="2279176" y="3043450"/>
            <a:ext cx="6496336" cy="2129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895" t="80923" r="31609" b="13107"/>
          <a:stretch/>
        </p:blipFill>
        <p:spPr>
          <a:xfrm>
            <a:off x="2784144" y="5872631"/>
            <a:ext cx="5008728" cy="43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22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448" t="28125" r="19756" b="8255"/>
          <a:stretch/>
        </p:blipFill>
        <p:spPr>
          <a:xfrm>
            <a:off x="1978925" y="2084832"/>
            <a:ext cx="7519917" cy="465388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53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iterasi</a:t>
            </a:r>
            <a:r>
              <a:rPr lang="en-US" dirty="0" smtClean="0"/>
              <a:t> gauss </a:t>
            </a:r>
            <a:r>
              <a:rPr lang="en-US" dirty="0" err="1" smtClean="0"/>
              <a:t>seidel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Gauss-Seidel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berubah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91" t="33908" r="19127" b="35868"/>
          <a:stretch/>
        </p:blipFill>
        <p:spPr>
          <a:xfrm>
            <a:off x="1433015" y="3616656"/>
            <a:ext cx="8038532" cy="22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9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Berikan nilai awal dari setiap xi (i=1 s/d n) kemudian persamaan linier simultan diatas dituliskan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menjadi :</a:t>
            </a: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dihentikan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selisih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xi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=1 s/d n)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yoleransi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error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endParaRPr lang="sv-S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057" t="48460" r="28357" b="14226"/>
          <a:stretch/>
        </p:blipFill>
        <p:spPr>
          <a:xfrm>
            <a:off x="3113668" y="3111689"/>
            <a:ext cx="4597317" cy="22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4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1813" indent="-5318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nilai-nilai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xi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=1 s/d n)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persamaan-persamaan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terus-menerus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xi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=1 s/d n)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iterasi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penyelesaian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kata lain proses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iterasi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dihentikan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selisih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xi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=1 s/d n)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xi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iterasi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sebelumnya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kurang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tolerasi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error yang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1813" indent="-531813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mengecek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kekonvergenan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252" t="78498" r="20700" b="10681"/>
          <a:stretch/>
        </p:blipFill>
        <p:spPr>
          <a:xfrm>
            <a:off x="1760561" y="5254388"/>
            <a:ext cx="2893326" cy="10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1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55" t="31856" r="18812" b="46875"/>
          <a:stretch/>
        </p:blipFill>
        <p:spPr>
          <a:xfrm>
            <a:off x="1024128" y="1937981"/>
            <a:ext cx="7902053" cy="1555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993" t="28498" r="17553" b="26726"/>
          <a:stretch/>
        </p:blipFill>
        <p:spPr>
          <a:xfrm>
            <a:off x="1024128" y="3630303"/>
            <a:ext cx="6987108" cy="2687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4196" t="75513" r="17868" b="15532"/>
          <a:stretch/>
        </p:blipFill>
        <p:spPr>
          <a:xfrm>
            <a:off x="8926181" y="5662558"/>
            <a:ext cx="2333767" cy="65509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530396" y="5792842"/>
            <a:ext cx="464024" cy="39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0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084833"/>
            <a:ext cx="9720073" cy="4588922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persamaan-persamaan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bersama-sama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menyajikan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q"/>
            </a:pPr>
            <a:endParaRPr lang="en-US" dirty="0"/>
          </a:p>
          <a:p>
            <a:pPr marL="341313" indent="-341313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1313" indent="-341313">
              <a:buFont typeface="Wingdings" panose="05000000000000000000" pitchFamily="2" charset="2"/>
              <a:buChar char="q"/>
            </a:pPr>
            <a:endParaRPr lang="en-US" dirty="0"/>
          </a:p>
          <a:p>
            <a:pPr marL="341313" indent="-341313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1313" indent="-341313">
              <a:buFont typeface="Wingdings" panose="05000000000000000000" pitchFamily="2" charset="2"/>
              <a:buChar char="q"/>
            </a:pPr>
            <a:endParaRPr lang="en-US" dirty="0"/>
          </a:p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aij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=1 s/d m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j=1 s/d 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koefisien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1313" indent="-341313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=1 s/d 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574" t="40252" r="36014" b="33256"/>
          <a:stretch/>
        </p:blipFill>
        <p:spPr>
          <a:xfrm>
            <a:off x="3152632" y="3410302"/>
            <a:ext cx="4217158" cy="193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2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057" t="17491" r="12413" b="17584"/>
          <a:stretch/>
        </p:blipFill>
        <p:spPr>
          <a:xfrm>
            <a:off x="1024128" y="1637731"/>
            <a:ext cx="9567081" cy="4749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133" t="73647" r="33182" b="21875"/>
          <a:stretch/>
        </p:blipFill>
        <p:spPr>
          <a:xfrm>
            <a:off x="5884164" y="6387152"/>
            <a:ext cx="1910688" cy="32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2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Persamaan</a:t>
            </a:r>
            <a:r>
              <a:rPr lang="en-US" dirty="0" smtClean="0"/>
              <a:t> linier </a:t>
            </a:r>
            <a:r>
              <a:rPr lang="en-US" dirty="0" err="1" smtClean="0"/>
              <a:t>simultan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5600" indent="-355600"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Penyelesaian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penentuan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xi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=1 s/d n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diberikan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buFont typeface="Wingdings" panose="05000000000000000000" pitchFamily="2" charset="2"/>
              <a:buChar char="q"/>
            </a:pPr>
            <a:endParaRPr lang="en-US" dirty="0"/>
          </a:p>
          <a:p>
            <a:pPr marL="355600" indent="-3556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55600" indent="-355600">
              <a:buFont typeface="Wingdings" panose="05000000000000000000" pitchFamily="2" charset="2"/>
              <a:buChar char="q"/>
            </a:pPr>
            <a:endParaRPr lang="en-US" dirty="0"/>
          </a:p>
          <a:p>
            <a:pPr marL="355600" indent="-35560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AX = B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Koefisien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Jacobian</a:t>
            </a: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 =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konstanta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672" t="49207" r="37588" b="26912"/>
          <a:stretch/>
        </p:blipFill>
        <p:spPr>
          <a:xfrm>
            <a:off x="3521123" y="3043449"/>
            <a:ext cx="3739486" cy="174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/>
              <a:t>linier</a:t>
            </a:r>
            <a:r>
              <a:rPr lang="en-US" dirty="0" smtClean="0"/>
              <a:t> </a:t>
            </a:r>
            <a:r>
              <a:rPr lang="en-US" dirty="0" err="1" smtClean="0"/>
              <a:t>simultan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kemungkinan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solusi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1783" t="24020" r="21644" b="13666"/>
          <a:stretch/>
        </p:blipFill>
        <p:spPr>
          <a:xfrm>
            <a:off x="6728347" y="2018504"/>
            <a:ext cx="2156346" cy="455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Augmented matrix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perluasan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menambahkan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terakhirnya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dituliskan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Augmented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= [A | B]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203" t="56110" r="35699" b="17397"/>
          <a:stretch/>
        </p:blipFill>
        <p:spPr>
          <a:xfrm>
            <a:off x="3330054" y="3193577"/>
            <a:ext cx="4176216" cy="19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9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Theorema</a:t>
            </a:r>
            <a:r>
              <a:rPr lang="en-US" dirty="0" smtClean="0"/>
              <a:t> 4.1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penyelesaian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tunggal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memenuhi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syarat-syarat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bujursangkar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di mana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variable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linier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homogen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di mana minimal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vector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konstanta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koefisien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persamaan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linier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simultan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nol.</a:t>
            </a:r>
          </a:p>
        </p:txBody>
      </p:sp>
    </p:spTree>
    <p:extLst>
      <p:ext uri="{BB962C8B-B14F-4D97-AF65-F5344CB8AC3E}">
        <p14:creationId xmlns:p14="http://schemas.microsoft.com/office/powerpoint/2010/main" val="36666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1813" indent="-531813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analitik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1" indent="-368300">
              <a:buFont typeface="+mj-lt"/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1" indent="-368300">
              <a:buFont typeface="+mj-lt"/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crammer</a:t>
            </a:r>
          </a:p>
          <a:p>
            <a:pPr marL="900113" lvl="1" indent="-368300"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Invers matrix</a:t>
            </a:r>
          </a:p>
          <a:p>
            <a:pPr marL="531813" indent="-531813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numerik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lvl="1" indent="-368300">
              <a:buFont typeface="+mj-lt"/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gauss</a:t>
            </a:r>
          </a:p>
          <a:p>
            <a:pPr marL="900113" lvl="1" indent="-368300">
              <a:buFont typeface="+mj-lt"/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eliminasi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gauss-Jordan</a:t>
            </a:r>
          </a:p>
          <a:p>
            <a:pPr marL="900113" lvl="1" indent="-368300">
              <a:buFont typeface="+mj-lt"/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iterasi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gauss-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seidel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12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eliminasi</a:t>
            </a:r>
            <a:r>
              <a:rPr lang="en-US" dirty="0" smtClean="0"/>
              <a:t> gauss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Eliminasi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Gauss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eliminasi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menghilangkan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variabel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bebas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diubah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augmented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matrik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028" t="36334" r="35700" b="35308"/>
          <a:stretch/>
        </p:blipFill>
        <p:spPr>
          <a:xfrm>
            <a:off x="3411941" y="3957850"/>
            <a:ext cx="3548418" cy="207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4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Lanjutan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Mengubah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matrik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segitiga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segitiga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OBE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309" t="41371" r="18497" b="26353"/>
          <a:stretch/>
        </p:blipFill>
        <p:spPr>
          <a:xfrm>
            <a:off x="1419367" y="3384644"/>
            <a:ext cx="8352431" cy="236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97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505</TotalTime>
  <Words>567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Metode numerik</vt:lpstr>
      <vt:lpstr>pendahuluan</vt:lpstr>
      <vt:lpstr>Persamaan linier simultan</vt:lpstr>
      <vt:lpstr>Solusi persamaan linier simultan</vt:lpstr>
      <vt:lpstr>Augmented matrix</vt:lpstr>
      <vt:lpstr>Theorema 4.1</vt:lpstr>
      <vt:lpstr>Metode penyelesaian</vt:lpstr>
      <vt:lpstr>Metode eliminasi gauss</vt:lpstr>
      <vt:lpstr>Lanjutan …</vt:lpstr>
      <vt:lpstr>obe</vt:lpstr>
      <vt:lpstr>Lanjutan …</vt:lpstr>
      <vt:lpstr>contoh</vt:lpstr>
      <vt:lpstr>Lanjutan …</vt:lpstr>
      <vt:lpstr>Eliminasi gauss jordan</vt:lpstr>
      <vt:lpstr>contoh</vt:lpstr>
      <vt:lpstr>Metode iterasi gauss seidel</vt:lpstr>
      <vt:lpstr>Lanjutan …</vt:lpstr>
      <vt:lpstr>Lanjutan …</vt:lpstr>
      <vt:lpstr>contoh</vt:lpstr>
      <vt:lpstr>Lanjutan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numerik</dc:title>
  <dc:creator>Prodi Informatika</dc:creator>
  <cp:lastModifiedBy>HP</cp:lastModifiedBy>
  <cp:revision>55</cp:revision>
  <dcterms:created xsi:type="dcterms:W3CDTF">2020-01-27T16:08:51Z</dcterms:created>
  <dcterms:modified xsi:type="dcterms:W3CDTF">2020-03-02T14:51:14Z</dcterms:modified>
</cp:coreProperties>
</file>