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2"/>
  </p:notes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3" r:id="rId9"/>
    <p:sldId id="310" r:id="rId10"/>
    <p:sldId id="312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7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5DA19-AB15-4E88-8BC5-DE3952238E51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116AF-6207-4805-876D-6399BF47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08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83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65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86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6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39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95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31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04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7150" y="0"/>
            <a:ext cx="2247901" cy="6858001"/>
            <a:chOff x="57150" y="0"/>
            <a:chExt cx="2247901" cy="6858001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 b="1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CE03D40-A3C7-4DAA-8E15-56B0337D2C95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530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9A5-C011-406F-A654-431AFD24CFCC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FEBF-D10D-4BC7-B0B0-564B41448FB6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733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BA7D-EA48-4763-937B-78C56F08B85D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14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FA10-E9CA-401A-8054-96DA7E7D441F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5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1CB-04F5-4029-86D6-BB731E35A003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321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5B0-34F8-4FFD-815A-8CD2013AEB5C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936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4A35-4CA0-4C44-BB25-DE4F3C30EB10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4247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D736-244B-40F8-B97E-EC1469EAD4C3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60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4511"/>
          </a:xfrm>
        </p:spPr>
        <p:txBody>
          <a:bodyPr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27200"/>
            <a:ext cx="9905999" cy="4064001"/>
          </a:xfrm>
        </p:spPr>
        <p:txBody>
          <a:bodyPr>
            <a:normAutofit/>
          </a:bodyPr>
          <a:lstStyle>
            <a:lvl1pPr marL="465138" indent="-465138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914400" indent="-457200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379538" indent="-465138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828800" indent="-45720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293938" indent="-465138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2903-7724-4C61-A7D1-761794A3D28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96739" y="5989983"/>
            <a:ext cx="771089" cy="868017"/>
          </a:xfrm>
          <a:solidFill>
            <a:schemeClr val="tx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4000">
                <a:latin typeface="Bebas Neue" panose="020B0606020202050201" pitchFamily="34" charset="0"/>
              </a:defRPr>
            </a:lvl1pPr>
          </a:lstStyle>
          <a:p>
            <a:fld id="{31848269-4195-42B5-A56B-8E6FAD82AF4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65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872-9E70-49BD-AEDB-B513396A9BC9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D8E-3F11-4640-B56D-C1D07FD54242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38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DF6-55C3-41DD-831D-745B8CAAFFB9}" type="datetime1">
              <a:rPr lang="id-ID" smtClean="0"/>
              <a:t>09/06/2020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39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1E57-8E20-4D0D-BDD5-DD70F76FEAA7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9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ABB6-9A04-4F0A-8392-87902E25C9EC}" type="datetime1">
              <a:rPr lang="id-ID" smtClean="0"/>
              <a:t>09/06/2020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07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4C61-14E9-4481-90FB-141D60729D8E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861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15A1-7758-4819-A141-5B57F1928AE0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829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14000"/>
            <a:lum/>
          </a:blip>
          <a:srcRect/>
          <a:stretch>
            <a:fillRect l="78000" t="58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9525" y="0"/>
            <a:ext cx="1216025" cy="6858001"/>
            <a:chOff x="-9525" y="0"/>
            <a:chExt cx="1216025" cy="685800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solidFill>
              <a:schemeClr val="tx1">
                <a:lumMod val="65000"/>
              </a:schemeClr>
            </a:solidFill>
            <a:ln w="15" cap="flat">
              <a:solidFill>
                <a:schemeClr val="tx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5"/>
            <p:cNvSpPr>
              <a:spLocks noEditPoints="1"/>
            </p:cNvSpPr>
            <p:nvPr/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9"/>
            <p:cNvSpPr>
              <a:spLocks noEditPoints="1"/>
            </p:cNvSpPr>
            <p:nvPr/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0" name="Group 9"/>
          <p:cNvGrpSpPr/>
          <p:nvPr/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lumMod val="65000"/>
            </a:schemeClr>
          </a:solidFill>
        </p:grpSpPr>
        <p:sp>
          <p:nvSpPr>
            <p:cNvPr id="11" name="Freeform 32"/>
            <p:cNvSpPr/>
            <p:nvPr/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33"/>
            <p:cNvSpPr>
              <a:spLocks noEditPoints="1"/>
            </p:cNvSpPr>
            <p:nvPr/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34"/>
            <p:cNvSpPr>
              <a:spLocks noEditPoints="1"/>
            </p:cNvSpPr>
            <p:nvPr/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35"/>
            <p:cNvSpPr/>
            <p:nvPr/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36"/>
            <p:cNvSpPr>
              <a:spLocks noEditPoints="1"/>
            </p:cNvSpPr>
            <p:nvPr/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37"/>
            <p:cNvSpPr/>
            <p:nvPr/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38"/>
            <p:cNvSpPr>
              <a:spLocks noEditPoints="1"/>
            </p:cNvSpPr>
            <p:nvPr/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39"/>
            <p:cNvSpPr/>
            <p:nvPr/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40"/>
            <p:cNvSpPr>
              <a:spLocks noEditPoints="1"/>
            </p:cNvSpPr>
            <p:nvPr/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B5BE-1271-4947-84C7-5ABACBA0B70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0708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../clipboard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../clipboard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../clipboard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379" y="4546813"/>
            <a:ext cx="678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Mohammad Nasucha, S.T., M.Sc., Ph.D.</a:t>
            </a:r>
            <a:endParaRPr lang="id-ID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93543" y="5008478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Program </a:t>
            </a:r>
            <a:r>
              <a:rPr lang="en-US" sz="1600" dirty="0" err="1">
                <a:solidFill>
                  <a:schemeClr val="bg1"/>
                </a:solidFill>
                <a:latin typeface="Cambria" panose="02040503050406030204" pitchFamily="18" charset="0"/>
              </a:rPr>
              <a:t>Studi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ambria" panose="02040503050406030204" pitchFamily="18" charset="0"/>
              </a:rPr>
              <a:t>Informatika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algn="r"/>
            <a:r>
              <a:rPr lang="en-US" sz="1600" dirty="0" err="1">
                <a:solidFill>
                  <a:schemeClr val="bg1"/>
                </a:solidFill>
                <a:latin typeface="Cambria" panose="02040503050406030204" pitchFamily="18" charset="0"/>
              </a:rPr>
              <a:t>Universitas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 Pembangunan Jaya</a:t>
            </a:r>
            <a:endParaRPr lang="id-ID" sz="16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291744" y="995350"/>
            <a:ext cx="91255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</a:rPr>
              <a:t>Metode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</a:rPr>
              <a:t>Numerik</a:t>
            </a:r>
            <a:endParaRPr lang="en-US" sz="6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</a:rPr>
              <a:t>INF308</a:t>
            </a:r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7442865" y="4552200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014" y="238343"/>
            <a:ext cx="10839917" cy="751992"/>
          </a:xfrm>
        </p:spPr>
        <p:txBody>
          <a:bodyPr>
            <a:normAutofit/>
          </a:bodyPr>
          <a:lstStyle/>
          <a:p>
            <a:pPr algn="l"/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Referensi</a:t>
            </a:r>
            <a:r>
              <a:rPr lang="en-US" sz="3200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3200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3200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endParaRPr lang="en-US" sz="32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015" y="1714322"/>
            <a:ext cx="10839917" cy="4064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[1]  R.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Munir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Revisi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Ketiga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 Bandung, Indonesia: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Informatika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Bandung, 2013. *</a:t>
            </a: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[2] S. C.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Chapra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and R. P.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Canale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Numerical methods for engineers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6th ed. New York: McGraw-Hill Higher Education, 2010.</a:t>
            </a:r>
            <a:r>
              <a:rPr lang="id-ID" sz="2000" dirty="0">
                <a:latin typeface="Cambria" panose="02040503050406030204" pitchFamily="18" charset="0"/>
                <a:ea typeface="Cambria" panose="02040503050406030204" pitchFamily="18" charset="0"/>
              </a:rPr>
              <a:t> *</a:t>
            </a:r>
          </a:p>
          <a:p>
            <a:pPr marL="0" indent="0">
              <a:buNone/>
            </a:pP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*  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Buku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tersedia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Perpustakaan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UPJ </a:t>
            </a: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1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14" y="1487385"/>
            <a:ext cx="9316889" cy="3550722"/>
          </a:xfrm>
        </p:spPr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Sesi Ke-11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None/>
            </a:pP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Solusi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untuk </a:t>
            </a:r>
            <a:r>
              <a:rPr lang="id-ID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Ordinary Differential Equations</a:t>
            </a:r>
            <a:endParaRPr lang="en-US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08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8768" y="1051194"/>
                <a:ext cx="10588831" cy="5560621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4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Pengertian</a:t>
                </a:r>
              </a:p>
              <a:p>
                <a:pPr marL="0" indent="0" algn="just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400" i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Ordinary Differential Equation (ODE)</a:t>
                </a:r>
              </a:p>
              <a:p>
                <a:pPr marL="0" indent="0" algn="just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adalah persamaan differensial linear dan non linear yang umum dijumpai pada berbagai kasus engineering dan sciences.</a:t>
                </a:r>
              </a:p>
              <a:p>
                <a:pPr marL="0" indent="0" algn="just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 algn="just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4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 algn="just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4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Masalah (Problem)</a:t>
                </a:r>
              </a:p>
              <a:p>
                <a:pPr marL="0" indent="0" algn="just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Terdapat kasus di mana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diketahui</m:t>
                    </m:r>
                    <m: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dan</m:t>
                    </m:r>
                    <m: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y</m:t>
                    </m:r>
                    <m: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ingin</m:t>
                    </m:r>
                    <m: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diketahui</m:t>
                    </m:r>
                  </m:oMath>
                </a14:m>
                <a:endParaRPr lang="id-ID" sz="2400" b="0" i="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 algn="just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400" b="0" i="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Terdapat kasus di mana </a:t>
                </a:r>
                <a14:m>
                  <m:oMath xmlns:m="http://schemas.openxmlformats.org/officeDocument/2006/math"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id-ID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sz="240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24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id-ID" sz="240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id-ID" sz="24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24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id-ID" sz="24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diketahui</m:t>
                    </m:r>
                    <m: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dan</m:t>
                    </m:r>
                    <m: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y</m:t>
                    </m:r>
                    <m: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ingin</m:t>
                    </m:r>
                    <m: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diketahui</m:t>
                    </m:r>
                  </m:oMath>
                </a14:m>
                <a:endParaRPr lang="id-ID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id-ID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id-ID" sz="24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8768" y="1051194"/>
                <a:ext cx="10588831" cy="5560621"/>
              </a:xfrm>
              <a:blipFill rotWithShape="0">
                <a:blip r:embed="rId3"/>
                <a:stretch>
                  <a:fillRect l="-921" t="-876" r="-86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Pengertian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20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8769" y="1051194"/>
                <a:ext cx="9217231" cy="5560621"/>
              </a:xfrm>
            </p:spPr>
            <p:txBody>
              <a:bodyPr>
                <a:noAutofit/>
              </a:bodyPr>
              <a:lstStyle/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Jika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      </m:t>
                        </m:r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𝑦</m:t>
                        </m:r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= 3</m:t>
                        </m:r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4</m:t>
                        </m:r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−5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+7</m:t>
                    </m:r>
                  </m:oMath>
                </a14:m>
                <a:endParaRPr lang="id-ID" sz="2400" b="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id-ID" sz="24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id-ID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m</a:t>
                </a:r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aka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=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9</m:t>
                        </m:r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−8</m:t>
                    </m:r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−5</m:t>
                    </m:r>
                  </m:oMath>
                </a14:m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id-ID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id-ID" sz="24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Pada arah sebaliknya: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id-ID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Jika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id-ID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=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9</m:t>
                        </m:r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</m:t>
                    </m:r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8</m:t>
                    </m:r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</m:t>
                    </m:r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5</m:t>
                    </m:r>
                  </m:oMath>
                </a14:m>
                <a:r>
                  <a:rPr lang="id-ID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endParaRPr lang="id-ID" sz="24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id-ID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Maka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 sz="28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y</m:t>
                    </m:r>
                    <m:r>
                      <a:rPr lang="id-ID" sz="28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=  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ʃ</m:t>
                    </m:r>
                    <m:r>
                      <a:rPr lang="id-ID" sz="28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id-ID" sz="28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28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28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id-ID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</a:t>
                </a:r>
                <a:endParaRPr lang="id-ID" sz="24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=    </a:t>
                </a:r>
                <a14:m>
                  <m:oMath xmlns:m="http://schemas.openxmlformats.org/officeDocument/2006/math"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ʃ</m:t>
                    </m:r>
                    <m:r>
                      <a:rPr lang="id-ID" sz="240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9</m:t>
                        </m:r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</m:t>
                    </m:r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8</m:t>
                    </m:r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</m:t>
                    </m:r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5</m:t>
                    </m:r>
                  </m:oMath>
                </a14:m>
                <a:r>
                  <a:rPr lang="id-ID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endParaRPr lang="id-ID" sz="24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id-ID" sz="2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=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  <m:r>
                          <a:rPr lang="id-ID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− 4</m:t>
                    </m:r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</m:t>
                    </m:r>
                    <m:r>
                      <a:rPr lang="id-ID" sz="2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5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</m:t>
                    </m:r>
                    <m:r>
                      <a:rPr lang="id-ID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𝐶</m:t>
                    </m:r>
                  </m:oMath>
                </a14:m>
                <a:r>
                  <a:rPr lang="id-ID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8769" y="1051194"/>
                <a:ext cx="9217231" cy="5560621"/>
              </a:xfrm>
              <a:blipFill rotWithShape="0">
                <a:blip r:embed="rId3"/>
                <a:stretch>
                  <a:fillRect l="-1058" t="-87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Rincian Masalah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75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8769" y="770411"/>
                <a:ext cx="11127179" cy="6169651"/>
              </a:xfrm>
            </p:spPr>
            <p:txBody>
              <a:bodyPr>
                <a:noAutofit/>
              </a:bodyPr>
              <a:lstStyle/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Selanjutnya, untuk kelaziman ekspresi, kita ganti variabel x dengan t. 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Juga, y bisa diganti dengan f(t). 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Jika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      </m:t>
                        </m:r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𝑦</m:t>
                        </m:r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= 3</m:t>
                        </m:r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id-ID" sz="16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 </m:t>
                    </m:r>
                    <m:sSup>
                      <m:sSupPr>
                        <m:ctrlP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4</m:t>
                        </m:r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−5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𝑡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+7</m:t>
                    </m:r>
                  </m:oMath>
                </a14:m>
                <a:r>
                  <a:rPr lang="id-ID" sz="1600" b="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endParaRPr lang="id-ID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m</a:t>
                </a:r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aka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</m:t>
                        </m:r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=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9</m:t>
                        </m:r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−8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𝑡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−5</m:t>
                    </m:r>
                  </m:oMath>
                </a14:m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Pada arah sebaliknya: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Jika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</m:t>
                        </m:r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id-ID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=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9</m:t>
                        </m:r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−8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𝑡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−5</m:t>
                    </m:r>
                  </m:oMath>
                </a14:m>
                <a:r>
                  <a:rPr lang="id-ID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endParaRPr lang="id-ID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Maka  </a:t>
                </a:r>
                <a14:m>
                  <m:oMath xmlns:m="http://schemas.openxmlformats.org/officeDocument/2006/math">
                    <m:r>
                      <a:rPr lang="id-ID" sz="16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16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y</m:t>
                    </m:r>
                    <m:r>
                      <a:rPr lang="id-ID" sz="16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 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ʃ</m:t>
                    </m:r>
                    <m:r>
                      <a:rPr lang="id-ID" sz="16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</m:t>
                        </m:r>
                        <m:r>
                          <a:rPr lang="id-ID" sz="1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id-ID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</a:t>
                </a:r>
                <a:endParaRPr lang="id-ID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=    </a:t>
                </a:r>
                <a14:m>
                  <m:oMath xmlns:m="http://schemas.openxmlformats.org/officeDocument/2006/math">
                    <m:r>
                      <a:rPr lang="id-ID" sz="16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ʃ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9</m:t>
                        </m:r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16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−8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𝑡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−5</m:t>
                    </m:r>
                    <m:r>
                      <m:rPr>
                        <m:nor/>
                      </m:rPr>
                      <a:rPr lang="id-ID" sz="160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</m:oMath>
                </a14:m>
                <a:endParaRPr lang="id-ID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=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id-ID" sz="16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− </m:t>
                    </m:r>
                    <m:sSup>
                      <m:sSupPr>
                        <m:ctrlP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4</m:t>
                        </m:r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16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−5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𝑡</m:t>
                    </m:r>
                    <m:r>
                      <a:rPr lang="id-ID" sz="16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</m:t>
                    </m:r>
                    <m:r>
                      <a:rPr lang="id-ID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𝐶</m:t>
                    </m:r>
                  </m:oMath>
                </a14:m>
                <a:r>
                  <a:rPr lang="id-ID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endParaRPr lang="id-ID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Condition: y(0) = 7 diketahui dari eksperimen;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600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id-ID" sz="16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d-ID" sz="16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id-ID" sz="1600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= </m:t>
                          </m:r>
                          <m: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3</m:t>
                          </m:r>
                          <m:r>
                            <a:rPr lang="id-ID" sz="1600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(0)</m:t>
                          </m:r>
                        </m:e>
                        <m:sup>
                          <m: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id-ID" sz="16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− </m:t>
                      </m:r>
                      <m:sSup>
                        <m:sSupPr>
                          <m:ctrlP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 4</m:t>
                          </m:r>
                          <m:d>
                            <m:dPr>
                              <m:ctrlPr>
                                <a:rPr lang="id-ID" sz="16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d-ID" sz="16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sz="16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−5</m:t>
                      </m:r>
                      <m:d>
                        <m:dPr>
                          <m:ctrlPr>
                            <a:rPr lang="id-ID" sz="1600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sz="1600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id-ID" sz="16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r>
                        <a:rPr lang="id-ID" sz="16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id-ID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600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7      </m:t>
                          </m:r>
                          <m: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= 3(0)</m:t>
                          </m:r>
                        </m:e>
                        <m:sup>
                          <m: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id-ID" sz="16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− </m:t>
                      </m:r>
                      <m:sSup>
                        <m:sSupPr>
                          <m:ctrlP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 4</m:t>
                          </m:r>
                          <m:d>
                            <m:dPr>
                              <m:ctrlPr>
                                <a:rPr lang="id-ID" sz="1600" i="1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d-ID" sz="1600" i="1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sz="16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−5</m:t>
                      </m:r>
                      <m:d>
                        <m:dPr>
                          <m:ctrlP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sz="16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id-ID" sz="16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r>
                        <a:rPr lang="id-ID" sz="16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id-ID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7=</m:t>
                      </m:r>
                      <m:r>
                        <a:rPr lang="id-ID" sz="16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𝐶</m:t>
                      </m:r>
                      <m:r>
                        <a:rPr lang="id-ID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                                          </m:t>
                      </m:r>
                    </m:oMath>
                  </m:oMathPara>
                </a14:m>
                <a:endParaRPr lang="id-ID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8769" y="770411"/>
                <a:ext cx="11127179" cy="6169651"/>
              </a:xfrm>
              <a:blipFill rotWithShape="0">
                <a:blip r:embed="rId3"/>
                <a:stretch>
                  <a:fillRect l="-329" t="-39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Rincian Masalah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62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8769" y="922240"/>
                <a:ext cx="11210154" cy="5560621"/>
              </a:xfrm>
            </p:spPr>
            <p:txBody>
              <a:bodyPr>
                <a:noAutofit/>
              </a:bodyPr>
              <a:lstStyle/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Masalah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Diketahui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id-ID" sz="20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sz="20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id-ID" sz="20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=</m:t>
                        </m:r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0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− </m:t>
                    </m:r>
                    <m:sSup>
                      <m:sSup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6</m:t>
                        </m:r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0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</m:t>
                    </m:r>
                    <m:r>
                      <a:rPr lang="id-ID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5</m:t>
                    </m:r>
                  </m:oMath>
                </a14:m>
                <a:r>
                  <a:rPr lang="id-ID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dan ingin diketahui nilai y. </a:t>
                </a:r>
                <a:endParaRPr lang="id-ID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Penyelesaian 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Langkah (i)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Visualisasikan dengan tool (bebas):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id-ID" sz="2000" b="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2000" b="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Catatan: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id-ID" sz="2000" b="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2000" b="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juga disebut y’ atau f’(t)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Langkah </a:t>
                </a: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(ii)</a:t>
                </a:r>
                <a:endParaRPr lang="id-ID" sz="20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Terapkan salah satu metode numerik untuk menghitung turunan (y</a:t>
                </a: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’), misalnya </a:t>
                </a:r>
                <a:r>
                  <a:rPr lang="id-ID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Forward </a:t>
                </a: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Euler.</a:t>
                </a:r>
                <a:endParaRPr lang="id-ID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b="1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8769" y="922240"/>
                <a:ext cx="11210154" cy="5560621"/>
              </a:xfrm>
              <a:blipFill rotWithShape="0">
                <a:blip r:embed="rId3"/>
                <a:stretch>
                  <a:fillRect l="-598" t="-54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Tahapan Penyelesaian Masalah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upload.wikimedia.org/wikipedia/commons/thumb/2/2d/Numerical_integration_illustration%2C_step%3D1.svg/180px-Numerical_integration_illustration%2C_step%3D1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621" y="3225186"/>
            <a:ext cx="1714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74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8769" y="922240"/>
                <a:ext cx="10412985" cy="5560621"/>
              </a:xfrm>
            </p:spPr>
            <p:txBody>
              <a:bodyPr>
                <a:noAutofit/>
              </a:bodyPr>
              <a:lstStyle/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Masalah  </a:t>
                </a:r>
                <a:r>
                  <a:rPr lang="id-ID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#1</a:t>
                </a:r>
                <a:endParaRPr lang="id-ID" b="1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Temukan turunan dari fungsi y(t)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4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</m:t>
                    </m:r>
                    <m:r>
                      <a:rPr lang="id-ID" b="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𝑒𝑡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+5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𝑡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−3  </m:t>
                    </m:r>
                  </m:oMath>
                </a14:m>
                <a:r>
                  <a:rPr lang="id-ID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terhadap t.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8769" y="922240"/>
                <a:ext cx="10412985" cy="5560621"/>
              </a:xfrm>
              <a:blipFill rotWithShape="0">
                <a:blip r:embed="rId3"/>
                <a:stretch>
                  <a:fillRect l="-1522" t="-142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Kuis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45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8769" y="922240"/>
                <a:ext cx="10412985" cy="5560621"/>
              </a:xfrm>
            </p:spPr>
            <p:txBody>
              <a:bodyPr>
                <a:noAutofit/>
              </a:bodyPr>
              <a:lstStyle/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Masalah </a:t>
                </a: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#2</a:t>
                </a:r>
                <a:endParaRPr lang="id-ID" sz="2000" b="1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Diketahui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id-ID" sz="20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sz="20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id-ID" sz="20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=</m:t>
                        </m:r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0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− </m:t>
                    </m:r>
                    <m:sSup>
                      <m:sSup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6</m:t>
                        </m:r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0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</m:t>
                    </m:r>
                    <m:r>
                      <a:rPr lang="id-ID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5</m:t>
                    </m:r>
                  </m:oMath>
                </a14:m>
                <a:r>
                  <a:rPr lang="id-ID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dan ingin diketahui nilai y. </a:t>
                </a:r>
                <a:endParaRPr lang="id-ID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Penyelesaian </a:t>
                </a:r>
                <a:endParaRPr lang="id-ID" sz="20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Langkah (i) 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Visualisasikan dengan tool (bebas):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id-ID" sz="2000" b="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2000" b="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Catatan: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id-ID" sz="2000" b="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id-ID" sz="2000" b="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juga disebut y’ atau f’(t)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b="1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Langkah (</a:t>
                </a: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ii) </a:t>
                </a:r>
                <a:endParaRPr lang="id-ID" sz="20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Terapkan </a:t>
                </a:r>
                <a:r>
                  <a:rPr lang="id-ID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salah satu metode numerik untuk menghitung turunan (y’), misalnya Forward </a:t>
                </a: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Euler.</a:t>
                </a:r>
                <a:endParaRPr lang="id-ID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8769" y="922240"/>
                <a:ext cx="10412985" cy="5560621"/>
              </a:xfrm>
              <a:blipFill rotWithShape="0">
                <a:blip r:embed="rId3"/>
                <a:stretch>
                  <a:fillRect l="-644" t="-54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Kuis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87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8769" y="922240"/>
                <a:ext cx="10412985" cy="5560621"/>
              </a:xfrm>
            </p:spPr>
            <p:txBody>
              <a:bodyPr>
                <a:noAutofit/>
              </a:bodyPr>
              <a:lstStyle/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Masalah </a:t>
                </a: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#3 </a:t>
                </a:r>
                <a:r>
                  <a:rPr lang="id-ID" sz="2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(Tambahan)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Carilah nilai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d-ID" sz="2000" b="0" i="0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5000</m:t>
                        </m:r>
                      </m:e>
                    </m:func>
                  </m:oMath>
                </a14:m>
                <a:r>
                  <a:rPr lang="id-ID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dengan metode numerik (menggunakan komputasi / coding C++), dengan galat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Tipps: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Cari nilai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id-ID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dengan</m:t>
                    </m:r>
                    <m: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memasang</m:t>
                    </m:r>
                    <m: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nilai</m:t>
                    </m:r>
                    <m: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awal</m:t>
                    </m:r>
                    <m: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x</m:t>
                    </m:r>
                    <m: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=1</m:t>
                    </m:r>
                  </m:oMath>
                </a14:m>
                <a:r>
                  <a:rPr lang="id-ID" sz="2000" b="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; Cek apakah hasilnya mendekati 5000. Jika belum lanjutkan ke langkah selanjutnya.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Naikkan nilai x sebesar dx, misalnya dx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id-ID" sz="20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. </m:t>
                    </m:r>
                  </m:oMath>
                </a14:m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Cek </a:t>
                </a:r>
                <a:r>
                  <a:rPr lang="id-ID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apakah hasilnya mendekati 5000. </a:t>
                </a: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Galat = hasil - 5000. Cek apakah galat &lt;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id-ID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id-ID" sz="2000" b="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 Jika belum lanjutkan iterasi, hingga diperoleh Galat &lt;= 5000.</a:t>
                </a: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r>
                  <a:rPr lang="id-ID" sz="2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Nyatakan nilai x.</a:t>
                </a:r>
                <a:endParaRPr lang="id-ID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b="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b="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id-ID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spcAft>
                    <a:spcPts val="1200"/>
                  </a:spcAft>
                  <a:buClr>
                    <a:srgbClr val="FF0000"/>
                  </a:buClr>
                  <a:buSzPct val="100000"/>
                  <a:buNone/>
                </a:pPr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8769" y="922240"/>
                <a:ext cx="10412985" cy="5560621"/>
              </a:xfrm>
              <a:blipFill rotWithShape="0">
                <a:blip r:embed="rId3"/>
                <a:stretch>
                  <a:fillRect l="-644" t="-548" r="-82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Kuis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21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7617</TotalTime>
  <Words>191</Words>
  <Application>Microsoft Office PowerPoint</Application>
  <PresentationFormat>Widescreen</PresentationFormat>
  <Paragraphs>109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Bebas Neue</vt:lpstr>
      <vt:lpstr>Calibri</vt:lpstr>
      <vt:lpstr>Cambria</vt:lpstr>
      <vt:lpstr>Cambria Math</vt:lpstr>
      <vt:lpstr>Century Gothic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Referensi untuk Metode Numerik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 UPJ</dc:creator>
  <cp:lastModifiedBy>MN</cp:lastModifiedBy>
  <cp:revision>644</cp:revision>
  <dcterms:created xsi:type="dcterms:W3CDTF">2013-09-02T01:09:44Z</dcterms:created>
  <dcterms:modified xsi:type="dcterms:W3CDTF">2020-06-09T03:27:56Z</dcterms:modified>
</cp:coreProperties>
</file>