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58" r:id="rId5"/>
    <p:sldId id="259" r:id="rId6"/>
    <p:sldId id="262" r:id="rId7"/>
    <p:sldId id="286" r:id="rId8"/>
    <p:sldId id="265" r:id="rId9"/>
    <p:sldId id="267" r:id="rId10"/>
    <p:sldId id="269" r:id="rId11"/>
    <p:sldId id="270" r:id="rId12"/>
    <p:sldId id="271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 varScale="1">
        <p:scale>
          <a:sx n="82" d="100"/>
          <a:sy n="82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C5171-E73F-460C-BE45-108498F44F08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5F019-4897-48D0-BDE0-72C939B31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580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92"/>
              </a:spcAft>
            </a:pPr>
            <a:r>
              <a:rPr lang="en-US" sz="1300" dirty="0">
                <a:latin typeface="Cambria" panose="02040503050406030204" pitchFamily="18" charset="0"/>
                <a:ea typeface="Cambria" panose="02040503050406030204" pitchFamily="18" charset="0"/>
              </a:rPr>
              <a:t>The Motivation is as follows:</a:t>
            </a:r>
          </a:p>
          <a:p>
            <a:pPr>
              <a:spcAft>
                <a:spcPts val="1092"/>
              </a:spcAft>
            </a:pPr>
            <a:r>
              <a:rPr lang="en-US" sz="1300" dirty="0">
                <a:latin typeface="Cambria" panose="02040503050406030204" pitchFamily="18" charset="0"/>
                <a:ea typeface="Cambria" panose="02040503050406030204" pitchFamily="18" charset="0"/>
              </a:rPr>
              <a:t>As we have been r</a:t>
            </a: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ecently developing a CP-SAR for airborne and spaceborne, understanding the behavior of  CP waves is important.</a:t>
            </a:r>
          </a:p>
          <a:p>
            <a:pPr>
              <a:spcAft>
                <a:spcPts val="1092"/>
              </a:spcAft>
            </a:pP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1092"/>
              </a:spcAft>
            </a:pPr>
            <a:endParaRPr lang="en-US" sz="1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1092"/>
              </a:spcAft>
            </a:pPr>
            <a:r>
              <a:rPr lang="en-US" sz="1300" dirty="0">
                <a:latin typeface="Cambria" panose="02040503050406030204" pitchFamily="18" charset="0"/>
                <a:ea typeface="Cambria" panose="02040503050406030204" pitchFamily="18" charset="0"/>
              </a:rPr>
              <a:t>So, the Goal of the Research is </a:t>
            </a:r>
          </a:p>
          <a:p>
            <a:pPr>
              <a:spcAft>
                <a:spcPts val="1092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understanding the behavior of the EM waves, especially the scattering characteristic of CP waves.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61DF9-C01A-4339-80E6-9D0EDB5416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98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92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The problem background can be mentioned as follows:</a:t>
            </a:r>
          </a:p>
          <a:p>
            <a:pPr marL="416189" indent="-416189">
              <a:spcAft>
                <a:spcPts val="1092"/>
              </a:spcAft>
              <a:buFont typeface="Wingdings" panose="05000000000000000000" pitchFamily="2" charset="2"/>
              <a:buChar char="§"/>
            </a:pP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1092"/>
              </a:spcAft>
            </a:pP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56071" indent="-156071">
              <a:spcAft>
                <a:spcPts val="1092"/>
              </a:spcAft>
              <a:buFontTx/>
              <a:buChar char="-"/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 regard to the CP-SAR, we need to understand the scattering characteristics of CP waves. </a:t>
            </a:r>
          </a:p>
          <a:p>
            <a:pPr marL="156071" indent="-156071">
              <a:spcAft>
                <a:spcPts val="1092"/>
              </a:spcAft>
              <a:buFontTx/>
              <a:buChar char="-"/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For that sake, computation can be useful</a:t>
            </a:r>
          </a:p>
          <a:p>
            <a:pPr>
              <a:spcAft>
                <a:spcPts val="1092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-    Especially, the FDTD-based computation can visualize the scattering pattern of the waves.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61DF9-C01A-4339-80E6-9D0EDB5416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34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second technical background to be mentioned is the knowledge about an anechoic chamber.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anechoic chamber is a cuboid, that has six walls that are covered by absorbers. The size of our anechoic chamber is 6.5 by 4.0 by 2.4 m.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Within the chamber, there are: a TX antenna, an RX antenna, and a scatterer or target.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Any other objects reside in the chamber are assumed to be not reflecting the EM waves or covered by absorbers.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61DF9-C01A-4339-80E6-9D0EDB5416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04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third technical background to be mentioned is the Corner Reflectors, being a Scatterer.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 our laboratory we have a sphere, a cylinder, a trihedral, a dihedral, a horizontal bar and a vertical bar.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We used the same bar for the horizontal and the vertical bar, just with different standing orientations.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cylinder and the dihedral are not part of this report.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61DF9-C01A-4339-80E6-9D0EDB5416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95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of the Art of the Issue can be explained as follows:</a:t>
            </a:r>
          </a:p>
          <a:p>
            <a:endParaRPr lang="en-US" dirty="0"/>
          </a:p>
          <a:p>
            <a:pPr>
              <a:spcAft>
                <a:spcPts val="1092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What have been achieved up to recently are:</a:t>
            </a:r>
          </a:p>
          <a:p>
            <a:pPr>
              <a:spcAft>
                <a:spcPts val="1092"/>
              </a:spcAft>
            </a:pP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1092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+ First, the computation tools such as MAFIA, CST, FEKO, HFSS are available but they are not dedicated for anechoic chamber.</a:t>
            </a:r>
          </a:p>
          <a:p>
            <a:pPr>
              <a:spcAft>
                <a:spcPts val="1092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+ Second, study on field distribution in an anechoic chamber have been done, but not with CP waves.</a:t>
            </a:r>
          </a:p>
          <a:p>
            <a:pPr>
              <a:spcAft>
                <a:spcPts val="1092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+ Third, computation or calculation on backscattering by corner reflectors have been reported, but not with CP waves, and not with time-domain computation.</a:t>
            </a:r>
          </a:p>
          <a:p>
            <a:pPr>
              <a:spcAft>
                <a:spcPts val="1092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+ And, generating CP waves by computation have been done, but using complex CP antennas [3,  53]</a:t>
            </a:r>
          </a:p>
          <a:p>
            <a:pPr>
              <a:spcAft>
                <a:spcPts val="1092"/>
              </a:spcAft>
            </a:pP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1092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What have not been done up to recently are:</a:t>
            </a:r>
          </a:p>
          <a:p>
            <a:pPr>
              <a:spcAft>
                <a:spcPts val="1092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-  A computation tool that is dedicated for time-domain EM wave simulation in an anechoic chamber is not available</a:t>
            </a:r>
          </a:p>
          <a:p>
            <a:pPr>
              <a:spcAft>
                <a:spcPts val="1092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-  Generating &amp; receiving CP waves using simple linear antennas  and phase-shifters has not been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61DF9-C01A-4339-80E6-9D0EDB5416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31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FDTD method can be used to visualize the motion and scattering of waves, 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also to </a:t>
            </a: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predict the value of the wave’s properties at every cell and every timestamp of interest.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61DF9-C01A-4339-80E6-9D0EDB5416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47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diagram explains the interleaving existence of magnetic field and electric field.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Time Order</a:t>
            </a:r>
          </a:p>
          <a:p>
            <a:endParaRPr lang="en-US" dirty="0"/>
          </a:p>
          <a:p>
            <a:r>
              <a:rPr lang="en-US" dirty="0"/>
              <a:t>Electric field exists due to the existence of magnetic field just before now, and </a:t>
            </a:r>
          </a:p>
          <a:p>
            <a:endParaRPr lang="en-US" dirty="0"/>
          </a:p>
          <a:p>
            <a:r>
              <a:rPr lang="en-US" dirty="0"/>
              <a:t>Magnetic field exists due the existence of electric field just before now.</a:t>
            </a:r>
          </a:p>
          <a:p>
            <a:endParaRPr lang="en-US" dirty="0"/>
          </a:p>
          <a:p>
            <a:endParaRPr lang="en-US" dirty="0"/>
          </a:p>
          <a:p>
            <a:pPr defTabSz="832378">
              <a:defRPr/>
            </a:pPr>
            <a:r>
              <a:rPr lang="en-US" dirty="0"/>
              <a:t>In Space Domain</a:t>
            </a:r>
          </a:p>
          <a:p>
            <a:endParaRPr lang="en-US" dirty="0"/>
          </a:p>
          <a:p>
            <a:r>
              <a:rPr lang="en-US" dirty="0"/>
              <a:t>Electric field exists due to the existence of magnetic field nearby, and </a:t>
            </a:r>
          </a:p>
          <a:p>
            <a:endParaRPr lang="en-US" dirty="0"/>
          </a:p>
          <a:p>
            <a:r>
              <a:rPr lang="en-US" dirty="0"/>
              <a:t>Magnetic field exists due the existence of electric field nearby.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61DF9-C01A-4339-80E6-9D0EDB5416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87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There are, at least four physical phenomena that explain the propagation of EM waves.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These phenomenon involve the role of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- Magnetic Flux Density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- Electric Flux Density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- Magnetic Field, and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 - Electric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61DF9-C01A-4339-80E6-9D0EDB5416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10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6CCE-2F09-427A-B26F-FA5BAA6062D7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1D55-40C4-43E7-B583-D303A96C27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221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6CCE-2F09-427A-B26F-FA5BAA6062D7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1D55-40C4-43E7-B583-D303A96C27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912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6CCE-2F09-427A-B26F-FA5BAA6062D7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1D55-40C4-43E7-B583-D303A96C27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40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6CCE-2F09-427A-B26F-FA5BAA6062D7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1D55-40C4-43E7-B583-D303A96C27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127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6CCE-2F09-427A-B26F-FA5BAA6062D7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1D55-40C4-43E7-B583-D303A96C27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917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6CCE-2F09-427A-B26F-FA5BAA6062D7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1D55-40C4-43E7-B583-D303A96C27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610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6CCE-2F09-427A-B26F-FA5BAA6062D7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1D55-40C4-43E7-B583-D303A96C27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14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6CCE-2F09-427A-B26F-FA5BAA6062D7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1D55-40C4-43E7-B583-D303A96C27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189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6CCE-2F09-427A-B26F-FA5BAA6062D7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1D55-40C4-43E7-B583-D303A96C27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072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6CCE-2F09-427A-B26F-FA5BAA6062D7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1D55-40C4-43E7-B583-D303A96C27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03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6CCE-2F09-427A-B26F-FA5BAA6062D7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1D55-40C4-43E7-B583-D303A96C27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16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6CCE-2F09-427A-B26F-FA5BAA6062D7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81D55-40C4-43E7-B583-D303A96C27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04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" y="1122363"/>
            <a:ext cx="9144000" cy="2387600"/>
          </a:xfrm>
        </p:spPr>
        <p:txBody>
          <a:bodyPr/>
          <a:lstStyle/>
          <a:p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Metode Numerik</a:t>
            </a:r>
            <a:b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INF308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400" y="4694238"/>
            <a:ext cx="5842000" cy="1655762"/>
          </a:xfrm>
        </p:spPr>
        <p:txBody>
          <a:bodyPr>
            <a:normAutofit/>
          </a:bodyPr>
          <a:lstStyle/>
          <a:p>
            <a:pPr algn="r"/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Nasucha, S.T., M.Sc., PhD</a:t>
            </a:r>
          </a:p>
          <a:p>
            <a:pPr algn="r"/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Studi Informatika</a:t>
            </a:r>
          </a:p>
          <a:p>
            <a:pPr algn="r"/>
            <a:r>
              <a:rPr lang="id-ID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Universitas Pembangunan Jaya</a:t>
            </a:r>
          </a:p>
          <a:p>
            <a:pPr algn="r"/>
            <a:endParaRPr lang="id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id-ID" sz="16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525665" y="4694238"/>
            <a:ext cx="1685925" cy="14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05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B38EBCE-4739-4F81-A839-3FFA9EB35DF6}"/>
              </a:ext>
            </a:extLst>
          </p:cNvPr>
          <p:cNvSpPr txBox="1"/>
          <p:nvPr/>
        </p:nvSpPr>
        <p:spPr>
          <a:xfrm flipH="1">
            <a:off x="530820" y="0"/>
            <a:ext cx="11060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Rincian Teknis (1)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A5626E-FE3B-4F4F-AB64-3C127487DA40}"/>
              </a:ext>
            </a:extLst>
          </p:cNvPr>
          <p:cNvSpPr txBox="1"/>
          <p:nvPr/>
        </p:nvSpPr>
        <p:spPr>
          <a:xfrm flipH="1">
            <a:off x="583158" y="881419"/>
            <a:ext cx="1095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d-ID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Properti </a:t>
            </a:r>
            <a:r>
              <a:rPr lang="en-US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Anechoic Chamber</a:t>
            </a:r>
            <a:endParaRPr lang="en-US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B7C3D43-3E96-4339-8A81-AEEB8D637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25" y="2879920"/>
            <a:ext cx="7356009" cy="3417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EC01DCA-61D5-4BE4-BE1D-53CBCD0D4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763" y="739690"/>
            <a:ext cx="3368374" cy="18931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B3CC67B-B4A0-44AA-868B-FBFEED91C092}"/>
              </a:ext>
            </a:extLst>
          </p:cNvPr>
          <p:cNvSpPr txBox="1"/>
          <p:nvPr/>
        </p:nvSpPr>
        <p:spPr>
          <a:xfrm>
            <a:off x="275179" y="4827584"/>
            <a:ext cx="1172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Radiation-</a:t>
            </a:r>
          </a:p>
          <a:p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Absorbent </a:t>
            </a:r>
          </a:p>
          <a:p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Material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="" xmlns:a16="http://schemas.microsoft.com/office/drawing/2014/main" id="{209F7CC9-ADD5-4530-BA98-59D3BD7E8978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1447800" y="5243083"/>
            <a:ext cx="516467" cy="24945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="" xmlns:a16="http://schemas.microsoft.com/office/drawing/2014/main" id="{90635810-A7F0-4D40-8BED-6241497FC0E5}"/>
              </a:ext>
            </a:extLst>
          </p:cNvPr>
          <p:cNvCxnSpPr>
            <a:cxnSpLocks/>
            <a:stCxn id="18" idx="3"/>
            <a:endCxn id="3" idx="2"/>
          </p:cNvCxnSpPr>
          <p:nvPr/>
        </p:nvCxnSpPr>
        <p:spPr>
          <a:xfrm>
            <a:off x="1447800" y="5243083"/>
            <a:ext cx="3912930" cy="1054122"/>
          </a:xfrm>
          <a:prstGeom prst="curvedConnector4">
            <a:avLst>
              <a:gd name="adj1" fmla="val 3002"/>
              <a:gd name="adj2" fmla="val 12168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FFE2C4A5-4BF3-4D8F-B07A-8474B0FDEDEE}"/>
              </a:ext>
            </a:extLst>
          </p:cNvPr>
          <p:cNvSpPr/>
          <p:nvPr/>
        </p:nvSpPr>
        <p:spPr>
          <a:xfrm>
            <a:off x="1249229" y="2678642"/>
            <a:ext cx="1197638" cy="2563698"/>
          </a:xfrm>
          <a:custGeom>
            <a:avLst/>
            <a:gdLst>
              <a:gd name="connsiteX0" fmla="*/ 223971 w 1197638"/>
              <a:gd name="connsiteY0" fmla="*/ 2562225 h 2563698"/>
              <a:gd name="connsiteX1" fmla="*/ 181638 w 1197638"/>
              <a:gd name="connsiteY1" fmla="*/ 2435225 h 2563698"/>
              <a:gd name="connsiteX2" fmla="*/ 12304 w 1197638"/>
              <a:gd name="connsiteY2" fmla="*/ 1749425 h 2563698"/>
              <a:gd name="connsiteX3" fmla="*/ 54638 w 1197638"/>
              <a:gd name="connsiteY3" fmla="*/ 818091 h 2563698"/>
              <a:gd name="connsiteX4" fmla="*/ 384838 w 1197638"/>
              <a:gd name="connsiteY4" fmla="*/ 123825 h 2563698"/>
              <a:gd name="connsiteX5" fmla="*/ 875904 w 1197638"/>
              <a:gd name="connsiteY5" fmla="*/ 5291 h 2563698"/>
              <a:gd name="connsiteX6" fmla="*/ 1197638 w 1197638"/>
              <a:gd name="connsiteY6" fmla="*/ 191558 h 256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638" h="2563698">
                <a:moveTo>
                  <a:pt x="223971" y="2562225"/>
                </a:moveTo>
                <a:cubicBezTo>
                  <a:pt x="220443" y="2566458"/>
                  <a:pt x="216916" y="2570692"/>
                  <a:pt x="181638" y="2435225"/>
                </a:cubicBezTo>
                <a:cubicBezTo>
                  <a:pt x="146360" y="2299758"/>
                  <a:pt x="33471" y="2018947"/>
                  <a:pt x="12304" y="1749425"/>
                </a:cubicBezTo>
                <a:cubicBezTo>
                  <a:pt x="-8863" y="1479903"/>
                  <a:pt x="-7451" y="1089024"/>
                  <a:pt x="54638" y="818091"/>
                </a:cubicBezTo>
                <a:cubicBezTo>
                  <a:pt x="116727" y="547158"/>
                  <a:pt x="247960" y="259292"/>
                  <a:pt x="384838" y="123825"/>
                </a:cubicBezTo>
                <a:cubicBezTo>
                  <a:pt x="521716" y="-11642"/>
                  <a:pt x="740437" y="-5998"/>
                  <a:pt x="875904" y="5291"/>
                </a:cubicBezTo>
                <a:cubicBezTo>
                  <a:pt x="1011371" y="16580"/>
                  <a:pt x="1104504" y="104069"/>
                  <a:pt x="1197638" y="191558"/>
                </a:cubicBezTo>
              </a:path>
            </a:pathLst>
          </a:custGeom>
          <a:noFill/>
          <a:ln w="63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0E8FBD3-F908-4D18-B3ED-72CF203972A5}"/>
              </a:ext>
            </a:extLst>
          </p:cNvPr>
          <p:cNvSpPr txBox="1"/>
          <p:nvPr/>
        </p:nvSpPr>
        <p:spPr>
          <a:xfrm>
            <a:off x="4133343" y="2509365"/>
            <a:ext cx="770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6.5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C094394-130B-44AB-A866-B03153EDA66F}"/>
              </a:ext>
            </a:extLst>
          </p:cNvPr>
          <p:cNvSpPr txBox="1"/>
          <p:nvPr/>
        </p:nvSpPr>
        <p:spPr>
          <a:xfrm rot="1946660">
            <a:off x="7735386" y="3201166"/>
            <a:ext cx="770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4.0 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8270D35-D58B-4003-B1C0-97B508F37054}"/>
              </a:ext>
            </a:extLst>
          </p:cNvPr>
          <p:cNvSpPr txBox="1"/>
          <p:nvPr/>
        </p:nvSpPr>
        <p:spPr>
          <a:xfrm rot="16200000">
            <a:off x="2118058" y="5105064"/>
            <a:ext cx="770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2.4 m</a:t>
            </a:r>
          </a:p>
        </p:txBody>
      </p:sp>
    </p:spTree>
    <p:extLst>
      <p:ext uri="{BB962C8B-B14F-4D97-AF65-F5344CB8AC3E}">
        <p14:creationId xmlns:p14="http://schemas.microsoft.com/office/powerpoint/2010/main" val="4105518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B38EBCE-4739-4F81-A839-3FFA9EB35DF6}"/>
              </a:ext>
            </a:extLst>
          </p:cNvPr>
          <p:cNvSpPr txBox="1"/>
          <p:nvPr/>
        </p:nvSpPr>
        <p:spPr>
          <a:xfrm flipH="1">
            <a:off x="530820" y="0"/>
            <a:ext cx="11060301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Rincian Teknis 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id-ID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A5626E-FE3B-4F4F-AB64-3C127487DA40}"/>
              </a:ext>
            </a:extLst>
          </p:cNvPr>
          <p:cNvSpPr txBox="1"/>
          <p:nvPr/>
        </p:nvSpPr>
        <p:spPr>
          <a:xfrm flipH="1">
            <a:off x="583158" y="881419"/>
            <a:ext cx="10955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Corner Reflector </a:t>
            </a:r>
            <a:r>
              <a:rPr lang="id-ID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sebagai </a:t>
            </a:r>
            <a:r>
              <a:rPr lang="en-US" sz="2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Scatterer</a:t>
            </a:r>
            <a:r>
              <a:rPr lang="id-ID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(Pemantul / Penyebar Gelombang)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4B4266D-DF46-4A8D-AD52-97528AE88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82" y="1761315"/>
            <a:ext cx="9047794" cy="384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B38EBCE-4739-4F81-A839-3FFA9EB35DF6}"/>
              </a:ext>
            </a:extLst>
          </p:cNvPr>
          <p:cNvSpPr txBox="1"/>
          <p:nvPr/>
        </p:nvSpPr>
        <p:spPr>
          <a:xfrm flipH="1">
            <a:off x="530820" y="0"/>
            <a:ext cx="11060301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Hasil Riset Sebelumnya oleh JMRSL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A5626E-FE3B-4F4F-AB64-3C127487DA40}"/>
              </a:ext>
            </a:extLst>
          </p:cNvPr>
          <p:cNvSpPr txBox="1"/>
          <p:nvPr/>
        </p:nvSpPr>
        <p:spPr>
          <a:xfrm flipH="1">
            <a:off x="1022598" y="4314826"/>
            <a:ext cx="10735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d-ID" sz="2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Hasil </a:t>
            </a:r>
            <a:r>
              <a:rPr lang="en-US" sz="2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Imaging </a:t>
            </a:r>
            <a:r>
              <a:rPr lang="id-ID" sz="2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menggunakan </a:t>
            </a:r>
            <a:r>
              <a:rPr lang="en-US" sz="2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LP 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Modes           </a:t>
            </a:r>
            <a:r>
              <a:rPr lang="en-US" sz="2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</a:t>
            </a:r>
            <a:r>
              <a:rPr lang="id-ID" sz="2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Hasil </a:t>
            </a:r>
            <a:r>
              <a:rPr lang="en-US" sz="2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Imaging </a:t>
            </a:r>
            <a:r>
              <a:rPr lang="id-ID" sz="2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menggunakan </a:t>
            </a:r>
            <a:r>
              <a:rPr lang="en-US" sz="2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CP 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18D1F3D-34DE-4F23-9F72-BC4ADBFBA6F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5497" y="990966"/>
            <a:ext cx="5079504" cy="33238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E78453E-2446-4294-A76F-5A88B326C3C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595110" y="990966"/>
            <a:ext cx="5079504" cy="33238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F62A0F8-7ADB-429F-B5EB-3B95F5CF760F}"/>
              </a:ext>
            </a:extLst>
          </p:cNvPr>
          <p:cNvSpPr txBox="1"/>
          <p:nvPr/>
        </p:nvSpPr>
        <p:spPr>
          <a:xfrm flipH="1">
            <a:off x="530819" y="4919008"/>
            <a:ext cx="110603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d-ID" sz="2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Langsung dilaksanakan dengan eksperimen, tidak didahului dengan komputasi.</a:t>
            </a:r>
            <a:endParaRPr lang="en-US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id-ID" sz="2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Temuan</a:t>
            </a:r>
            <a:r>
              <a:rPr lang="en-US" sz="2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id-ID" sz="2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Pola pantulan / sebaran gelombang </a:t>
            </a:r>
            <a:r>
              <a:rPr lang="en-US" sz="2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CP </a:t>
            </a:r>
            <a:r>
              <a:rPr lang="id-ID" sz="2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tidak banyak berubah pada berbagai mode-nya, dibandingkan terhadap gelombang LP. Dengan kata lain, gelombang CP lebih bisa diandalkan untuk imaging daripada gelombang LP.</a:t>
            </a:r>
            <a:endParaRPr lang="en-US" sz="2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165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6162BC6-14CE-480B-B407-31160D9F121E}"/>
              </a:ext>
            </a:extLst>
          </p:cNvPr>
          <p:cNvSpPr txBox="1"/>
          <p:nvPr/>
        </p:nvSpPr>
        <p:spPr>
          <a:xfrm>
            <a:off x="525717" y="75675"/>
            <a:ext cx="9586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d-ID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Metode 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FDTD</a:t>
            </a:r>
            <a:r>
              <a:rPr lang="id-ID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AE793F-BA65-4EA0-9859-A853E93DA55E}"/>
              </a:ext>
            </a:extLst>
          </p:cNvPr>
          <p:cNvSpPr txBox="1"/>
          <p:nvPr/>
        </p:nvSpPr>
        <p:spPr>
          <a:xfrm flipH="1">
            <a:off x="525717" y="4168381"/>
            <a:ext cx="110052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d-ID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Penerapannya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Untuk memvisualisasikan perambatan gelombang pada berbagai medium.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Untuk memperkirakan nilai dari properti gelombang pada setiap titik pada ruang pengujian pada setiap waktu.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7EC1C23-7AD3-4D8F-8038-588223AB8FC9}"/>
              </a:ext>
            </a:extLst>
          </p:cNvPr>
          <p:cNvGrpSpPr/>
          <p:nvPr/>
        </p:nvGrpSpPr>
        <p:grpSpPr>
          <a:xfrm>
            <a:off x="4465922" y="980165"/>
            <a:ext cx="7445454" cy="3032544"/>
            <a:chOff x="4746546" y="2217609"/>
            <a:chExt cx="7445454" cy="3032544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98B07DBD-DE6F-4FAB-A603-2340BCBF5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6546" y="2217609"/>
              <a:ext cx="7445454" cy="30325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="" xmlns:a16="http://schemas.microsoft.com/office/drawing/2014/main" id="{7D3AD866-953A-43CA-A23F-DB0B2094DA6B}"/>
                    </a:ext>
                  </a:extLst>
                </p:cNvPr>
                <p:cNvSpPr txBox="1"/>
                <p:nvPr/>
              </p:nvSpPr>
              <p:spPr>
                <a:xfrm>
                  <a:off x="7709834" y="2661729"/>
                  <a:ext cx="151887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1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US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1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every</m:t>
                        </m:r>
                        <m:r>
                          <a:rPr lang="en-US" sz="1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cell</m:t>
                        </m:r>
                      </m:oMath>
                    </m:oMathPara>
                  </a14:m>
                  <a:endParaRPr lang="en-US" sz="1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D3AD866-953A-43CA-A23F-DB0B2094DA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9834" y="2661729"/>
                  <a:ext cx="1518877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868D6E6-AD7C-4F9B-8280-2C2D617BFC81}"/>
              </a:ext>
            </a:extLst>
          </p:cNvPr>
          <p:cNvSpPr txBox="1"/>
          <p:nvPr/>
        </p:nvSpPr>
        <p:spPr>
          <a:xfrm>
            <a:off x="525717" y="812182"/>
            <a:ext cx="37137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d-ID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Apa itu 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FDTD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>
              <a:spcAft>
                <a:spcPts val="1200"/>
              </a:spcAft>
            </a:pPr>
            <a:r>
              <a:rPr lang="id-ID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Sebuah metode komputasi numerik untuk menyelesaikan persamaan diferensial pada ranah ruang dan waktu.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2248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6162BC6-14CE-480B-B407-31160D9F121E}"/>
              </a:ext>
            </a:extLst>
          </p:cNvPr>
          <p:cNvSpPr txBox="1"/>
          <p:nvPr/>
        </p:nvSpPr>
        <p:spPr>
          <a:xfrm>
            <a:off x="501965" y="75675"/>
            <a:ext cx="9586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d-ID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Metode 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FDTD (</a:t>
            </a:r>
            <a:r>
              <a:rPr lang="id-ID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EBAE793F-BA65-4EA0-9859-A853E93DA55E}"/>
                  </a:ext>
                </a:extLst>
              </p:cNvPr>
              <p:cNvSpPr txBox="1"/>
              <p:nvPr/>
            </p:nvSpPr>
            <p:spPr>
              <a:xfrm flipH="1">
                <a:off x="501965" y="765444"/>
                <a:ext cx="10825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Interleaving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BAE793F-BA65-4EA0-9859-A853E93DA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1965" y="765444"/>
                <a:ext cx="10825837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126" t="-12941" b="-3294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4856AC0-44E5-4CA3-96A3-31EF0A303280}"/>
              </a:ext>
            </a:extLst>
          </p:cNvPr>
          <p:cNvSpPr txBox="1"/>
          <p:nvPr/>
        </p:nvSpPr>
        <p:spPr>
          <a:xfrm flipH="1">
            <a:off x="1449264" y="5196858"/>
            <a:ext cx="9293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 Time-Domain                                                                            in Space-Domain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F283F2E-A899-42F3-B9EC-AA297E11CF27}"/>
              </a:ext>
            </a:extLst>
          </p:cNvPr>
          <p:cNvGrpSpPr/>
          <p:nvPr/>
        </p:nvGrpSpPr>
        <p:grpSpPr>
          <a:xfrm>
            <a:off x="397024" y="2844376"/>
            <a:ext cx="4123919" cy="1774315"/>
            <a:chOff x="922841" y="2965252"/>
            <a:chExt cx="4123919" cy="1774315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="" xmlns:a16="http://schemas.microsoft.com/office/drawing/2014/main" id="{9384D63D-050B-433C-9B9C-5103F0F4EB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0696" y="3240030"/>
              <a:ext cx="0" cy="85299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C12442E6-0ED8-4C0E-9704-EEB4E6E97C5D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60" y="4093027"/>
              <a:ext cx="2834634" cy="43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A7190A8A-6767-4A6E-ADA7-E4FD744E5C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9980" y="4084307"/>
              <a:ext cx="534851" cy="3918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43B86993-68FB-46CC-B756-96A1649101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2365" y="3244389"/>
              <a:ext cx="0" cy="85299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06BF4BCE-9C4E-4666-8B41-4D4D8FD747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2270" y="3244377"/>
              <a:ext cx="0" cy="85299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="" xmlns:a16="http://schemas.microsoft.com/office/drawing/2014/main" id="{71471EF2-A249-4D12-8A7E-DC3D62E83A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5525" y="4097367"/>
              <a:ext cx="534851" cy="3918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C80CAB6-8966-4444-825F-67B6711FF5BF}"/>
                </a:ext>
              </a:extLst>
            </p:cNvPr>
            <p:cNvSpPr txBox="1"/>
            <p:nvPr/>
          </p:nvSpPr>
          <p:spPr>
            <a:xfrm>
              <a:off x="1558839" y="4066889"/>
              <a:ext cx="2537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0.5  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   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1.5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0305ED37-1D4A-416F-9961-F00F7A50EB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15726" y="4097363"/>
              <a:ext cx="534851" cy="3918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DC29E46-C248-4C20-A626-5B23A9D2C6CB}"/>
                </a:ext>
              </a:extLst>
            </p:cNvPr>
            <p:cNvSpPr txBox="1"/>
            <p:nvPr/>
          </p:nvSpPr>
          <p:spPr>
            <a:xfrm>
              <a:off x="4341118" y="3928389"/>
              <a:ext cx="705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 = n.</a:t>
              </a:r>
              <a:r>
                <a:rPr lang="el-GR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="" xmlns:a16="http://schemas.microsoft.com/office/drawing/2014/main" id="{B4C2AA5F-1BD0-41EA-A787-7DFDF4543FBB}"/>
                    </a:ext>
                  </a:extLst>
                </p:cNvPr>
                <p:cNvSpPr txBox="1"/>
                <p:nvPr/>
              </p:nvSpPr>
              <p:spPr>
                <a:xfrm>
                  <a:off x="2007333" y="2965252"/>
                  <a:ext cx="222894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0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acc>
                        <m:accPr>
                          <m:chr m:val="̅"/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a14:m>
                  <a:endPara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4C2AA5F-1BD0-41EA-A787-7DFDF4543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7333" y="2965252"/>
                  <a:ext cx="2228944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="" xmlns:a16="http://schemas.microsoft.com/office/drawing/2014/main" id="{C2F0EB40-45A2-4A2F-90B7-D4B28E2CCCCC}"/>
                    </a:ext>
                  </a:extLst>
                </p:cNvPr>
                <p:cNvSpPr txBox="1"/>
                <p:nvPr/>
              </p:nvSpPr>
              <p:spPr>
                <a:xfrm>
                  <a:off x="922841" y="4493346"/>
                  <a:ext cx="250850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−0.5</m:t>
                          </m:r>
                        </m:e>
                      </m:d>
                    </m:oMath>
                  </a14:m>
                  <a:r>
                    <a:rPr lang="en-US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+0.5</m:t>
                          </m:r>
                        </m:e>
                      </m:d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acc>
                        <m:accPr>
                          <m:chr m:val="̅"/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+1.5</m:t>
                          </m:r>
                        </m:e>
                      </m:d>
                    </m:oMath>
                  </a14:m>
                  <a:endPara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C2F0EB40-45A2-4A2F-90B7-D4B28E2CCC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841" y="4493346"/>
                  <a:ext cx="2508507" cy="2462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EB496009-561A-4F55-B03E-F808302AB270}"/>
              </a:ext>
            </a:extLst>
          </p:cNvPr>
          <p:cNvGrpSpPr/>
          <p:nvPr/>
        </p:nvGrpSpPr>
        <p:grpSpPr>
          <a:xfrm>
            <a:off x="4669583" y="1003243"/>
            <a:ext cx="7573724" cy="3953012"/>
            <a:chOff x="2518600" y="1287341"/>
            <a:chExt cx="7573724" cy="3953012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="" xmlns:a16="http://schemas.microsoft.com/office/drawing/2014/main" id="{3B2D4BEC-3ACD-48F2-902A-482E9CB9D27B}"/>
                </a:ext>
              </a:extLst>
            </p:cNvPr>
            <p:cNvCxnSpPr>
              <a:cxnSpLocks/>
            </p:cNvCxnSpPr>
            <p:nvPr/>
          </p:nvCxnSpPr>
          <p:spPr>
            <a:xfrm>
              <a:off x="2844106" y="5083594"/>
              <a:ext cx="3082561" cy="767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F999B9B2-91A0-479F-964A-2DBEEED0AB88}"/>
                </a:ext>
              </a:extLst>
            </p:cNvPr>
            <p:cNvSpPr txBox="1"/>
            <p:nvPr/>
          </p:nvSpPr>
          <p:spPr>
            <a:xfrm>
              <a:off x="8052916" y="1287341"/>
              <a:ext cx="404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∆</a:t>
              </a:r>
              <a:r>
                <a:rPr lang="en-US" i="1" dirty="0"/>
                <a:t>x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EAFCF59A-BEFE-4D44-B866-12A42AB6EEAD}"/>
                </a:ext>
              </a:extLst>
            </p:cNvPr>
            <p:cNvSpPr txBox="1"/>
            <p:nvPr/>
          </p:nvSpPr>
          <p:spPr>
            <a:xfrm>
              <a:off x="4478115" y="2769661"/>
              <a:ext cx="570438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P(i, j)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34C9AE71-1472-4741-BD6C-FBD4E5F77A8E}"/>
                </a:ext>
              </a:extLst>
            </p:cNvPr>
            <p:cNvSpPr txBox="1"/>
            <p:nvPr/>
          </p:nvSpPr>
          <p:spPr>
            <a:xfrm>
              <a:off x="7658464" y="2821788"/>
              <a:ext cx="6116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rgbClr val="FF0000"/>
                  </a:solidFill>
                </a:rPr>
                <a:t>Ez</a:t>
              </a:r>
              <a:r>
                <a:rPr lang="en-US" sz="1200" dirty="0">
                  <a:solidFill>
                    <a:srgbClr val="FF0000"/>
                  </a:solidFill>
                </a:rPr>
                <a:t>(i, j)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="" xmlns:a16="http://schemas.microsoft.com/office/drawing/2014/main" id="{BD343B03-CA03-4134-B387-9A8D7A0B10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4106" y="2208982"/>
              <a:ext cx="0" cy="286536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280F0471-8D27-45BB-B554-DCB760D4FB1F}"/>
                </a:ext>
              </a:extLst>
            </p:cNvPr>
            <p:cNvCxnSpPr>
              <a:cxnSpLocks/>
            </p:cNvCxnSpPr>
            <p:nvPr/>
          </p:nvCxnSpPr>
          <p:spPr>
            <a:xfrm>
              <a:off x="3496735" y="2468243"/>
              <a:ext cx="0" cy="237913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F7F460F7-0F6C-456B-95CD-CD8F0327EE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0054" y="4847379"/>
              <a:ext cx="248023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212ED3BE-2B1C-4D86-9ADE-C10B17002E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0054" y="2473006"/>
              <a:ext cx="248023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6A6A96E3-41F9-4E21-A6A1-105ABE9134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8516" y="2781512"/>
              <a:ext cx="248023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D14E4403-4DF0-4FF2-86ED-962DF56CB1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8510" y="3060917"/>
              <a:ext cx="248023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2E305AE5-3F60-42B8-9C97-D4E702B79E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8514" y="3357247"/>
              <a:ext cx="248023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566DC766-DA7C-4174-A308-BB5BE4C0F9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8515" y="3670512"/>
              <a:ext cx="248023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0197FC03-E29F-4D1E-B5D6-1DA0F2A4CF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6977" y="3983781"/>
              <a:ext cx="248023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622F3BCC-CB4B-40DE-93FC-370E75F6F9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6971" y="4263186"/>
              <a:ext cx="248023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8EA828F6-F34B-4C5A-B68F-488358298E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6975" y="4559516"/>
              <a:ext cx="248023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6D792D3B-6C3B-4005-8C3A-2301F98D390A}"/>
                </a:ext>
              </a:extLst>
            </p:cNvPr>
            <p:cNvCxnSpPr>
              <a:cxnSpLocks/>
            </p:cNvCxnSpPr>
            <p:nvPr/>
          </p:nvCxnSpPr>
          <p:spPr>
            <a:xfrm>
              <a:off x="3158068" y="2468237"/>
              <a:ext cx="0" cy="237913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BC571BAC-8EDB-43D5-BEC6-1FED1F75B30F}"/>
                </a:ext>
              </a:extLst>
            </p:cNvPr>
            <p:cNvCxnSpPr>
              <a:cxnSpLocks/>
            </p:cNvCxnSpPr>
            <p:nvPr/>
          </p:nvCxnSpPr>
          <p:spPr>
            <a:xfrm>
              <a:off x="4207940" y="2476708"/>
              <a:ext cx="0" cy="237913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F10C280F-FA46-4DB4-B048-E2105554D8BC}"/>
                </a:ext>
              </a:extLst>
            </p:cNvPr>
            <p:cNvCxnSpPr>
              <a:cxnSpLocks/>
            </p:cNvCxnSpPr>
            <p:nvPr/>
          </p:nvCxnSpPr>
          <p:spPr>
            <a:xfrm>
              <a:off x="3852339" y="2476702"/>
              <a:ext cx="0" cy="237913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E1060D58-93C8-4CC4-AA44-485C1D98FF84}"/>
                </a:ext>
              </a:extLst>
            </p:cNvPr>
            <p:cNvCxnSpPr>
              <a:cxnSpLocks/>
            </p:cNvCxnSpPr>
            <p:nvPr/>
          </p:nvCxnSpPr>
          <p:spPr>
            <a:xfrm>
              <a:off x="4919143" y="2476709"/>
              <a:ext cx="0" cy="237913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CF85DBB8-EEB4-4FBB-9F7F-713E889A34EB}"/>
                </a:ext>
              </a:extLst>
            </p:cNvPr>
            <p:cNvCxnSpPr>
              <a:cxnSpLocks/>
            </p:cNvCxnSpPr>
            <p:nvPr/>
          </p:nvCxnSpPr>
          <p:spPr>
            <a:xfrm>
              <a:off x="4563542" y="2476703"/>
              <a:ext cx="0" cy="237913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E78F2A4A-57CF-4C54-B5AD-1C5198EE0FD9}"/>
                </a:ext>
              </a:extLst>
            </p:cNvPr>
            <p:cNvCxnSpPr>
              <a:cxnSpLocks/>
            </p:cNvCxnSpPr>
            <p:nvPr/>
          </p:nvCxnSpPr>
          <p:spPr>
            <a:xfrm>
              <a:off x="5621881" y="2470885"/>
              <a:ext cx="0" cy="237913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D1345C6C-151D-41B1-B7F7-E51FDE22B07D}"/>
                </a:ext>
              </a:extLst>
            </p:cNvPr>
            <p:cNvCxnSpPr>
              <a:cxnSpLocks/>
            </p:cNvCxnSpPr>
            <p:nvPr/>
          </p:nvCxnSpPr>
          <p:spPr>
            <a:xfrm>
              <a:off x="5274747" y="2475642"/>
              <a:ext cx="0" cy="237913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A1925378-59D9-4C6C-9E93-70545F52929A}"/>
                </a:ext>
              </a:extLst>
            </p:cNvPr>
            <p:cNvSpPr/>
            <p:nvPr/>
          </p:nvSpPr>
          <p:spPr>
            <a:xfrm>
              <a:off x="7713784" y="2065608"/>
              <a:ext cx="1134508" cy="1091506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B91A53F4-168E-43F5-BD93-F414DD389D82}"/>
                </a:ext>
              </a:extLst>
            </p:cNvPr>
            <p:cNvSpPr/>
            <p:nvPr/>
          </p:nvSpPr>
          <p:spPr>
            <a:xfrm>
              <a:off x="7146524" y="2607006"/>
              <a:ext cx="1134508" cy="109150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="" xmlns:a16="http://schemas.microsoft.com/office/drawing/2014/main" id="{0870A02A-8C62-406E-8C12-24C04CBA324D}"/>
                </a:ext>
              </a:extLst>
            </p:cNvPr>
            <p:cNvCxnSpPr>
              <a:cxnSpLocks/>
            </p:cNvCxnSpPr>
            <p:nvPr/>
          </p:nvCxnSpPr>
          <p:spPr>
            <a:xfrm>
              <a:off x="7713778" y="3694818"/>
              <a:ext cx="284207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6D83E4BA-92EC-47C2-BCF3-1CD85CA47584}"/>
                </a:ext>
              </a:extLst>
            </p:cNvPr>
            <p:cNvSpPr/>
            <p:nvPr/>
          </p:nvSpPr>
          <p:spPr>
            <a:xfrm>
              <a:off x="7651969" y="3079178"/>
              <a:ext cx="135466" cy="1413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C30B0796-0AE9-40FD-8642-BEEF8DF4489B}"/>
                </a:ext>
              </a:extLst>
            </p:cNvPr>
            <p:cNvSpPr/>
            <p:nvPr/>
          </p:nvSpPr>
          <p:spPr>
            <a:xfrm>
              <a:off x="7696843" y="3120004"/>
              <a:ext cx="45719" cy="5971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0EAE8991-FC8A-4A8D-8DD4-D5C72420E4EF}"/>
                </a:ext>
              </a:extLst>
            </p:cNvPr>
            <p:cNvSpPr/>
            <p:nvPr/>
          </p:nvSpPr>
          <p:spPr>
            <a:xfrm>
              <a:off x="7643503" y="1986978"/>
              <a:ext cx="135466" cy="1413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8FC145AA-19A9-40E6-BC4D-88D5BF9C6877}"/>
                </a:ext>
              </a:extLst>
            </p:cNvPr>
            <p:cNvSpPr/>
            <p:nvPr/>
          </p:nvSpPr>
          <p:spPr>
            <a:xfrm>
              <a:off x="7688377" y="2027804"/>
              <a:ext cx="45719" cy="5971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F1168A0E-4C03-4209-950F-50A0DA552319}"/>
                </a:ext>
              </a:extLst>
            </p:cNvPr>
            <p:cNvSpPr/>
            <p:nvPr/>
          </p:nvSpPr>
          <p:spPr>
            <a:xfrm>
              <a:off x="8786505" y="1995441"/>
              <a:ext cx="135466" cy="1413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8229323E-504C-476D-8DE1-4E90AF97B921}"/>
                </a:ext>
              </a:extLst>
            </p:cNvPr>
            <p:cNvSpPr/>
            <p:nvPr/>
          </p:nvSpPr>
          <p:spPr>
            <a:xfrm>
              <a:off x="8831379" y="2036267"/>
              <a:ext cx="45719" cy="5971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9D1986B3-89D1-4F89-AD2F-F343A9DB2C20}"/>
                </a:ext>
              </a:extLst>
            </p:cNvPr>
            <p:cNvSpPr/>
            <p:nvPr/>
          </p:nvSpPr>
          <p:spPr>
            <a:xfrm>
              <a:off x="8786508" y="3079184"/>
              <a:ext cx="135466" cy="1413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6049BFDB-AF0E-4B1D-B41B-65DC6AE8627C}"/>
                </a:ext>
              </a:extLst>
            </p:cNvPr>
            <p:cNvSpPr/>
            <p:nvPr/>
          </p:nvSpPr>
          <p:spPr>
            <a:xfrm>
              <a:off x="8831382" y="3120010"/>
              <a:ext cx="45719" cy="5971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="" xmlns:a16="http://schemas.microsoft.com/office/drawing/2014/main" id="{777F1622-DF2B-4E87-8A72-04098AE937D4}"/>
                </a:ext>
              </a:extLst>
            </p:cNvPr>
            <p:cNvSpPr/>
            <p:nvPr/>
          </p:nvSpPr>
          <p:spPr>
            <a:xfrm>
              <a:off x="7696845" y="2586610"/>
              <a:ext cx="45719" cy="5971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30A76F48-DBE0-4FD7-B0C1-AE2DDCBBC2F7}"/>
                </a:ext>
              </a:extLst>
            </p:cNvPr>
            <p:cNvSpPr/>
            <p:nvPr/>
          </p:nvSpPr>
          <p:spPr>
            <a:xfrm>
              <a:off x="7696843" y="3678808"/>
              <a:ext cx="45719" cy="59712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="" xmlns:a16="http://schemas.microsoft.com/office/drawing/2014/main" id="{0AA9590F-E646-4757-8D8D-866C1D72AFD0}"/>
                </a:ext>
              </a:extLst>
            </p:cNvPr>
            <p:cNvSpPr/>
            <p:nvPr/>
          </p:nvSpPr>
          <p:spPr>
            <a:xfrm>
              <a:off x="7129579" y="3128476"/>
              <a:ext cx="45719" cy="59712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="" xmlns:a16="http://schemas.microsoft.com/office/drawing/2014/main" id="{4CF9E797-456D-444B-BD7B-6FDA07794EC4}"/>
                </a:ext>
              </a:extLst>
            </p:cNvPr>
            <p:cNvSpPr/>
            <p:nvPr/>
          </p:nvSpPr>
          <p:spPr>
            <a:xfrm>
              <a:off x="8264113" y="3128474"/>
              <a:ext cx="45719" cy="59712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="" xmlns:a16="http://schemas.microsoft.com/office/drawing/2014/main" id="{BE0C699E-BAED-4E72-AB15-75BFB1395B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7601" y="2602617"/>
              <a:ext cx="254642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="" xmlns:a16="http://schemas.microsoft.com/office/drawing/2014/main" id="{7E58795A-82F5-403B-807F-BE4809ADF5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46524" y="3165581"/>
              <a:ext cx="1590" cy="19166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="" xmlns:a16="http://schemas.microsoft.com/office/drawing/2014/main" id="{FDF22495-3662-4A67-911B-63F8DAE8F5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1032" y="2976247"/>
              <a:ext cx="0" cy="17653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="" xmlns:a16="http://schemas.microsoft.com/office/drawing/2014/main" id="{80CB63E9-FBDD-4D2E-B528-1B5BCEC30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5837" y="1630842"/>
              <a:ext cx="1191261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="" xmlns:a16="http://schemas.microsoft.com/office/drawing/2014/main" id="{3FC66A70-CA11-4F07-9C5A-192528AD8F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06839" y="2036267"/>
              <a:ext cx="0" cy="113638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6B62F8B4-D58C-4510-8832-512D7948EA8C}"/>
                </a:ext>
              </a:extLst>
            </p:cNvPr>
            <p:cNvSpPr txBox="1"/>
            <p:nvPr/>
          </p:nvSpPr>
          <p:spPr>
            <a:xfrm>
              <a:off x="9696062" y="2393648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∆</a:t>
              </a:r>
              <a:r>
                <a:rPr lang="en-US" sz="1600" i="1" dirty="0"/>
                <a:t>y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02E90CAE-3F21-473C-9B19-373A34E6CE66}"/>
                </a:ext>
              </a:extLst>
            </p:cNvPr>
            <p:cNvSpPr txBox="1"/>
            <p:nvPr/>
          </p:nvSpPr>
          <p:spPr>
            <a:xfrm>
              <a:off x="7290258" y="3725890"/>
              <a:ext cx="9943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rgbClr val="0000FF"/>
                  </a:solidFill>
                </a:rPr>
                <a:t>Hx</a:t>
              </a:r>
              <a:r>
                <a:rPr lang="en-US" sz="1200" dirty="0">
                  <a:solidFill>
                    <a:srgbClr val="0000FF"/>
                  </a:solidFill>
                </a:rPr>
                <a:t>(i, j-0.5)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E84CA63-9506-4271-A5FE-AAAABAE349A7}"/>
                </a:ext>
              </a:extLst>
            </p:cNvPr>
            <p:cNvSpPr txBox="1"/>
            <p:nvPr/>
          </p:nvSpPr>
          <p:spPr>
            <a:xfrm>
              <a:off x="7308738" y="2311572"/>
              <a:ext cx="9943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rgbClr val="0000FF"/>
                  </a:solidFill>
                </a:rPr>
                <a:t>Hx</a:t>
              </a:r>
              <a:r>
                <a:rPr lang="en-US" sz="1200" dirty="0">
                  <a:solidFill>
                    <a:srgbClr val="0000FF"/>
                  </a:solidFill>
                </a:rPr>
                <a:t>(i, j+0.5)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C3D477B1-B9CC-4830-875C-3240DA459C27}"/>
                </a:ext>
              </a:extLst>
            </p:cNvPr>
            <p:cNvSpPr txBox="1"/>
            <p:nvPr/>
          </p:nvSpPr>
          <p:spPr>
            <a:xfrm>
              <a:off x="6274554" y="3011359"/>
              <a:ext cx="9943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rgbClr val="0000FF"/>
                  </a:solidFill>
                </a:rPr>
                <a:t>Hy</a:t>
              </a:r>
              <a:r>
                <a:rPr lang="en-US" sz="1200" dirty="0">
                  <a:solidFill>
                    <a:srgbClr val="0000FF"/>
                  </a:solidFill>
                </a:rPr>
                <a:t>(i-0.5, j)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040CF67D-3123-4A54-97F7-068C5D0816D5}"/>
                </a:ext>
              </a:extLst>
            </p:cNvPr>
            <p:cNvSpPr txBox="1"/>
            <p:nvPr/>
          </p:nvSpPr>
          <p:spPr>
            <a:xfrm>
              <a:off x="7976598" y="3180038"/>
              <a:ext cx="9943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rgbClr val="0000FF"/>
                  </a:solidFill>
                </a:rPr>
                <a:t>Hy</a:t>
              </a:r>
              <a:r>
                <a:rPr lang="en-US" sz="1200" dirty="0">
                  <a:solidFill>
                    <a:srgbClr val="0000FF"/>
                  </a:solidFill>
                </a:rPr>
                <a:t>(i+0.5, j)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AD0C8D6F-107E-4EDA-9EB4-E3BE986DC358}"/>
                </a:ext>
              </a:extLst>
            </p:cNvPr>
            <p:cNvSpPr txBox="1"/>
            <p:nvPr/>
          </p:nvSpPr>
          <p:spPr>
            <a:xfrm>
              <a:off x="8786504" y="1745454"/>
              <a:ext cx="10693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rgbClr val="FF0000"/>
                  </a:solidFill>
                </a:rPr>
                <a:t>Ez</a:t>
              </a:r>
              <a:r>
                <a:rPr lang="en-US" sz="1200" dirty="0">
                  <a:solidFill>
                    <a:srgbClr val="FF0000"/>
                  </a:solidFill>
                </a:rPr>
                <a:t>(i+1, j+1)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AEEFDC40-6963-4EC4-A34E-16FC976FC103}"/>
                </a:ext>
              </a:extLst>
            </p:cNvPr>
            <p:cNvSpPr txBox="1"/>
            <p:nvPr/>
          </p:nvSpPr>
          <p:spPr>
            <a:xfrm>
              <a:off x="8801460" y="2847187"/>
              <a:ext cx="8752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rgbClr val="FF0000"/>
                  </a:solidFill>
                </a:rPr>
                <a:t>Ez</a:t>
              </a:r>
              <a:r>
                <a:rPr lang="en-US" sz="1200" dirty="0">
                  <a:solidFill>
                    <a:srgbClr val="FF0000"/>
                  </a:solidFill>
                </a:rPr>
                <a:t>(i+1, j)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4D1DF5E8-9900-48EC-A871-23AA84C40BBB}"/>
                </a:ext>
              </a:extLst>
            </p:cNvPr>
            <p:cNvSpPr txBox="1"/>
            <p:nvPr/>
          </p:nvSpPr>
          <p:spPr>
            <a:xfrm>
              <a:off x="7175807" y="1701974"/>
              <a:ext cx="8078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rgbClr val="FF0000"/>
                  </a:solidFill>
                </a:rPr>
                <a:t>Ez</a:t>
              </a:r>
              <a:r>
                <a:rPr lang="en-US" sz="1200" dirty="0">
                  <a:solidFill>
                    <a:srgbClr val="FF0000"/>
                  </a:solidFill>
                </a:rPr>
                <a:t>(i, j+1)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="" xmlns:a16="http://schemas.microsoft.com/office/drawing/2014/main" id="{87F3D814-AA8E-4A57-A840-AE6D57102B23}"/>
                </a:ext>
              </a:extLst>
            </p:cNvPr>
            <p:cNvSpPr/>
            <p:nvPr/>
          </p:nvSpPr>
          <p:spPr>
            <a:xfrm>
              <a:off x="4461934" y="2689867"/>
              <a:ext cx="550974" cy="4475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76" name="Connector: Curved 75">
              <a:extLst>
                <a:ext uri="{FF2B5EF4-FFF2-40B4-BE49-F238E27FC236}">
                  <a16:creationId xmlns="" xmlns:a16="http://schemas.microsoft.com/office/drawing/2014/main" id="{855C1643-8D96-4FDE-B62D-0CD294192E35}"/>
                </a:ext>
              </a:extLst>
            </p:cNvPr>
            <p:cNvCxnSpPr>
              <a:stCxn id="75" idx="7"/>
            </p:cNvCxnSpPr>
            <p:nvPr/>
          </p:nvCxnSpPr>
          <p:spPr>
            <a:xfrm rot="5400000" flipH="1" flipV="1">
              <a:off x="5659199" y="1666669"/>
              <a:ext cx="361756" cy="1815715"/>
            </a:xfrm>
            <a:prstGeom prst="curvedConnector2">
              <a:avLst/>
            </a:prstGeom>
            <a:ln w="95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53F04CDB-2782-4DFB-86BB-B47AED20C0C4}"/>
                </a:ext>
              </a:extLst>
            </p:cNvPr>
            <p:cNvSpPr/>
            <p:nvPr/>
          </p:nvSpPr>
          <p:spPr>
            <a:xfrm>
              <a:off x="2783627" y="5009580"/>
              <a:ext cx="135466" cy="1413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8" name="Oval 77">
              <a:extLst>
                <a:ext uri="{FF2B5EF4-FFF2-40B4-BE49-F238E27FC236}">
                  <a16:creationId xmlns="" xmlns:a16="http://schemas.microsoft.com/office/drawing/2014/main" id="{3DF33365-E7B4-4804-8A34-1C96E1F63C28}"/>
                </a:ext>
              </a:extLst>
            </p:cNvPr>
            <p:cNvSpPr/>
            <p:nvPr/>
          </p:nvSpPr>
          <p:spPr>
            <a:xfrm>
              <a:off x="2828501" y="5050406"/>
              <a:ext cx="45719" cy="5971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79C0CD60-D82F-470D-B300-65C444269C17}"/>
                </a:ext>
              </a:extLst>
            </p:cNvPr>
            <p:cNvSpPr txBox="1"/>
            <p:nvPr/>
          </p:nvSpPr>
          <p:spPr>
            <a:xfrm>
              <a:off x="2714143" y="187391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y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8951FDE8-B9EC-4C7D-96AB-C3F4A999EBCE}"/>
                </a:ext>
              </a:extLst>
            </p:cNvPr>
            <p:cNvSpPr txBox="1"/>
            <p:nvPr/>
          </p:nvSpPr>
          <p:spPr>
            <a:xfrm>
              <a:off x="5905301" y="4901799"/>
              <a:ext cx="4052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x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2F22479E-432A-4BB5-AE53-B8917E774C55}"/>
                </a:ext>
              </a:extLst>
            </p:cNvPr>
            <p:cNvSpPr txBox="1"/>
            <p:nvPr/>
          </p:nvSpPr>
          <p:spPr>
            <a:xfrm>
              <a:off x="2518600" y="4879591"/>
              <a:ext cx="4052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9941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6162BC6-14CE-480B-B407-31160D9F121E}"/>
              </a:ext>
            </a:extLst>
          </p:cNvPr>
          <p:cNvSpPr txBox="1"/>
          <p:nvPr/>
        </p:nvSpPr>
        <p:spPr>
          <a:xfrm>
            <a:off x="549478" y="75675"/>
            <a:ext cx="9586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d-ID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Metode 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FDTD (</a:t>
            </a:r>
            <a:r>
              <a:rPr lang="id-ID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AE793F-BA65-4EA0-9859-A853E93DA55E}"/>
              </a:ext>
            </a:extLst>
          </p:cNvPr>
          <p:cNvSpPr txBox="1"/>
          <p:nvPr/>
        </p:nvSpPr>
        <p:spPr>
          <a:xfrm flipH="1">
            <a:off x="549478" y="765444"/>
            <a:ext cx="1082583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d-ID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Fenomena fisika gelombang elektromagnetik dideskripsikan dengan baik dengan persamaan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Maxwell</a:t>
            </a:r>
            <a:r>
              <a:rPr lang="id-ID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id-ID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Dua dari empat persamaan tersebut adalah ODE.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>
                <a:extLst>
                  <a:ext uri="{FF2B5EF4-FFF2-40B4-BE49-F238E27FC236}">
                    <a16:creationId xmlns="" xmlns:a16="http://schemas.microsoft.com/office/drawing/2014/main" id="{7EF9BE18-E12D-44D1-BC94-F8A9BC51C7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4199187"/>
                  </p:ext>
                </p:extLst>
              </p:nvPr>
            </p:nvGraphicFramePr>
            <p:xfrm>
              <a:off x="2724762" y="3141164"/>
              <a:ext cx="6716231" cy="4572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68718">
                      <a:extLst>
                        <a:ext uri="{9D8B030D-6E8A-4147-A177-3AD203B41FA5}">
                          <a16:colId xmlns="" xmlns:a16="http://schemas.microsoft.com/office/drawing/2014/main" val="762693653"/>
                        </a:ext>
                      </a:extLst>
                    </a:gridCol>
                    <a:gridCol w="5445000">
                      <a:extLst>
                        <a:ext uri="{9D8B030D-6E8A-4147-A177-3AD203B41FA5}">
                          <a16:colId xmlns="" xmlns:a16="http://schemas.microsoft.com/office/drawing/2014/main" val="3069742434"/>
                        </a:ext>
                      </a:extLst>
                    </a:gridCol>
                    <a:gridCol w="802513">
                      <a:extLst>
                        <a:ext uri="{9D8B030D-6E8A-4147-A177-3AD203B41FA5}">
                          <a16:colId xmlns="" xmlns:a16="http://schemas.microsoft.com/office/drawing/2014/main" val="317201726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  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(3-1)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3141107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EF9BE18-E12D-44D1-BC94-F8A9BC51C7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4199187"/>
                  </p:ext>
                </p:extLst>
              </p:nvPr>
            </p:nvGraphicFramePr>
            <p:xfrm>
              <a:off x="2724762" y="3141164"/>
              <a:ext cx="6716231" cy="4572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6871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762693653"/>
                        </a:ext>
                      </a:extLst>
                    </a:gridCol>
                    <a:gridCol w="54450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069742434"/>
                        </a:ext>
                      </a:extLst>
                    </a:gridCol>
                    <a:gridCol w="80251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1720172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3"/>
                          <a:stretch>
                            <a:fillRect l="-8613" r="-14765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(3-1)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3141107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>
                <a:extLst>
                  <a:ext uri="{FF2B5EF4-FFF2-40B4-BE49-F238E27FC236}">
                    <a16:creationId xmlns="" xmlns:a16="http://schemas.microsoft.com/office/drawing/2014/main" id="{392FC723-3872-4037-B3CA-1378361499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0886908"/>
                  </p:ext>
                </p:extLst>
              </p:nvPr>
            </p:nvGraphicFramePr>
            <p:xfrm>
              <a:off x="2665517" y="3587274"/>
              <a:ext cx="6775476" cy="9168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73839">
                      <a:extLst>
                        <a:ext uri="{9D8B030D-6E8A-4147-A177-3AD203B41FA5}">
                          <a16:colId xmlns="" xmlns:a16="http://schemas.microsoft.com/office/drawing/2014/main" val="1271489135"/>
                        </a:ext>
                      </a:extLst>
                    </a:gridCol>
                    <a:gridCol w="5345099">
                      <a:extLst>
                        <a:ext uri="{9D8B030D-6E8A-4147-A177-3AD203B41FA5}">
                          <a16:colId xmlns="" xmlns:a16="http://schemas.microsoft.com/office/drawing/2014/main" val="3551878558"/>
                        </a:ext>
                      </a:extLst>
                    </a:gridCol>
                    <a:gridCol w="956538">
                      <a:extLst>
                        <a:ext uri="{9D8B030D-6E8A-4147-A177-3AD203B41FA5}">
                          <a16:colId xmlns="" xmlns:a16="http://schemas.microsoft.com/office/drawing/2014/main" val="291975468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sz="20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0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0" lang="en-US" sz="2000" b="0" i="1" u="none" strike="noStrike" kern="1200" cap="none" spc="0" normalizeH="0" baseline="0" noProof="0" dirty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dirty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kumimoji="0" lang="en-US" sz="2000" b="0" i="0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a:rPr kumimoji="0" lang="en-US" sz="20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kumimoji="0" lang="en-US" sz="20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  <m:r>
                                  <a:rPr kumimoji="0" lang="en-US" sz="20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0" lang="en-US" sz="20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0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-123825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(3-2)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515701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92FC723-3872-4037-B3CA-1378361499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0886908"/>
                  </p:ext>
                </p:extLst>
              </p:nvPr>
            </p:nvGraphicFramePr>
            <p:xfrm>
              <a:off x="2665517" y="3587274"/>
              <a:ext cx="6775476" cy="9168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7383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271489135"/>
                        </a:ext>
                      </a:extLst>
                    </a:gridCol>
                    <a:gridCol w="534509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551878558"/>
                        </a:ext>
                      </a:extLst>
                    </a:gridCol>
                    <a:gridCol w="95653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919754680"/>
                        </a:ext>
                      </a:extLst>
                    </a:gridCol>
                  </a:tblGrid>
                  <a:tr h="916813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4"/>
                          <a:stretch>
                            <a:fillRect l="-8894" r="-17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-123825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(3-2)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0515701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12">
                <a:extLst>
                  <a:ext uri="{FF2B5EF4-FFF2-40B4-BE49-F238E27FC236}">
                    <a16:creationId xmlns="" xmlns:a16="http://schemas.microsoft.com/office/drawing/2014/main" id="{64FCF377-7F60-44CB-A677-FC4C8C5BEC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662893"/>
                  </p:ext>
                </p:extLst>
              </p:nvPr>
            </p:nvGraphicFramePr>
            <p:xfrm>
              <a:off x="2737353" y="4534672"/>
              <a:ext cx="6703640" cy="59328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63365">
                      <a:extLst>
                        <a:ext uri="{9D8B030D-6E8A-4147-A177-3AD203B41FA5}">
                          <a16:colId xmlns="" xmlns:a16="http://schemas.microsoft.com/office/drawing/2014/main" val="3923915955"/>
                        </a:ext>
                      </a:extLst>
                    </a:gridCol>
                    <a:gridCol w="4964540">
                      <a:extLst>
                        <a:ext uri="{9D8B030D-6E8A-4147-A177-3AD203B41FA5}">
                          <a16:colId xmlns="" xmlns:a16="http://schemas.microsoft.com/office/drawing/2014/main" val="3772328532"/>
                        </a:ext>
                      </a:extLst>
                    </a:gridCol>
                    <a:gridCol w="1275735">
                      <a:extLst>
                        <a:ext uri="{9D8B030D-6E8A-4147-A177-3AD203B41FA5}">
                          <a16:colId xmlns="" xmlns:a16="http://schemas.microsoft.com/office/drawing/2014/main" val="3857401591"/>
                        </a:ext>
                      </a:extLst>
                    </a:gridCol>
                  </a:tblGrid>
                  <a:tr h="593281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000" i="1" dirty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 dirty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acc>
                              <m:r>
                                <a:rPr lang="en-US" sz="2000" i="0" dirty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 dirty="0">
                                  <a:effectLst/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 dirty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 dirty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5715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(3-3)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25173588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4FCF377-7F60-44CB-A677-FC4C8C5BEC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662893"/>
                  </p:ext>
                </p:extLst>
              </p:nvPr>
            </p:nvGraphicFramePr>
            <p:xfrm>
              <a:off x="2737353" y="4534672"/>
              <a:ext cx="6703640" cy="59328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6336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923915955"/>
                        </a:ext>
                      </a:extLst>
                    </a:gridCol>
                    <a:gridCol w="496454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772328532"/>
                        </a:ext>
                      </a:extLst>
                    </a:gridCol>
                    <a:gridCol w="127573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857401591"/>
                        </a:ext>
                      </a:extLst>
                    </a:gridCol>
                  </a:tblGrid>
                  <a:tr h="593281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5"/>
                          <a:stretch>
                            <a:fillRect l="-9325" r="-25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5715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(3-3)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2517358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13">
                <a:extLst>
                  <a:ext uri="{FF2B5EF4-FFF2-40B4-BE49-F238E27FC236}">
                    <a16:creationId xmlns="" xmlns:a16="http://schemas.microsoft.com/office/drawing/2014/main" id="{26686537-986D-495E-B637-F6FCFD164B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0499467"/>
                  </p:ext>
                </p:extLst>
              </p:nvPr>
            </p:nvGraphicFramePr>
            <p:xfrm>
              <a:off x="2652926" y="5114212"/>
              <a:ext cx="6788067" cy="69373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73278">
                      <a:extLst>
                        <a:ext uri="{9D8B030D-6E8A-4147-A177-3AD203B41FA5}">
                          <a16:colId xmlns="" xmlns:a16="http://schemas.microsoft.com/office/drawing/2014/main" val="3326091520"/>
                        </a:ext>
                      </a:extLst>
                    </a:gridCol>
                    <a:gridCol w="5259131">
                      <a:extLst>
                        <a:ext uri="{9D8B030D-6E8A-4147-A177-3AD203B41FA5}">
                          <a16:colId xmlns="" xmlns:a16="http://schemas.microsoft.com/office/drawing/2014/main" val="668044847"/>
                        </a:ext>
                      </a:extLst>
                    </a:gridCol>
                    <a:gridCol w="1055658">
                      <a:extLst>
                        <a:ext uri="{9D8B030D-6E8A-4147-A177-3AD203B41FA5}">
                          <a16:colId xmlns="" xmlns:a16="http://schemas.microsoft.com/office/drawing/2014/main" val="175367883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0" lang="en-US" sz="20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kumimoji="0" lang="en-US" sz="2000" b="0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0" lang="en-US" sz="20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kumimoji="0" lang="en-US" sz="20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20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kumimoji="0" lang="en-US" sz="20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̅"/>
                                  <m:ctrlPr>
                                    <a:rPr kumimoji="0" lang="en-US" sz="20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                    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for lossless mediums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(3-4a)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005819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6686537-986D-495E-B637-F6FCFD164BF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0499467"/>
                  </p:ext>
                </p:extLst>
              </p:nvPr>
            </p:nvGraphicFramePr>
            <p:xfrm>
              <a:off x="2652926" y="5114212"/>
              <a:ext cx="6788067" cy="69373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7327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326091520"/>
                        </a:ext>
                      </a:extLst>
                    </a:gridCol>
                    <a:gridCol w="525913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668044847"/>
                        </a:ext>
                      </a:extLst>
                    </a:gridCol>
                    <a:gridCol w="105565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753678830"/>
                        </a:ext>
                      </a:extLst>
                    </a:gridCol>
                  </a:tblGrid>
                  <a:tr h="693738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6"/>
                          <a:stretch>
                            <a:fillRect l="-9038" r="-20046" b="-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(3-4a)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82005819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4">
                <a:extLst>
                  <a:ext uri="{FF2B5EF4-FFF2-40B4-BE49-F238E27FC236}">
                    <a16:creationId xmlns="" xmlns:a16="http://schemas.microsoft.com/office/drawing/2014/main" id="{38CCCCED-1935-4C53-9FCB-4511ECA28D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9203632"/>
                  </p:ext>
                </p:extLst>
              </p:nvPr>
            </p:nvGraphicFramePr>
            <p:xfrm>
              <a:off x="2652926" y="5822989"/>
              <a:ext cx="6788067" cy="69373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73278">
                      <a:extLst>
                        <a:ext uri="{9D8B030D-6E8A-4147-A177-3AD203B41FA5}">
                          <a16:colId xmlns="" xmlns:a16="http://schemas.microsoft.com/office/drawing/2014/main" val="3326091520"/>
                        </a:ext>
                      </a:extLst>
                    </a:gridCol>
                    <a:gridCol w="5259131">
                      <a:extLst>
                        <a:ext uri="{9D8B030D-6E8A-4147-A177-3AD203B41FA5}">
                          <a16:colId xmlns="" xmlns:a16="http://schemas.microsoft.com/office/drawing/2014/main" val="668044847"/>
                        </a:ext>
                      </a:extLst>
                    </a:gridCol>
                    <a:gridCol w="1055658">
                      <a:extLst>
                        <a:ext uri="{9D8B030D-6E8A-4147-A177-3AD203B41FA5}">
                          <a16:colId xmlns="" xmlns:a16="http://schemas.microsoft.com/office/drawing/2014/main" val="175367883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0" lang="en-US" sz="20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kumimoji="0" lang="en-US" sz="2000" b="0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0" lang="en-US" sz="20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kumimoji="0" lang="en-US" sz="20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σ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kumimoji="0" lang="en-US" sz="20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kumimoji="0" lang="en-US" sz="20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̅"/>
                                  <m:ctrlPr>
                                    <a:rPr kumimoji="0" lang="en-US" sz="20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20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       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for lossy mediums</a:t>
                          </a:r>
                          <a:endParaRPr lang="en-US" sz="2000" i="0" dirty="0">
                            <a:effectLst/>
                            <a:latin typeface="Times New Roman" panose="020206030504050203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(3-4b)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005819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8CCCCED-1935-4C53-9FCB-4511ECA28D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9203632"/>
                  </p:ext>
                </p:extLst>
              </p:nvPr>
            </p:nvGraphicFramePr>
            <p:xfrm>
              <a:off x="2652926" y="5822989"/>
              <a:ext cx="6788067" cy="69373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7327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326091520"/>
                        </a:ext>
                      </a:extLst>
                    </a:gridCol>
                    <a:gridCol w="525913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668044847"/>
                        </a:ext>
                      </a:extLst>
                    </a:gridCol>
                    <a:gridCol w="105565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753678830"/>
                        </a:ext>
                      </a:extLst>
                    </a:gridCol>
                  </a:tblGrid>
                  <a:tr h="693738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7"/>
                          <a:stretch>
                            <a:fillRect l="-9038" r="-20046" b="-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a:t>(3-4b)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8200581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Rectangle 1">
            <a:extLst>
              <a:ext uri="{FF2B5EF4-FFF2-40B4-BE49-F238E27FC236}">
                <a16:creationId xmlns="" xmlns:a16="http://schemas.microsoft.com/office/drawing/2014/main" id="{2222795A-4154-4BB4-9823-7A94E0671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478" y="3141164"/>
            <a:ext cx="4613482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Phenomenon #1:  </a:t>
            </a:r>
          </a:p>
          <a:p>
            <a:pPr>
              <a:spcAft>
                <a:spcPts val="600"/>
              </a:spcAf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Phenomenon #2:</a:t>
            </a:r>
          </a:p>
          <a:p>
            <a:pPr>
              <a:spcAft>
                <a:spcPts val="600"/>
              </a:spcAf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Phenomenon #3:</a:t>
            </a:r>
          </a:p>
          <a:p>
            <a:pPr>
              <a:spcAft>
                <a:spcPts val="600"/>
              </a:spcAf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Phenomenon #4:</a:t>
            </a:r>
            <a:endParaRPr lang="en-US" altLang="en-US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124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463" y="725321"/>
            <a:ext cx="9144000" cy="1572711"/>
          </a:xfrm>
        </p:spPr>
        <p:txBody>
          <a:bodyPr>
            <a:normAutofit/>
          </a:bodyPr>
          <a:lstStyle/>
          <a:p>
            <a:pPr algn="l"/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Sesi Ke-13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Ordinary Differential Equations (ODEs) (3)</a:t>
            </a:r>
            <a:endParaRPr lang="id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4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463" y="725321"/>
            <a:ext cx="9144000" cy="1572711"/>
          </a:xfrm>
        </p:spPr>
        <p:txBody>
          <a:bodyPr>
            <a:normAutofit/>
          </a:bodyPr>
          <a:lstStyle/>
          <a:p>
            <a:pPr algn="l"/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Penyegaran Materi Yang Lalu</a:t>
            </a:r>
            <a:endParaRPr lang="id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9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49" y="0"/>
            <a:ext cx="9144000" cy="658311"/>
          </a:xfrm>
        </p:spPr>
        <p:txBody>
          <a:bodyPr>
            <a:normAutofit/>
          </a:bodyPr>
          <a:lstStyle/>
          <a:p>
            <a:pPr algn="l"/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Solusi dari Masalah 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#3</a:t>
            </a:r>
            <a:endParaRPr lang="id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65483" y="661737"/>
            <a:ext cx="11213431" cy="48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462549" y="990600"/>
                <a:ext cx="10702756" cy="3785937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id-I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Masalah </a:t>
                </a:r>
                <a:r>
                  <a:rPr lang="id-I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#3</a:t>
                </a:r>
                <a:endParaRPr lang="id-ID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id-I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Carilah nilai ln 5000 dengan metode numerik dengan galat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id-ID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id-ID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id-ID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id-I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Nilai awal: x = 1</a:t>
                </a:r>
              </a:p>
              <a:p>
                <a:pPr algn="l"/>
                <a:r>
                  <a:rPr lang="id-I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id-ID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lang="id-ID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id-ID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id-ID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49" y="990600"/>
                <a:ext cx="10702756" cy="3785937"/>
              </a:xfrm>
              <a:prstGeom prst="rect">
                <a:avLst/>
              </a:prstGeom>
              <a:blipFill rotWithShape="0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48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49" y="0"/>
            <a:ext cx="9144000" cy="658311"/>
          </a:xfrm>
        </p:spPr>
        <p:txBody>
          <a:bodyPr>
            <a:normAutofit/>
          </a:bodyPr>
          <a:lstStyle/>
          <a:p>
            <a:pPr algn="l"/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Solusi dari Masalah </a:t>
            </a:r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#3</a:t>
            </a:r>
            <a:endParaRPr lang="id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65483" y="661737"/>
            <a:ext cx="11213431" cy="481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62549" y="990600"/>
            <a:ext cx="9144000" cy="508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d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id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483" y="990600"/>
            <a:ext cx="87710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Algoritma Penyelesaian</a:t>
            </a:r>
          </a:p>
          <a:p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Rumuskan masalah dengan persamaan matematika, misalnya e^x = 5000. x=?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Tentukan nilai yang ditargetkan dan beri nama, misalnya dalam hal ini y = 5000.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Tentukan tebakan awal dari solusi (nilai awal), misalnya x = 1.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Tentukan besarnya pertambahan nilai, misalnya dx = 0.000001.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Cek nilai sementara dan cek seberapa jauh bedanya dengan nilai target.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id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Tentukan nilai galat yang </a:t>
            </a: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ditargetkan, misalnya galat = 0.001.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Cek galat sementara: galat_sementara = [nilai target – nilai sementara]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Jika galat_sementara &gt; galat, lakukan penambahan nilai x, yaitu x = x + dx.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id-ID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Ulang kembali langkah 1 s.d. 8, hentikan jika galat_sementara &lt;= galat.</a:t>
            </a:r>
            <a:endParaRPr lang="id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1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1326" y="1880353"/>
            <a:ext cx="9144000" cy="1572711"/>
          </a:xfrm>
        </p:spPr>
        <p:txBody>
          <a:bodyPr>
            <a:normAutofit/>
          </a:bodyPr>
          <a:lstStyle/>
          <a:p>
            <a:pPr algn="l"/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 Penerapan Problem Solving ODE:</a:t>
            </a:r>
            <a:b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ODE pada Sains di Bidang Radar</a:t>
            </a:r>
          </a:p>
        </p:txBody>
      </p:sp>
    </p:spTree>
    <p:extLst>
      <p:ext uri="{BB962C8B-B14F-4D97-AF65-F5344CB8AC3E}">
        <p14:creationId xmlns:p14="http://schemas.microsoft.com/office/powerpoint/2010/main" val="344848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1326" y="1880353"/>
            <a:ext cx="9144000" cy="1572711"/>
          </a:xfrm>
        </p:spPr>
        <p:txBody>
          <a:bodyPr>
            <a:normAutofit/>
          </a:bodyPr>
          <a:lstStyle/>
          <a:p>
            <a:pPr algn="l"/>
            <a:r>
              <a:rPr lang="id-I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Latar Belakang</a:t>
            </a:r>
            <a:endParaRPr lang="id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02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2AF49FF-8FB7-4A4C-91F0-6E4A35707057}"/>
              </a:ext>
            </a:extLst>
          </p:cNvPr>
          <p:cNvSpPr txBox="1"/>
          <p:nvPr/>
        </p:nvSpPr>
        <p:spPr>
          <a:xfrm flipH="1">
            <a:off x="494085" y="751613"/>
            <a:ext cx="968154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Moti</a:t>
            </a:r>
            <a:r>
              <a:rPr lang="id-ID" sz="22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vasi Riset</a:t>
            </a:r>
            <a:endParaRPr lang="en-US" sz="2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id-ID" sz="22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Penginderaan </a:t>
            </a:r>
            <a:r>
              <a:rPr lang="id-ID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</a:t>
            </a:r>
            <a:r>
              <a:rPr lang="id-ID" sz="22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auh (</a:t>
            </a:r>
            <a:r>
              <a:rPr lang="id-ID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en-US" sz="22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emote </a:t>
            </a:r>
            <a:r>
              <a:rPr lang="id-ID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ensing</a:t>
            </a:r>
            <a:r>
              <a:rPr lang="id-ID" sz="22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en-US" sz="22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d-ID" sz="22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menyumbang keuntungan untuk manusia</a:t>
            </a:r>
            <a:r>
              <a:rPr lang="en-US" sz="22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d-ID" sz="22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Dalam pelestarian bumi</a:t>
            </a:r>
            <a:r>
              <a:rPr lang="en-US" sz="22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d-ID" sz="22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Dalam hal mitigasi bencana alam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d-ID" sz="22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Dalam peningkatan produktivitas industri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id-ID" sz="22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Kami bermaksud untuk berkontribusi di dalam pengembangan teknologi penginderaan jauh.</a:t>
            </a:r>
            <a:endParaRPr lang="id-ID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à"/>
            </a:pP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id-ID" sz="22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Tujuan Riset</a:t>
            </a:r>
            <a:endParaRPr lang="en-US" sz="22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id-ID" sz="22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Memahami karakteristik pantulan / sebaran gelombang eletromagnetik terpolarisasi melingkar (gelombang CP)</a:t>
            </a:r>
            <a:r>
              <a:rPr lang="en-US" sz="22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id-ID" sz="22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dalam upaya untuk mengungkap apakah gelombang jenis ini lebih efektif digunakan pada Synthetic Aperture Radar (SAR) dibandingkan gelombang elektromagnetik terpolarisasi linier (gelombang LP). </a:t>
            </a:r>
            <a:endParaRPr lang="en-US" sz="2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BAAF16C-3188-4006-A6AB-BAE310714AFE}"/>
              </a:ext>
            </a:extLst>
          </p:cNvPr>
          <p:cNvSpPr/>
          <p:nvPr/>
        </p:nvSpPr>
        <p:spPr>
          <a:xfrm>
            <a:off x="494085" y="68658"/>
            <a:ext cx="4796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Motiva</a:t>
            </a:r>
            <a:r>
              <a:rPr lang="id-ID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si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d-ID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dan Tujuan  Riset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B8DE0F7-4DEE-4D9D-9321-7CCE34F7A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75969" y="1597442"/>
            <a:ext cx="1596855" cy="2438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0CD75F1-DADD-477E-8201-85EACDF419BD}"/>
              </a:ext>
            </a:extLst>
          </p:cNvPr>
          <p:cNvSpPr/>
          <p:nvPr/>
        </p:nvSpPr>
        <p:spPr>
          <a:xfrm>
            <a:off x="10274917" y="4074207"/>
            <a:ext cx="1846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JMRSL’s CP-SAR onboard </a:t>
            </a:r>
          </a:p>
          <a:p>
            <a:r>
              <a:rPr lang="en-US" sz="12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CN-235 in Makassar.</a:t>
            </a:r>
          </a:p>
          <a:p>
            <a:r>
              <a:rPr lang="en-US" sz="12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 the Hinotori 2 mission</a:t>
            </a:r>
          </a:p>
        </p:txBody>
      </p:sp>
    </p:spTree>
    <p:extLst>
      <p:ext uri="{BB962C8B-B14F-4D97-AF65-F5344CB8AC3E}">
        <p14:creationId xmlns:p14="http://schemas.microsoft.com/office/powerpoint/2010/main" val="26020662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B38EBCE-4739-4F81-A839-3FFA9EB35DF6}"/>
              </a:ext>
            </a:extLst>
          </p:cNvPr>
          <p:cNvSpPr txBox="1"/>
          <p:nvPr/>
        </p:nvSpPr>
        <p:spPr>
          <a:xfrm flipH="1">
            <a:off x="530820" y="0"/>
            <a:ext cx="11060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Latar Belakang Masalah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A5626E-FE3B-4F4F-AB64-3C127487DA40}"/>
              </a:ext>
            </a:extLst>
          </p:cNvPr>
          <p:cNvSpPr txBox="1"/>
          <p:nvPr/>
        </p:nvSpPr>
        <p:spPr>
          <a:xfrm flipH="1">
            <a:off x="530820" y="1554694"/>
            <a:ext cx="109556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Kita perlu memahami karakteristik pantulan / sebaran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d-ID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gelombang elektromagnetik terpolarisasi melingkar (gelombang CP).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Komputasi bisa berguna untuk memperkirakan karakteristik pantulan / sebaran tersebut.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d-ID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Secara khusus, dengan menerapkan Finite-Difference </a:t>
            </a:r>
            <a:r>
              <a:rPr lang="id-ID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Time-Domain (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FDTD</a:t>
            </a:r>
            <a:r>
              <a:rPr lang="id-ID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), komputasi diharapkan bisa melakukan perhitungan sekaligus </a:t>
            </a:r>
            <a:r>
              <a:rPr lang="id-ID" sz="2800" dirty="0">
                <a:latin typeface="Cambria" panose="02040503050406030204" pitchFamily="18" charset="0"/>
                <a:ea typeface="Cambria" panose="02040503050406030204" pitchFamily="18" charset="0"/>
              </a:rPr>
              <a:t>memvisualisasikan karakteristik pantulan / sebaran tersebut</a:t>
            </a:r>
            <a:r>
              <a:rPr lang="id-ID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5628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1166</Words>
  <Application>Microsoft Office PowerPoint</Application>
  <PresentationFormat>Widescreen</PresentationFormat>
  <Paragraphs>183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游明朝</vt:lpstr>
      <vt:lpstr>Arial</vt:lpstr>
      <vt:lpstr>Calibri</vt:lpstr>
      <vt:lpstr>Calibri Light</vt:lpstr>
      <vt:lpstr>Cambria</vt:lpstr>
      <vt:lpstr>Cambria Math</vt:lpstr>
      <vt:lpstr>Courier New</vt:lpstr>
      <vt:lpstr>Times New Roman</vt:lpstr>
      <vt:lpstr>Wingdings</vt:lpstr>
      <vt:lpstr>Office Theme</vt:lpstr>
      <vt:lpstr>Metode Numerik INF308</vt:lpstr>
      <vt:lpstr>Sesi Ke-13  Ordinary Differential Equations (ODEs) (3)</vt:lpstr>
      <vt:lpstr>Penyegaran Materi Yang Lalu</vt:lpstr>
      <vt:lpstr>Solusi dari Masalah #3</vt:lpstr>
      <vt:lpstr>Solusi dari Masalah #3</vt:lpstr>
      <vt:lpstr>Contoh Penerapan Problem Solving ODE:  ODE pada Sains di Bidang Radar</vt:lpstr>
      <vt:lpstr>Latar Belakang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Numerik INF308</dc:title>
  <dc:creator>MN</dc:creator>
  <cp:lastModifiedBy>MN</cp:lastModifiedBy>
  <cp:revision>26</cp:revision>
  <dcterms:created xsi:type="dcterms:W3CDTF">2020-04-21T00:01:17Z</dcterms:created>
  <dcterms:modified xsi:type="dcterms:W3CDTF">2020-06-09T04:43:14Z</dcterms:modified>
</cp:coreProperties>
</file>