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3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8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4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8000" dirty="0" smtClean="0"/>
              <a:t>MANAJEMEN PROYEK TI</a:t>
            </a:r>
            <a:endParaRPr lang="id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3364" y="4130721"/>
            <a:ext cx="9144000" cy="2727279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PERTEMUAN KE </a:t>
            </a:r>
            <a:r>
              <a:rPr lang="id-ID" b="1" dirty="0" smtClean="0">
                <a:solidFill>
                  <a:srgbClr val="FF0000"/>
                </a:solidFill>
              </a:rPr>
              <a:t>4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SAFITRI JAYA, S.Kom, M.T.I</a:t>
            </a:r>
          </a:p>
          <a:p>
            <a:r>
              <a:rPr lang="id-ID" b="1" dirty="0" smtClean="0"/>
              <a:t>SEMESTER GANJIL TA 2017/2018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UNIVERSITAS PEMBANGUNAN JAYA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ruang lingkup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Perencanaan ruang lingkup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Mendefinisikan ruang lingkup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Membuat </a:t>
            </a:r>
            <a:r>
              <a:rPr lang="id-ID" i="1" dirty="0"/>
              <a:t>Work Breakdown Structure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Melakukan verifikasi ruang lingkup </a:t>
            </a:r>
            <a:r>
              <a:rPr lang="id-ID" dirty="0" smtClean="0"/>
              <a:t>proyek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Melakukan Kontrol terhadap ruang lingkup proyek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67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Kepemimpinan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Manajemen proyek adalah bukan "</a:t>
            </a:r>
            <a:r>
              <a:rPr lang="id-ID" i="1" dirty="0"/>
              <a:t>a one-person operation</a:t>
            </a:r>
            <a:r>
              <a:rPr lang="id-ID" dirty="0"/>
              <a:t>", diperlukan suatu kelompok individu yang tertantang untuk mencapai sasaran tertentu yang sama. Manajemen proyek mencakup: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i="1" dirty="0"/>
              <a:t>a project manager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i="1" dirty="0"/>
              <a:t>an assistant project manager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i="1" dirty="0"/>
              <a:t>a project (home) office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i="1" dirty="0"/>
              <a:t>a project team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301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Kepemimpinan proyek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 dan tanggungjawab dari pimpinan proyek :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Dapat menjadi </a:t>
            </a:r>
            <a:r>
              <a:rPr lang="id-ID" b="1" dirty="0">
                <a:solidFill>
                  <a:srgbClr val="FF0000"/>
                </a:solidFill>
              </a:rPr>
              <a:t>sumber informasi </a:t>
            </a:r>
            <a:r>
              <a:rPr lang="id-ID" dirty="0"/>
              <a:t>bagi masalah yang berkaitan dengan pelaksanaan proyek.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Dapat melakukan </a:t>
            </a:r>
            <a:r>
              <a:rPr lang="id-ID" b="1" dirty="0">
                <a:solidFill>
                  <a:srgbClr val="FF0000"/>
                </a:solidFill>
              </a:rPr>
              <a:t>koordinasi</a:t>
            </a:r>
            <a:r>
              <a:rPr lang="id-ID" dirty="0"/>
              <a:t> dan usaha-usaha tindak lanjut antar departemen fungsional dan organisasi lain peserta proyek.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Dapat menjadi </a:t>
            </a:r>
            <a:r>
              <a:rPr lang="id-ID" b="1" dirty="0">
                <a:solidFill>
                  <a:srgbClr val="FF0000"/>
                </a:solidFill>
              </a:rPr>
              <a:t>integrator dan pendorong </a:t>
            </a:r>
            <a:r>
              <a:rPr lang="id-ID" dirty="0"/>
              <a:t>agar kegiatan-kegiatan dilakukan sesuai kepentingan dan sasaran proyek. Hal ini memerlukan kecakapan pendekatan dan negosiasi dengan manajer fungsional misalnya dalam menentukan masalah prioritas pekerjaan.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i="1" dirty="0">
                <a:solidFill>
                  <a:srgbClr val="FF0000"/>
                </a:solidFill>
              </a:rPr>
              <a:t>“Accountability</a:t>
            </a:r>
            <a:r>
              <a:rPr lang="id-ID" b="1" dirty="0">
                <a:solidFill>
                  <a:srgbClr val="FF0000"/>
                </a:solidFill>
              </a:rPr>
              <a:t>” </a:t>
            </a:r>
            <a:r>
              <a:rPr lang="id-ID" dirty="0"/>
              <a:t>terhadap pelaksanaan kegiatan proyek.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397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Macam-macam kepemimpinan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Participating</a:t>
            </a:r>
          </a:p>
          <a:p>
            <a:pPr marL="173736" lvl="1" indent="0">
              <a:buNone/>
            </a:pPr>
            <a:r>
              <a:rPr lang="id-ID" dirty="0"/>
              <a:t> </a:t>
            </a:r>
            <a:r>
              <a:rPr lang="id-ID" dirty="0" smtClean="0"/>
              <a:t>    Ciri – ciri :</a:t>
            </a:r>
          </a:p>
          <a:p>
            <a:pPr marL="173736" lvl="1" indent="0">
              <a:buNone/>
            </a:pPr>
            <a:r>
              <a:rPr lang="id-ID" dirty="0" smtClean="0"/>
              <a:t>     - rendah tugas dan tinggi hubungan</a:t>
            </a:r>
          </a:p>
          <a:p>
            <a:pPr marL="173736" lvl="1" indent="0">
              <a:buNone/>
            </a:pPr>
            <a:r>
              <a:rPr lang="id-ID" dirty="0" smtClean="0"/>
              <a:t>     - pemimpin dan anggota saling memberikan gagasan</a:t>
            </a:r>
          </a:p>
          <a:p>
            <a:pPr marL="173736" lvl="1" indent="0">
              <a:buNone/>
            </a:pPr>
            <a:r>
              <a:rPr lang="id-ID" dirty="0"/>
              <a:t> </a:t>
            </a:r>
            <a:r>
              <a:rPr lang="id-ID" dirty="0" smtClean="0"/>
              <a:t>    - pemimpin dan anggota bersama-sama membuat keputusan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Delegating</a:t>
            </a:r>
          </a:p>
          <a:p>
            <a:pPr marL="173736" lvl="1" indent="0">
              <a:buNone/>
            </a:pPr>
            <a:r>
              <a:rPr lang="id-ID" dirty="0"/>
              <a:t> </a:t>
            </a:r>
            <a:r>
              <a:rPr lang="id-ID" dirty="0" smtClean="0"/>
              <a:t>    Ciri – ciri :</a:t>
            </a:r>
          </a:p>
          <a:p>
            <a:pPr marL="173736" lvl="1" indent="0">
              <a:buNone/>
            </a:pPr>
            <a:r>
              <a:rPr lang="id-ID" dirty="0"/>
              <a:t> </a:t>
            </a:r>
            <a:r>
              <a:rPr lang="id-ID" dirty="0" smtClean="0"/>
              <a:t>    - rendah tugas dan rendah hubungan</a:t>
            </a:r>
          </a:p>
          <a:p>
            <a:pPr marL="173736" lvl="1" indent="0">
              <a:buNone/>
            </a:pPr>
            <a:r>
              <a:rPr lang="id-ID" dirty="0"/>
              <a:t> </a:t>
            </a:r>
            <a:r>
              <a:rPr lang="id-ID" dirty="0" smtClean="0"/>
              <a:t>    - pemimpin melimpahkan pembuatan keputusan dan pelaksanaan kepada anggota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403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 manajer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Manajemen ruang lingkup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Waktu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Biaya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Kualitas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Sumber Daya Manusia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Pengadaan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Komunikasi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Resiko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Manajemen Integrasi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877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Proyek yang berasal dan klien yang ditawarkan ke suatu konsultan atau kontraktor, dimana sudah jelas macam pekerjaan yang harus </a:t>
            </a:r>
            <a:r>
              <a:rPr lang="id-ID" dirty="0" smtClean="0"/>
              <a:t>ditangani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Ide proyek muncul karena ada tawaran dana dari instansi atau lembaga </a:t>
            </a:r>
            <a:r>
              <a:rPr lang="id-ID" dirty="0" smtClean="0"/>
              <a:t>tertentu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Proyek muncul karena adanya tawaran </a:t>
            </a:r>
            <a:r>
              <a:rPr lang="id-ID" dirty="0" smtClean="0"/>
              <a:t>lelang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Proyek berasal dari dalam perusahaan sendiri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164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dirty="0"/>
              <a:t>Sesuatu yang Unique dan kejadiannya hanya </a:t>
            </a:r>
            <a:r>
              <a:rPr lang="id-ID" dirty="0" smtClean="0"/>
              <a:t>sekali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Mempunyai tujuan khusus, dan diselesaikan didalam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Spesifikasi yang </a:t>
            </a:r>
            <a:r>
              <a:rPr lang="id-ID" dirty="0" smtClean="0"/>
              <a:t>pasti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Dibatasi oleh anggaran dan sumberdaya yang </a:t>
            </a:r>
            <a:r>
              <a:rPr lang="id-ID" dirty="0" smtClean="0"/>
              <a:t>terbatas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Hal yang dapat diurai dengan jelas dan dapat </a:t>
            </a:r>
            <a:r>
              <a:rPr lang="id-ID" dirty="0" smtClean="0"/>
              <a:t>dilaksanakan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Hasil deliverablenya terukur dan dapat </a:t>
            </a:r>
            <a:r>
              <a:rPr lang="id-ID" dirty="0" smtClean="0"/>
              <a:t>dikuantifikasi</a:t>
            </a: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Dapat direncanakan, dilaksanakan, dikendalikan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975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Faktor-faktor penentu kegagalan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dirty="0"/>
              <a:t>Organisasi proyek yang dibentuk (42%)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Metode yang digunakan (41%)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Training dan pengawasan (38%)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Prosedure dan aturan (35%)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Perencanaan Implementasi (23%)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Dukungan eksekutif (22%)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078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waktu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Mendefinisikan aktivitas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Urutan aktivitas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Estimasi aktivitas sumber daya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Estimasi durasi kegiatan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Membuat jadwal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Mengontrol dan mengendalikan jadwal proyek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0135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454</TotalTime>
  <Words>404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MANAJEMEN PROYEK TI</vt:lpstr>
      <vt:lpstr>Kepemimpinan proyek</vt:lpstr>
      <vt:lpstr>Kepemimpinan proyek</vt:lpstr>
      <vt:lpstr>Macam-macam kepemimpinan proyek</vt:lpstr>
      <vt:lpstr>Kompetensi manajer proyek</vt:lpstr>
      <vt:lpstr>Tipe proyek</vt:lpstr>
      <vt:lpstr>Karakteristik proyek</vt:lpstr>
      <vt:lpstr>Faktor-faktor penentu kegagalan proyek</vt:lpstr>
      <vt:lpstr>Manajemen waktu proyek</vt:lpstr>
      <vt:lpstr>Manajemen ruang lingkup proyek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creator>Safitri Jaya</dc:creator>
  <cp:lastModifiedBy>Safitri Jaya</cp:lastModifiedBy>
  <cp:revision>60</cp:revision>
  <dcterms:created xsi:type="dcterms:W3CDTF">2017-08-26T13:11:57Z</dcterms:created>
  <dcterms:modified xsi:type="dcterms:W3CDTF">2017-10-01T09:50:46Z</dcterms:modified>
</cp:coreProperties>
</file>