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EC07D4-97DD-4FC0-99A0-D8C0CB336A7A}" type="doc">
      <dgm:prSet loTypeId="urn:microsoft.com/office/officeart/2005/8/layout/hProcess4" loCatId="process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id-ID"/>
        </a:p>
      </dgm:t>
    </dgm:pt>
    <dgm:pt modelId="{9007D3DB-0C2C-432E-A714-2D977548DFB2}">
      <dgm:prSet phldrT="[Text]"/>
      <dgm:spPr/>
      <dgm:t>
        <a:bodyPr/>
        <a:lstStyle/>
        <a:p>
          <a:r>
            <a:rPr lang="en-US" dirty="0" err="1"/>
            <a:t>Langkah</a:t>
          </a:r>
          <a:r>
            <a:rPr lang="en-US" dirty="0"/>
            <a:t> 1</a:t>
          </a:r>
          <a:endParaRPr lang="id-ID" dirty="0"/>
        </a:p>
      </dgm:t>
    </dgm:pt>
    <dgm:pt modelId="{A8C75952-801B-4035-B64D-11BC3AEF9AF7}" type="parTrans" cxnId="{8E30EACB-6193-4700-872B-885911123430}">
      <dgm:prSet/>
      <dgm:spPr/>
      <dgm:t>
        <a:bodyPr/>
        <a:lstStyle/>
        <a:p>
          <a:endParaRPr lang="id-ID"/>
        </a:p>
      </dgm:t>
    </dgm:pt>
    <dgm:pt modelId="{B45FCBB3-0338-4576-AFA6-ED57F2CA2A42}" type="sibTrans" cxnId="{8E30EACB-6193-4700-872B-885911123430}">
      <dgm:prSet/>
      <dgm:spPr/>
      <dgm:t>
        <a:bodyPr/>
        <a:lstStyle/>
        <a:p>
          <a:endParaRPr lang="id-ID"/>
        </a:p>
      </dgm:t>
    </dgm:pt>
    <dgm:pt modelId="{E42FF1E8-8532-47C4-BF1D-7D1B0B70170E}">
      <dgm:prSet phldrT="[Text]"/>
      <dgm:spPr/>
      <dgm:t>
        <a:bodyPr/>
        <a:lstStyle/>
        <a:p>
          <a:r>
            <a:rPr lang="en-US" dirty="0" err="1"/>
            <a:t>Representasi</a:t>
          </a:r>
          <a:r>
            <a:rPr lang="en-US" dirty="0"/>
            <a:t> </a:t>
          </a:r>
          <a:r>
            <a:rPr lang="en-US" dirty="0" err="1"/>
            <a:t>ketidakpastian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</a:t>
          </a:r>
          <a:r>
            <a:rPr lang="en-US" dirty="0" err="1"/>
            <a:t>himpunan</a:t>
          </a:r>
          <a:r>
            <a:rPr lang="en-US" dirty="0"/>
            <a:t> </a:t>
          </a:r>
          <a:r>
            <a:rPr lang="en-US" dirty="0" err="1"/>
            <a:t>dasar</a:t>
          </a:r>
          <a:r>
            <a:rPr lang="en-US" dirty="0"/>
            <a:t> </a:t>
          </a:r>
          <a:r>
            <a:rPr lang="en-US" dirty="0" err="1"/>
            <a:t>kejadian</a:t>
          </a:r>
          <a:endParaRPr lang="id-ID" dirty="0"/>
        </a:p>
      </dgm:t>
    </dgm:pt>
    <dgm:pt modelId="{D36A2C0D-05E2-4D6F-A0D1-2B8FCD27D89F}" type="parTrans" cxnId="{440C2F27-9B11-4B72-8BDF-0D076D5E3D1C}">
      <dgm:prSet/>
      <dgm:spPr/>
      <dgm:t>
        <a:bodyPr/>
        <a:lstStyle/>
        <a:p>
          <a:endParaRPr lang="id-ID"/>
        </a:p>
      </dgm:t>
    </dgm:pt>
    <dgm:pt modelId="{EE638E5B-5633-485B-8546-9CF496E64956}" type="sibTrans" cxnId="{440C2F27-9B11-4B72-8BDF-0D076D5E3D1C}">
      <dgm:prSet/>
      <dgm:spPr/>
      <dgm:t>
        <a:bodyPr/>
        <a:lstStyle/>
        <a:p>
          <a:endParaRPr lang="id-ID"/>
        </a:p>
      </dgm:t>
    </dgm:pt>
    <dgm:pt modelId="{5CEB5F29-4D96-4436-8556-97BBF2169F0D}">
      <dgm:prSet phldrT="[Text]"/>
      <dgm:spPr/>
      <dgm:t>
        <a:bodyPr/>
        <a:lstStyle/>
        <a:p>
          <a:r>
            <a:rPr lang="en-US" dirty="0" err="1"/>
            <a:t>Langkah</a:t>
          </a:r>
          <a:r>
            <a:rPr lang="en-US" dirty="0"/>
            <a:t> 2</a:t>
          </a:r>
          <a:endParaRPr lang="id-ID" dirty="0"/>
        </a:p>
      </dgm:t>
    </dgm:pt>
    <dgm:pt modelId="{0A82922F-04C9-4D74-B18F-CCB86842ED68}" type="parTrans" cxnId="{37B5F118-CC6A-4186-8B79-66B49F48A488}">
      <dgm:prSet/>
      <dgm:spPr/>
      <dgm:t>
        <a:bodyPr/>
        <a:lstStyle/>
        <a:p>
          <a:endParaRPr lang="id-ID"/>
        </a:p>
      </dgm:t>
    </dgm:pt>
    <dgm:pt modelId="{BC596FDB-1CB5-413A-A82C-FE483D82BCE2}" type="sibTrans" cxnId="{37B5F118-CC6A-4186-8B79-66B49F48A488}">
      <dgm:prSet/>
      <dgm:spPr/>
      <dgm:t>
        <a:bodyPr/>
        <a:lstStyle/>
        <a:p>
          <a:endParaRPr lang="id-ID"/>
        </a:p>
      </dgm:t>
    </dgm:pt>
    <dgm:pt modelId="{222AD200-D98D-4A35-BA52-D87A4AB941C9}">
      <dgm:prSet phldrT="[Text]"/>
      <dgm:spPr/>
      <dgm:t>
        <a:bodyPr/>
        <a:lstStyle/>
        <a:p>
          <a:r>
            <a:rPr lang="en-US" dirty="0" err="1"/>
            <a:t>Kombinasi</a:t>
          </a:r>
          <a:r>
            <a:rPr lang="en-US" dirty="0"/>
            <a:t> </a:t>
          </a:r>
          <a:r>
            <a:rPr lang="en-US" dirty="0" err="1"/>
            <a:t>pengetahuan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informasi</a:t>
          </a:r>
          <a:r>
            <a:rPr lang="en-US" dirty="0"/>
            <a:t>  yang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pasti</a:t>
          </a:r>
          <a:endParaRPr lang="id-ID" dirty="0"/>
        </a:p>
      </dgm:t>
    </dgm:pt>
    <dgm:pt modelId="{E28B9429-0150-45B7-8945-29BF0693FE50}" type="parTrans" cxnId="{DE8A685C-EF0B-41A8-A86E-53D86593DB46}">
      <dgm:prSet/>
      <dgm:spPr/>
      <dgm:t>
        <a:bodyPr/>
        <a:lstStyle/>
        <a:p>
          <a:endParaRPr lang="id-ID"/>
        </a:p>
      </dgm:t>
    </dgm:pt>
    <dgm:pt modelId="{47506885-A4AE-43C8-84EE-778648A05F12}" type="sibTrans" cxnId="{DE8A685C-EF0B-41A8-A86E-53D86593DB46}">
      <dgm:prSet/>
      <dgm:spPr/>
      <dgm:t>
        <a:bodyPr/>
        <a:lstStyle/>
        <a:p>
          <a:endParaRPr lang="id-ID"/>
        </a:p>
      </dgm:t>
    </dgm:pt>
    <dgm:pt modelId="{B2D60901-14C6-4AD0-BB1C-4A6C3E77C901}">
      <dgm:prSet phldrT="[Text]"/>
      <dgm:spPr/>
      <dgm:t>
        <a:bodyPr/>
        <a:lstStyle/>
        <a:p>
          <a:r>
            <a:rPr lang="en-US" dirty="0" err="1"/>
            <a:t>Langkah</a:t>
          </a:r>
          <a:r>
            <a:rPr lang="en-US" dirty="0"/>
            <a:t> 3</a:t>
          </a:r>
          <a:endParaRPr lang="id-ID" dirty="0"/>
        </a:p>
      </dgm:t>
    </dgm:pt>
    <dgm:pt modelId="{2F52490A-0076-4F18-9F4A-45973D628AC9}" type="parTrans" cxnId="{DD3108AB-2189-4514-A159-DADA0C445054}">
      <dgm:prSet/>
      <dgm:spPr/>
      <dgm:t>
        <a:bodyPr/>
        <a:lstStyle/>
        <a:p>
          <a:endParaRPr lang="id-ID"/>
        </a:p>
      </dgm:t>
    </dgm:pt>
    <dgm:pt modelId="{4D7624A2-4847-4F01-AF45-E465FBB938BF}" type="sibTrans" cxnId="{DD3108AB-2189-4514-A159-DADA0C445054}">
      <dgm:prSet/>
      <dgm:spPr/>
      <dgm:t>
        <a:bodyPr/>
        <a:lstStyle/>
        <a:p>
          <a:endParaRPr lang="id-ID"/>
        </a:p>
      </dgm:t>
    </dgm:pt>
    <dgm:pt modelId="{81A63645-805C-4DE8-B526-73CCA2EFAEC5}">
      <dgm:prSet phldrT="[Text]"/>
      <dgm:spPr/>
      <dgm:t>
        <a:bodyPr/>
        <a:lstStyle/>
        <a:p>
          <a:r>
            <a:rPr lang="en-US" dirty="0" err="1"/>
            <a:t>Menarik</a:t>
          </a:r>
          <a:r>
            <a:rPr lang="en-US" dirty="0"/>
            <a:t> </a:t>
          </a:r>
          <a:r>
            <a:rPr lang="en-US" dirty="0" err="1"/>
            <a:t>kesimpulan</a:t>
          </a:r>
          <a:endParaRPr lang="id-ID" dirty="0"/>
        </a:p>
      </dgm:t>
    </dgm:pt>
    <dgm:pt modelId="{E6195BB4-3BB6-4005-84E0-2A34B7EC70F8}" type="parTrans" cxnId="{DB28740C-85B6-4822-915B-DF45BA878A8C}">
      <dgm:prSet/>
      <dgm:spPr/>
      <dgm:t>
        <a:bodyPr/>
        <a:lstStyle/>
        <a:p>
          <a:endParaRPr lang="id-ID"/>
        </a:p>
      </dgm:t>
    </dgm:pt>
    <dgm:pt modelId="{C356777F-2490-4106-9B22-CDB4851E81BC}" type="sibTrans" cxnId="{DB28740C-85B6-4822-915B-DF45BA878A8C}">
      <dgm:prSet/>
      <dgm:spPr/>
      <dgm:t>
        <a:bodyPr/>
        <a:lstStyle/>
        <a:p>
          <a:endParaRPr lang="id-ID"/>
        </a:p>
      </dgm:t>
    </dgm:pt>
    <dgm:pt modelId="{AB1F9AE8-9AD7-4402-B555-ACFC9064DAAC}" type="pres">
      <dgm:prSet presAssocID="{99EC07D4-97DD-4FC0-99A0-D8C0CB336A7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2C7CD1-9098-4CC4-B992-22A9AE600E4E}" type="pres">
      <dgm:prSet presAssocID="{99EC07D4-97DD-4FC0-99A0-D8C0CB336A7A}" presName="tSp" presStyleCnt="0"/>
      <dgm:spPr/>
    </dgm:pt>
    <dgm:pt modelId="{4E6CEC6E-EE14-48ED-9E33-9C25B5AD6B5E}" type="pres">
      <dgm:prSet presAssocID="{99EC07D4-97DD-4FC0-99A0-D8C0CB336A7A}" presName="bSp" presStyleCnt="0"/>
      <dgm:spPr/>
    </dgm:pt>
    <dgm:pt modelId="{05D69EA3-49EE-41A9-8C1D-92B2D2CC37A3}" type="pres">
      <dgm:prSet presAssocID="{99EC07D4-97DD-4FC0-99A0-D8C0CB336A7A}" presName="process" presStyleCnt="0"/>
      <dgm:spPr/>
    </dgm:pt>
    <dgm:pt modelId="{26992036-9D2A-4E88-8C2C-3137EE44499B}" type="pres">
      <dgm:prSet presAssocID="{9007D3DB-0C2C-432E-A714-2D977548DFB2}" presName="composite1" presStyleCnt="0"/>
      <dgm:spPr/>
    </dgm:pt>
    <dgm:pt modelId="{6EEDFC04-1246-4DFC-8522-2481D813C3F0}" type="pres">
      <dgm:prSet presAssocID="{9007D3DB-0C2C-432E-A714-2D977548DFB2}" presName="dummyNode1" presStyleLbl="node1" presStyleIdx="0" presStyleCnt="3"/>
      <dgm:spPr/>
    </dgm:pt>
    <dgm:pt modelId="{44071078-BC57-449F-A0E3-F47C56636F7C}" type="pres">
      <dgm:prSet presAssocID="{9007D3DB-0C2C-432E-A714-2D977548DFB2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A614BA-3288-47F0-9E76-75EB1F2BC663}" type="pres">
      <dgm:prSet presAssocID="{9007D3DB-0C2C-432E-A714-2D977548DFB2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9F59BB-35A8-469D-9E84-87CFC355FB49}" type="pres">
      <dgm:prSet presAssocID="{9007D3DB-0C2C-432E-A714-2D977548DFB2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6FD66-F82D-406B-9991-3EB010C6F9E0}" type="pres">
      <dgm:prSet presAssocID="{9007D3DB-0C2C-432E-A714-2D977548DFB2}" presName="connSite1" presStyleCnt="0"/>
      <dgm:spPr/>
    </dgm:pt>
    <dgm:pt modelId="{6EA16970-7AE1-4AE1-88E8-95C2B242E0BF}" type="pres">
      <dgm:prSet presAssocID="{B45FCBB3-0338-4576-AFA6-ED57F2CA2A42}" presName="Name9" presStyleLbl="sibTrans2D1" presStyleIdx="0" presStyleCnt="2"/>
      <dgm:spPr/>
      <dgm:t>
        <a:bodyPr/>
        <a:lstStyle/>
        <a:p>
          <a:endParaRPr lang="en-US"/>
        </a:p>
      </dgm:t>
    </dgm:pt>
    <dgm:pt modelId="{008009F4-D3DC-446D-82A1-0C62AC9B2BC3}" type="pres">
      <dgm:prSet presAssocID="{5CEB5F29-4D96-4436-8556-97BBF2169F0D}" presName="composite2" presStyleCnt="0"/>
      <dgm:spPr/>
    </dgm:pt>
    <dgm:pt modelId="{4F1D545C-08EF-42A5-8E2E-BC29C59647CB}" type="pres">
      <dgm:prSet presAssocID="{5CEB5F29-4D96-4436-8556-97BBF2169F0D}" presName="dummyNode2" presStyleLbl="node1" presStyleIdx="0" presStyleCnt="3"/>
      <dgm:spPr/>
    </dgm:pt>
    <dgm:pt modelId="{9A330511-86C0-443F-A515-54447B833BF2}" type="pres">
      <dgm:prSet presAssocID="{5CEB5F29-4D96-4436-8556-97BBF2169F0D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507C37-6295-4E5F-9918-AB12A7FF879D}" type="pres">
      <dgm:prSet presAssocID="{5CEB5F29-4D96-4436-8556-97BBF2169F0D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724ACB-F00D-4E0B-B14B-942157553435}" type="pres">
      <dgm:prSet presAssocID="{5CEB5F29-4D96-4436-8556-97BBF2169F0D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8DFF59-D821-45AD-B913-0D7DF2633178}" type="pres">
      <dgm:prSet presAssocID="{5CEB5F29-4D96-4436-8556-97BBF2169F0D}" presName="connSite2" presStyleCnt="0"/>
      <dgm:spPr/>
    </dgm:pt>
    <dgm:pt modelId="{9A2AA5D6-802D-4E8B-9CF8-237050048C30}" type="pres">
      <dgm:prSet presAssocID="{BC596FDB-1CB5-413A-A82C-FE483D82BCE2}" presName="Name18" presStyleLbl="sibTrans2D1" presStyleIdx="1" presStyleCnt="2"/>
      <dgm:spPr/>
      <dgm:t>
        <a:bodyPr/>
        <a:lstStyle/>
        <a:p>
          <a:endParaRPr lang="en-US"/>
        </a:p>
      </dgm:t>
    </dgm:pt>
    <dgm:pt modelId="{7284A802-6ECF-46FB-8CE8-7C9AE3C8A261}" type="pres">
      <dgm:prSet presAssocID="{B2D60901-14C6-4AD0-BB1C-4A6C3E77C901}" presName="composite1" presStyleCnt="0"/>
      <dgm:spPr/>
    </dgm:pt>
    <dgm:pt modelId="{CA5B9764-5BC4-4EF5-A90A-D0C394EE18F6}" type="pres">
      <dgm:prSet presAssocID="{B2D60901-14C6-4AD0-BB1C-4A6C3E77C901}" presName="dummyNode1" presStyleLbl="node1" presStyleIdx="1" presStyleCnt="3"/>
      <dgm:spPr/>
    </dgm:pt>
    <dgm:pt modelId="{44F46262-4BA6-43B9-9BA7-BEF0BF471E64}" type="pres">
      <dgm:prSet presAssocID="{B2D60901-14C6-4AD0-BB1C-4A6C3E77C901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D3D0D7-B512-4043-AB4C-78849E9F384C}" type="pres">
      <dgm:prSet presAssocID="{B2D60901-14C6-4AD0-BB1C-4A6C3E77C901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F1DA75-6E53-4F93-9BFF-715D5A249C9D}" type="pres">
      <dgm:prSet presAssocID="{B2D60901-14C6-4AD0-BB1C-4A6C3E77C901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5860A0-D9A2-475B-A831-EC192A10475F}" type="pres">
      <dgm:prSet presAssocID="{B2D60901-14C6-4AD0-BB1C-4A6C3E77C901}" presName="connSite1" presStyleCnt="0"/>
      <dgm:spPr/>
    </dgm:pt>
  </dgm:ptLst>
  <dgm:cxnLst>
    <dgm:cxn modelId="{DB28740C-85B6-4822-915B-DF45BA878A8C}" srcId="{B2D60901-14C6-4AD0-BB1C-4A6C3E77C901}" destId="{81A63645-805C-4DE8-B526-73CCA2EFAEC5}" srcOrd="0" destOrd="0" parTransId="{E6195BB4-3BB6-4005-84E0-2A34B7EC70F8}" sibTransId="{C356777F-2490-4106-9B22-CDB4851E81BC}"/>
    <dgm:cxn modelId="{5605D646-C552-4B99-8CEE-8F47D0DCE6D8}" type="presOf" srcId="{222AD200-D98D-4A35-BA52-D87A4AB941C9}" destId="{28507C37-6295-4E5F-9918-AB12A7FF879D}" srcOrd="1" destOrd="0" presId="urn:microsoft.com/office/officeart/2005/8/layout/hProcess4"/>
    <dgm:cxn modelId="{440C2F27-9B11-4B72-8BDF-0D076D5E3D1C}" srcId="{9007D3DB-0C2C-432E-A714-2D977548DFB2}" destId="{E42FF1E8-8532-47C4-BF1D-7D1B0B70170E}" srcOrd="0" destOrd="0" parTransId="{D36A2C0D-05E2-4D6F-A0D1-2B8FCD27D89F}" sibTransId="{EE638E5B-5633-485B-8546-9CF496E64956}"/>
    <dgm:cxn modelId="{6FF5156A-716A-4E97-ADF9-3D8AFCA7901C}" type="presOf" srcId="{81A63645-805C-4DE8-B526-73CCA2EFAEC5}" destId="{44F46262-4BA6-43B9-9BA7-BEF0BF471E64}" srcOrd="0" destOrd="0" presId="urn:microsoft.com/office/officeart/2005/8/layout/hProcess4"/>
    <dgm:cxn modelId="{01C6677D-2808-48A7-93BA-D6EFA245D748}" type="presOf" srcId="{5CEB5F29-4D96-4436-8556-97BBF2169F0D}" destId="{B6724ACB-F00D-4E0B-B14B-942157553435}" srcOrd="0" destOrd="0" presId="urn:microsoft.com/office/officeart/2005/8/layout/hProcess4"/>
    <dgm:cxn modelId="{4F92C251-E9DA-43D3-BC9D-F1A7E1DB93D6}" type="presOf" srcId="{222AD200-D98D-4A35-BA52-D87A4AB941C9}" destId="{9A330511-86C0-443F-A515-54447B833BF2}" srcOrd="0" destOrd="0" presId="urn:microsoft.com/office/officeart/2005/8/layout/hProcess4"/>
    <dgm:cxn modelId="{1EE78C60-0475-45DD-A47E-9CF93C9B44BF}" type="presOf" srcId="{81A63645-805C-4DE8-B526-73CCA2EFAEC5}" destId="{C5D3D0D7-B512-4043-AB4C-78849E9F384C}" srcOrd="1" destOrd="0" presId="urn:microsoft.com/office/officeart/2005/8/layout/hProcess4"/>
    <dgm:cxn modelId="{DE8A685C-EF0B-41A8-A86E-53D86593DB46}" srcId="{5CEB5F29-4D96-4436-8556-97BBF2169F0D}" destId="{222AD200-D98D-4A35-BA52-D87A4AB941C9}" srcOrd="0" destOrd="0" parTransId="{E28B9429-0150-45B7-8945-29BF0693FE50}" sibTransId="{47506885-A4AE-43C8-84EE-778648A05F12}"/>
    <dgm:cxn modelId="{EAC7C074-385E-4174-9400-3F20A4A8D1BF}" type="presOf" srcId="{E42FF1E8-8532-47C4-BF1D-7D1B0B70170E}" destId="{44071078-BC57-449F-A0E3-F47C56636F7C}" srcOrd="0" destOrd="0" presId="urn:microsoft.com/office/officeart/2005/8/layout/hProcess4"/>
    <dgm:cxn modelId="{B1E9EB3A-E646-4669-9CDD-8AD2AD1E7395}" type="presOf" srcId="{B45FCBB3-0338-4576-AFA6-ED57F2CA2A42}" destId="{6EA16970-7AE1-4AE1-88E8-95C2B242E0BF}" srcOrd="0" destOrd="0" presId="urn:microsoft.com/office/officeart/2005/8/layout/hProcess4"/>
    <dgm:cxn modelId="{84F976C4-36AD-4176-8114-0283DC8545C0}" type="presOf" srcId="{99EC07D4-97DD-4FC0-99A0-D8C0CB336A7A}" destId="{AB1F9AE8-9AD7-4402-B555-ACFC9064DAAC}" srcOrd="0" destOrd="0" presId="urn:microsoft.com/office/officeart/2005/8/layout/hProcess4"/>
    <dgm:cxn modelId="{2455E6A2-3159-42B3-8A0C-0681687B9B62}" type="presOf" srcId="{9007D3DB-0C2C-432E-A714-2D977548DFB2}" destId="{CF9F59BB-35A8-469D-9E84-87CFC355FB49}" srcOrd="0" destOrd="0" presId="urn:microsoft.com/office/officeart/2005/8/layout/hProcess4"/>
    <dgm:cxn modelId="{8E30EACB-6193-4700-872B-885911123430}" srcId="{99EC07D4-97DD-4FC0-99A0-D8C0CB336A7A}" destId="{9007D3DB-0C2C-432E-A714-2D977548DFB2}" srcOrd="0" destOrd="0" parTransId="{A8C75952-801B-4035-B64D-11BC3AEF9AF7}" sibTransId="{B45FCBB3-0338-4576-AFA6-ED57F2CA2A42}"/>
    <dgm:cxn modelId="{675E5CC9-CF5A-4B6D-A6E0-B32935100B4B}" type="presOf" srcId="{BC596FDB-1CB5-413A-A82C-FE483D82BCE2}" destId="{9A2AA5D6-802D-4E8B-9CF8-237050048C30}" srcOrd="0" destOrd="0" presId="urn:microsoft.com/office/officeart/2005/8/layout/hProcess4"/>
    <dgm:cxn modelId="{DD3108AB-2189-4514-A159-DADA0C445054}" srcId="{99EC07D4-97DD-4FC0-99A0-D8C0CB336A7A}" destId="{B2D60901-14C6-4AD0-BB1C-4A6C3E77C901}" srcOrd="2" destOrd="0" parTransId="{2F52490A-0076-4F18-9F4A-45973D628AC9}" sibTransId="{4D7624A2-4847-4F01-AF45-E465FBB938BF}"/>
    <dgm:cxn modelId="{37B5F118-CC6A-4186-8B79-66B49F48A488}" srcId="{99EC07D4-97DD-4FC0-99A0-D8C0CB336A7A}" destId="{5CEB5F29-4D96-4436-8556-97BBF2169F0D}" srcOrd="1" destOrd="0" parTransId="{0A82922F-04C9-4D74-B18F-CCB86842ED68}" sibTransId="{BC596FDB-1CB5-413A-A82C-FE483D82BCE2}"/>
    <dgm:cxn modelId="{B5062A62-F33A-406B-B696-E1A074D26D6C}" type="presOf" srcId="{E42FF1E8-8532-47C4-BF1D-7D1B0B70170E}" destId="{39A614BA-3288-47F0-9E76-75EB1F2BC663}" srcOrd="1" destOrd="0" presId="urn:microsoft.com/office/officeart/2005/8/layout/hProcess4"/>
    <dgm:cxn modelId="{ACDFC3CE-BBA5-44E5-AD75-6200C668BC32}" type="presOf" srcId="{B2D60901-14C6-4AD0-BB1C-4A6C3E77C901}" destId="{CFF1DA75-6E53-4F93-9BFF-715D5A249C9D}" srcOrd="0" destOrd="0" presId="urn:microsoft.com/office/officeart/2005/8/layout/hProcess4"/>
    <dgm:cxn modelId="{0EE4FCD9-ACBA-49EC-9411-926A45EA6CF0}" type="presParOf" srcId="{AB1F9AE8-9AD7-4402-B555-ACFC9064DAAC}" destId="{D52C7CD1-9098-4CC4-B992-22A9AE600E4E}" srcOrd="0" destOrd="0" presId="urn:microsoft.com/office/officeart/2005/8/layout/hProcess4"/>
    <dgm:cxn modelId="{A989B711-2CCD-45C8-BDA9-EE835F62C61D}" type="presParOf" srcId="{AB1F9AE8-9AD7-4402-B555-ACFC9064DAAC}" destId="{4E6CEC6E-EE14-48ED-9E33-9C25B5AD6B5E}" srcOrd="1" destOrd="0" presId="urn:microsoft.com/office/officeart/2005/8/layout/hProcess4"/>
    <dgm:cxn modelId="{076ECCF2-11E3-48D5-BBD8-1E00BDB9A33A}" type="presParOf" srcId="{AB1F9AE8-9AD7-4402-B555-ACFC9064DAAC}" destId="{05D69EA3-49EE-41A9-8C1D-92B2D2CC37A3}" srcOrd="2" destOrd="0" presId="urn:microsoft.com/office/officeart/2005/8/layout/hProcess4"/>
    <dgm:cxn modelId="{2AFBC1BE-AA13-4892-B021-C34FF4C5BCF6}" type="presParOf" srcId="{05D69EA3-49EE-41A9-8C1D-92B2D2CC37A3}" destId="{26992036-9D2A-4E88-8C2C-3137EE44499B}" srcOrd="0" destOrd="0" presId="urn:microsoft.com/office/officeart/2005/8/layout/hProcess4"/>
    <dgm:cxn modelId="{E23B6783-51FC-40E6-82C8-2AC7D4186A10}" type="presParOf" srcId="{26992036-9D2A-4E88-8C2C-3137EE44499B}" destId="{6EEDFC04-1246-4DFC-8522-2481D813C3F0}" srcOrd="0" destOrd="0" presId="urn:microsoft.com/office/officeart/2005/8/layout/hProcess4"/>
    <dgm:cxn modelId="{DD9FF04C-7E7F-4E5D-8A50-5A7C30F8CDDC}" type="presParOf" srcId="{26992036-9D2A-4E88-8C2C-3137EE44499B}" destId="{44071078-BC57-449F-A0E3-F47C56636F7C}" srcOrd="1" destOrd="0" presId="urn:microsoft.com/office/officeart/2005/8/layout/hProcess4"/>
    <dgm:cxn modelId="{2027FB9B-F945-4CAA-A8EB-66B9C18C2257}" type="presParOf" srcId="{26992036-9D2A-4E88-8C2C-3137EE44499B}" destId="{39A614BA-3288-47F0-9E76-75EB1F2BC663}" srcOrd="2" destOrd="0" presId="urn:microsoft.com/office/officeart/2005/8/layout/hProcess4"/>
    <dgm:cxn modelId="{0360A20F-C097-4B48-AB4F-CAD980C0C8F8}" type="presParOf" srcId="{26992036-9D2A-4E88-8C2C-3137EE44499B}" destId="{CF9F59BB-35A8-469D-9E84-87CFC355FB49}" srcOrd="3" destOrd="0" presId="urn:microsoft.com/office/officeart/2005/8/layout/hProcess4"/>
    <dgm:cxn modelId="{B5079187-5AFB-4C23-974F-5EBFA91F3D73}" type="presParOf" srcId="{26992036-9D2A-4E88-8C2C-3137EE44499B}" destId="{06C6FD66-F82D-406B-9991-3EB010C6F9E0}" srcOrd="4" destOrd="0" presId="urn:microsoft.com/office/officeart/2005/8/layout/hProcess4"/>
    <dgm:cxn modelId="{F7A6352F-8D45-45BA-B8EE-628AA5924437}" type="presParOf" srcId="{05D69EA3-49EE-41A9-8C1D-92B2D2CC37A3}" destId="{6EA16970-7AE1-4AE1-88E8-95C2B242E0BF}" srcOrd="1" destOrd="0" presId="urn:microsoft.com/office/officeart/2005/8/layout/hProcess4"/>
    <dgm:cxn modelId="{DF738821-C645-4FE0-8BE0-1618AAE32CFE}" type="presParOf" srcId="{05D69EA3-49EE-41A9-8C1D-92B2D2CC37A3}" destId="{008009F4-D3DC-446D-82A1-0C62AC9B2BC3}" srcOrd="2" destOrd="0" presId="urn:microsoft.com/office/officeart/2005/8/layout/hProcess4"/>
    <dgm:cxn modelId="{13A6F1F7-33D9-47A6-B368-C33A59D76919}" type="presParOf" srcId="{008009F4-D3DC-446D-82A1-0C62AC9B2BC3}" destId="{4F1D545C-08EF-42A5-8E2E-BC29C59647CB}" srcOrd="0" destOrd="0" presId="urn:microsoft.com/office/officeart/2005/8/layout/hProcess4"/>
    <dgm:cxn modelId="{CCE7D792-3E6E-4F09-965A-9C2B6F46CFED}" type="presParOf" srcId="{008009F4-D3DC-446D-82A1-0C62AC9B2BC3}" destId="{9A330511-86C0-443F-A515-54447B833BF2}" srcOrd="1" destOrd="0" presId="urn:microsoft.com/office/officeart/2005/8/layout/hProcess4"/>
    <dgm:cxn modelId="{87D3BF82-711C-44E9-A01C-8DA6D440790E}" type="presParOf" srcId="{008009F4-D3DC-446D-82A1-0C62AC9B2BC3}" destId="{28507C37-6295-4E5F-9918-AB12A7FF879D}" srcOrd="2" destOrd="0" presId="urn:microsoft.com/office/officeart/2005/8/layout/hProcess4"/>
    <dgm:cxn modelId="{2C52CCCA-3853-4D8D-982F-7E896A106386}" type="presParOf" srcId="{008009F4-D3DC-446D-82A1-0C62AC9B2BC3}" destId="{B6724ACB-F00D-4E0B-B14B-942157553435}" srcOrd="3" destOrd="0" presId="urn:microsoft.com/office/officeart/2005/8/layout/hProcess4"/>
    <dgm:cxn modelId="{877AC5E8-D4F0-4323-8147-3134215B4E52}" type="presParOf" srcId="{008009F4-D3DC-446D-82A1-0C62AC9B2BC3}" destId="{B48DFF59-D821-45AD-B913-0D7DF2633178}" srcOrd="4" destOrd="0" presId="urn:microsoft.com/office/officeart/2005/8/layout/hProcess4"/>
    <dgm:cxn modelId="{4DA25E60-39F9-4C3E-ABE9-7CBD395F9A0A}" type="presParOf" srcId="{05D69EA3-49EE-41A9-8C1D-92B2D2CC37A3}" destId="{9A2AA5D6-802D-4E8B-9CF8-237050048C30}" srcOrd="3" destOrd="0" presId="urn:microsoft.com/office/officeart/2005/8/layout/hProcess4"/>
    <dgm:cxn modelId="{1BE6FB91-03F9-4DB9-B8D4-F9C7FEB6CA39}" type="presParOf" srcId="{05D69EA3-49EE-41A9-8C1D-92B2D2CC37A3}" destId="{7284A802-6ECF-46FB-8CE8-7C9AE3C8A261}" srcOrd="4" destOrd="0" presId="urn:microsoft.com/office/officeart/2005/8/layout/hProcess4"/>
    <dgm:cxn modelId="{044AC2F1-EBEF-4F2F-B5B5-1195193DC89C}" type="presParOf" srcId="{7284A802-6ECF-46FB-8CE8-7C9AE3C8A261}" destId="{CA5B9764-5BC4-4EF5-A90A-D0C394EE18F6}" srcOrd="0" destOrd="0" presId="urn:microsoft.com/office/officeart/2005/8/layout/hProcess4"/>
    <dgm:cxn modelId="{51CE1B30-5401-437D-9030-9026A326F9E2}" type="presParOf" srcId="{7284A802-6ECF-46FB-8CE8-7C9AE3C8A261}" destId="{44F46262-4BA6-43B9-9BA7-BEF0BF471E64}" srcOrd="1" destOrd="0" presId="urn:microsoft.com/office/officeart/2005/8/layout/hProcess4"/>
    <dgm:cxn modelId="{E0993510-FF78-439B-B242-2C8A0F1F4C86}" type="presParOf" srcId="{7284A802-6ECF-46FB-8CE8-7C9AE3C8A261}" destId="{C5D3D0D7-B512-4043-AB4C-78849E9F384C}" srcOrd="2" destOrd="0" presId="urn:microsoft.com/office/officeart/2005/8/layout/hProcess4"/>
    <dgm:cxn modelId="{82E1853B-D96E-41D6-8173-575795E14DAF}" type="presParOf" srcId="{7284A802-6ECF-46FB-8CE8-7C9AE3C8A261}" destId="{CFF1DA75-6E53-4F93-9BFF-715D5A249C9D}" srcOrd="3" destOrd="0" presId="urn:microsoft.com/office/officeart/2005/8/layout/hProcess4"/>
    <dgm:cxn modelId="{6586D615-054D-4ABA-82FC-501C0A770F9C}" type="presParOf" srcId="{7284A802-6ECF-46FB-8CE8-7C9AE3C8A261}" destId="{1A5860A0-D9A2-475B-A831-EC192A10475F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071078-BC57-449F-A0E3-F47C56636F7C}">
      <dsp:nvSpPr>
        <dsp:cNvPr id="0" name=""/>
        <dsp:cNvSpPr/>
      </dsp:nvSpPr>
      <dsp:spPr>
        <a:xfrm>
          <a:off x="793446" y="922154"/>
          <a:ext cx="2148402" cy="177198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/>
            <a:t>Representasi</a:t>
          </a:r>
          <a:r>
            <a:rPr lang="en-US" sz="2000" kern="1200" dirty="0"/>
            <a:t> </a:t>
          </a:r>
          <a:r>
            <a:rPr lang="en-US" sz="2000" kern="1200" dirty="0" err="1"/>
            <a:t>ketidakpastian</a:t>
          </a:r>
          <a:r>
            <a:rPr lang="en-US" sz="2000" kern="1200" dirty="0"/>
            <a:t> </a:t>
          </a:r>
          <a:r>
            <a:rPr lang="en-US" sz="2000" kern="1200" dirty="0" err="1"/>
            <a:t>dari</a:t>
          </a:r>
          <a:r>
            <a:rPr lang="en-US" sz="2000" kern="1200" dirty="0"/>
            <a:t> </a:t>
          </a:r>
          <a:r>
            <a:rPr lang="en-US" sz="2000" kern="1200" dirty="0" err="1"/>
            <a:t>himpunan</a:t>
          </a:r>
          <a:r>
            <a:rPr lang="en-US" sz="2000" kern="1200" dirty="0"/>
            <a:t> </a:t>
          </a:r>
          <a:r>
            <a:rPr lang="en-US" sz="2000" kern="1200" dirty="0" err="1"/>
            <a:t>dasar</a:t>
          </a:r>
          <a:r>
            <a:rPr lang="en-US" sz="2000" kern="1200" dirty="0"/>
            <a:t> </a:t>
          </a:r>
          <a:r>
            <a:rPr lang="en-US" sz="2000" kern="1200" dirty="0" err="1"/>
            <a:t>kejadian</a:t>
          </a:r>
          <a:endParaRPr lang="id-ID" sz="2000" kern="1200" dirty="0"/>
        </a:p>
      </dsp:txBody>
      <dsp:txXfrm>
        <a:off x="834224" y="962932"/>
        <a:ext cx="2066846" cy="1310716"/>
      </dsp:txXfrm>
    </dsp:sp>
    <dsp:sp modelId="{6EA16970-7AE1-4AE1-88E8-95C2B242E0BF}">
      <dsp:nvSpPr>
        <dsp:cNvPr id="0" name=""/>
        <dsp:cNvSpPr/>
      </dsp:nvSpPr>
      <dsp:spPr>
        <a:xfrm>
          <a:off x="1961429" y="1202808"/>
          <a:ext cx="2578144" cy="2578144"/>
        </a:xfrm>
        <a:prstGeom prst="leftCircularArrow">
          <a:avLst>
            <a:gd name="adj1" fmla="val 3959"/>
            <a:gd name="adj2" fmla="val 496634"/>
            <a:gd name="adj3" fmla="val 2272145"/>
            <a:gd name="adj4" fmla="val 9024489"/>
            <a:gd name="adj5" fmla="val 4619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F9F59BB-35A8-469D-9E84-87CFC355FB49}">
      <dsp:nvSpPr>
        <dsp:cNvPr id="0" name=""/>
        <dsp:cNvSpPr/>
      </dsp:nvSpPr>
      <dsp:spPr>
        <a:xfrm>
          <a:off x="1270869" y="2314426"/>
          <a:ext cx="1909691" cy="75942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/>
            <a:t>Langkah</a:t>
          </a:r>
          <a:r>
            <a:rPr lang="en-US" sz="3200" kern="1200" dirty="0"/>
            <a:t> 1</a:t>
          </a:r>
          <a:endParaRPr lang="id-ID" sz="3200" kern="1200" dirty="0"/>
        </a:p>
      </dsp:txBody>
      <dsp:txXfrm>
        <a:off x="1293112" y="2336669"/>
        <a:ext cx="1865205" cy="714935"/>
      </dsp:txXfrm>
    </dsp:sp>
    <dsp:sp modelId="{9A330511-86C0-443F-A515-54447B833BF2}">
      <dsp:nvSpPr>
        <dsp:cNvPr id="0" name=""/>
        <dsp:cNvSpPr/>
      </dsp:nvSpPr>
      <dsp:spPr>
        <a:xfrm>
          <a:off x="3666573" y="922154"/>
          <a:ext cx="2148402" cy="177198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/>
            <a:t>Kombinasi</a:t>
          </a:r>
          <a:r>
            <a:rPr lang="en-US" sz="2000" kern="1200" dirty="0"/>
            <a:t> </a:t>
          </a:r>
          <a:r>
            <a:rPr lang="en-US" sz="2000" kern="1200" dirty="0" err="1"/>
            <a:t>pengetahuan</a:t>
          </a:r>
          <a:r>
            <a:rPr lang="en-US" sz="2000" kern="1200" dirty="0"/>
            <a:t> </a:t>
          </a:r>
          <a:r>
            <a:rPr lang="en-US" sz="2000" kern="1200" dirty="0" err="1"/>
            <a:t>dengan</a:t>
          </a:r>
          <a:r>
            <a:rPr lang="en-US" sz="2000" kern="1200" dirty="0"/>
            <a:t> </a:t>
          </a:r>
          <a:r>
            <a:rPr lang="en-US" sz="2000" kern="1200" dirty="0" err="1"/>
            <a:t>informasi</a:t>
          </a:r>
          <a:r>
            <a:rPr lang="en-US" sz="2000" kern="1200" dirty="0"/>
            <a:t>  yang </a:t>
          </a:r>
          <a:r>
            <a:rPr lang="en-US" sz="2000" kern="1200" dirty="0" err="1"/>
            <a:t>tidak</a:t>
          </a:r>
          <a:r>
            <a:rPr lang="en-US" sz="2000" kern="1200" dirty="0"/>
            <a:t> </a:t>
          </a:r>
          <a:r>
            <a:rPr lang="en-US" sz="2000" kern="1200" dirty="0" err="1"/>
            <a:t>pasti</a:t>
          </a:r>
          <a:endParaRPr lang="id-ID" sz="2000" kern="1200" dirty="0"/>
        </a:p>
      </dsp:txBody>
      <dsp:txXfrm>
        <a:off x="3707351" y="1342643"/>
        <a:ext cx="2066846" cy="1310716"/>
      </dsp:txXfrm>
    </dsp:sp>
    <dsp:sp modelId="{9A2AA5D6-802D-4E8B-9CF8-237050048C30}">
      <dsp:nvSpPr>
        <dsp:cNvPr id="0" name=""/>
        <dsp:cNvSpPr/>
      </dsp:nvSpPr>
      <dsp:spPr>
        <a:xfrm>
          <a:off x="4816653" y="-234139"/>
          <a:ext cx="2852663" cy="2852663"/>
        </a:xfrm>
        <a:prstGeom prst="circularArrow">
          <a:avLst>
            <a:gd name="adj1" fmla="val 3578"/>
            <a:gd name="adj2" fmla="val 444749"/>
            <a:gd name="adj3" fmla="val 19379740"/>
            <a:gd name="adj4" fmla="val 12575511"/>
            <a:gd name="adj5" fmla="val 4174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6724ACB-F00D-4E0B-B14B-942157553435}">
      <dsp:nvSpPr>
        <dsp:cNvPr id="0" name=""/>
        <dsp:cNvSpPr/>
      </dsp:nvSpPr>
      <dsp:spPr>
        <a:xfrm>
          <a:off x="4143996" y="542443"/>
          <a:ext cx="1909691" cy="75942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/>
            <a:t>Langkah</a:t>
          </a:r>
          <a:r>
            <a:rPr lang="en-US" sz="3200" kern="1200" dirty="0"/>
            <a:t> 2</a:t>
          </a:r>
          <a:endParaRPr lang="id-ID" sz="3200" kern="1200" dirty="0"/>
        </a:p>
      </dsp:txBody>
      <dsp:txXfrm>
        <a:off x="4166239" y="564686"/>
        <a:ext cx="1865205" cy="714935"/>
      </dsp:txXfrm>
    </dsp:sp>
    <dsp:sp modelId="{44F46262-4BA6-43B9-9BA7-BEF0BF471E64}">
      <dsp:nvSpPr>
        <dsp:cNvPr id="0" name=""/>
        <dsp:cNvSpPr/>
      </dsp:nvSpPr>
      <dsp:spPr>
        <a:xfrm>
          <a:off x="6539701" y="922154"/>
          <a:ext cx="2148402" cy="177198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/>
            <a:t>Menarik</a:t>
          </a:r>
          <a:r>
            <a:rPr lang="en-US" sz="2000" kern="1200" dirty="0"/>
            <a:t> </a:t>
          </a:r>
          <a:r>
            <a:rPr lang="en-US" sz="2000" kern="1200" dirty="0" err="1"/>
            <a:t>kesimpulan</a:t>
          </a:r>
          <a:endParaRPr lang="id-ID" sz="2000" kern="1200" dirty="0"/>
        </a:p>
      </dsp:txBody>
      <dsp:txXfrm>
        <a:off x="6580479" y="962932"/>
        <a:ext cx="2066846" cy="1310716"/>
      </dsp:txXfrm>
    </dsp:sp>
    <dsp:sp modelId="{CFF1DA75-6E53-4F93-9BFF-715D5A249C9D}">
      <dsp:nvSpPr>
        <dsp:cNvPr id="0" name=""/>
        <dsp:cNvSpPr/>
      </dsp:nvSpPr>
      <dsp:spPr>
        <a:xfrm>
          <a:off x="7017124" y="2314426"/>
          <a:ext cx="1909691" cy="75942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/>
            <a:t>Langkah</a:t>
          </a:r>
          <a:r>
            <a:rPr lang="en-US" sz="3200" kern="1200" dirty="0"/>
            <a:t> 3</a:t>
          </a:r>
          <a:endParaRPr lang="id-ID" sz="3200" kern="1200" dirty="0"/>
        </a:p>
      </dsp:txBody>
      <dsp:txXfrm>
        <a:off x="7039367" y="2336669"/>
        <a:ext cx="1865205" cy="714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22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258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7041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851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1019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491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42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2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07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623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415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err="1"/>
              <a:t>Sistem</a:t>
            </a:r>
            <a:r>
              <a:rPr lang="en-US" sz="8000" dirty="0"/>
              <a:t> </a:t>
            </a:r>
            <a:r>
              <a:rPr lang="en-US" sz="8000" dirty="0" err="1"/>
              <a:t>pakar</a:t>
            </a:r>
            <a:endParaRPr lang="en-ID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Safitri</a:t>
            </a:r>
            <a:r>
              <a:rPr lang="en-US" dirty="0"/>
              <a:t> Jaya, </a:t>
            </a:r>
            <a:r>
              <a:rPr lang="en-US" dirty="0" err="1"/>
              <a:t>S.Kom</a:t>
            </a:r>
            <a:r>
              <a:rPr lang="en-US" dirty="0"/>
              <a:t>, M.T.I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92011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ADD627-2914-4D78-8C35-AA78C1327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simbolik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B729CB-F596-41F5-AAF0-85D69352E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0850" indent="-450850">
              <a:buFont typeface="Wingdings" panose="05000000000000000000" pitchFamily="2" charset="2"/>
              <a:buChar char="q"/>
            </a:pPr>
            <a:r>
              <a:rPr lang="id-ID" sz="2800" dirty="0"/>
              <a:t>Ada beberapa cara untuk merepresentasikan ketidakpastian dalam simbolik. Kebanyakan pakar menggunakan pendekatan skala Likert untuk mengekspresikan opininya</a:t>
            </a:r>
            <a:r>
              <a:rPr lang="en-US" sz="2800" dirty="0"/>
              <a:t>;</a:t>
            </a:r>
          </a:p>
          <a:p>
            <a:pPr marL="450850" indent="-450850">
              <a:buFont typeface="Wingdings" panose="05000000000000000000" pitchFamily="2" charset="2"/>
              <a:buChar char="q"/>
            </a:pPr>
            <a:r>
              <a:rPr lang="id-ID" sz="2800" dirty="0"/>
              <a:t>Sebagai contoh, pakar akan menanyakan kesukaan terhadap suatu hal dengan skala 5 poin yaitu; sangat tidak suka, tidak suka, netral, suka, dan sangat suka</a:t>
            </a:r>
            <a:r>
              <a:rPr lang="en-US" sz="2800" dirty="0"/>
              <a:t>;</a:t>
            </a:r>
          </a:p>
          <a:p>
            <a:pPr marL="450850" indent="-450850">
              <a:buFont typeface="Wingdings" panose="05000000000000000000" pitchFamily="2" charset="2"/>
              <a:buChar char="q"/>
            </a:pPr>
            <a:r>
              <a:rPr lang="id-ID" sz="2800" dirty="0"/>
              <a:t>Cara lainnya berupa metode logika kabur (</a:t>
            </a:r>
            <a:r>
              <a:rPr lang="id-ID" sz="2800" i="1" dirty="0"/>
              <a:t>fuzzy logic</a:t>
            </a:r>
            <a:r>
              <a:rPr lang="id-ID" sz="2800" dirty="0"/>
              <a:t>)</a:t>
            </a:r>
            <a:r>
              <a:rPr lang="en-US" sz="2800" dirty="0"/>
              <a:t>;</a:t>
            </a:r>
          </a:p>
          <a:p>
            <a:pPr marL="450850" indent="-450850">
              <a:buFont typeface="Wingdings" panose="05000000000000000000" pitchFamily="2" charset="2"/>
              <a:buChar char="q"/>
            </a:pPr>
            <a:r>
              <a:rPr lang="id-ID" sz="2800" dirty="0"/>
              <a:t>Representasi secara simbolik umumnya mengkombinasikan beberapa metode yang ada. </a:t>
            </a:r>
          </a:p>
        </p:txBody>
      </p:sp>
    </p:spTree>
    <p:extLst>
      <p:ext uri="{BB962C8B-B14F-4D97-AF65-F5344CB8AC3E}">
        <p14:creationId xmlns:p14="http://schemas.microsoft.com/office/powerpoint/2010/main" val="421582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C9FA26-F31D-4B52-84D7-6C703FD20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en-US" dirty="0" err="1"/>
              <a:t>Ketidakpastian</a:t>
            </a:r>
            <a:r>
              <a:rPr lang="en-US" dirty="0"/>
              <a:t> (uncertainty)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D59380-1B35-4581-B8CA-0E33E2E7E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konsep</a:t>
            </a:r>
            <a:r>
              <a:rPr lang="en-US" sz="2800" dirty="0"/>
              <a:t> </a:t>
            </a:r>
            <a:r>
              <a:rPr lang="en-US" sz="2800" dirty="0" err="1"/>
              <a:t>Kecerdasan</a:t>
            </a:r>
            <a:r>
              <a:rPr lang="en-US" sz="2800" dirty="0"/>
              <a:t> </a:t>
            </a:r>
            <a:r>
              <a:rPr lang="en-US" sz="2800" dirty="0" err="1"/>
              <a:t>Buatan</a:t>
            </a:r>
            <a:r>
              <a:rPr lang="en-US" sz="2800" dirty="0"/>
              <a:t>,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ketidakpastian</a:t>
            </a:r>
            <a:r>
              <a:rPr lang="en-US" sz="2800" dirty="0"/>
              <a:t> 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disajikan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3 </a:t>
            </a:r>
            <a:r>
              <a:rPr lang="en-US" sz="2800" dirty="0" err="1"/>
              <a:t>langkah</a:t>
            </a:r>
            <a:r>
              <a:rPr lang="en-US" sz="28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err="1"/>
              <a:t>Seorang</a:t>
            </a:r>
            <a:r>
              <a:rPr lang="en-US" sz="2800" dirty="0"/>
              <a:t> </a:t>
            </a:r>
            <a:r>
              <a:rPr lang="en-US" sz="2800" dirty="0" err="1"/>
              <a:t>pakar</a:t>
            </a:r>
            <a:r>
              <a:rPr lang="en-US" sz="2800" dirty="0"/>
              <a:t> </a:t>
            </a:r>
            <a:r>
              <a:rPr lang="en-US" sz="2800" dirty="0" err="1"/>
              <a:t>menyediakan</a:t>
            </a:r>
            <a:r>
              <a:rPr lang="en-US" sz="2800" dirty="0"/>
              <a:t> </a:t>
            </a:r>
            <a:r>
              <a:rPr lang="en-US" sz="2800" dirty="0" err="1"/>
              <a:t>pengetahuan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pasti</a:t>
            </a:r>
            <a:r>
              <a:rPr lang="en-US" sz="2800" dirty="0"/>
              <a:t> </a:t>
            </a:r>
            <a:r>
              <a:rPr lang="en-US" sz="2800" dirty="0" err="1"/>
              <a:t>berupa</a:t>
            </a:r>
            <a:r>
              <a:rPr lang="en-US" sz="2800" dirty="0"/>
              <a:t> term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aturan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</a:t>
            </a:r>
            <a:r>
              <a:rPr lang="en-US" sz="2800" dirty="0" err="1"/>
              <a:t>berupa</a:t>
            </a:r>
            <a:r>
              <a:rPr lang="en-US" sz="2800" dirty="0"/>
              <a:t> </a:t>
            </a:r>
            <a:r>
              <a:rPr lang="en-US" sz="2800" dirty="0" err="1"/>
              <a:t>kemungkinan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numerik</a:t>
            </a:r>
            <a:r>
              <a:rPr lang="en-US" sz="2800" dirty="0"/>
              <a:t> (</a:t>
            </a:r>
            <a:r>
              <a:rPr lang="en-US" sz="2800" dirty="0" err="1"/>
              <a:t>probabilitas</a:t>
            </a:r>
            <a:r>
              <a:rPr lang="en-US" sz="2800" dirty="0"/>
              <a:t>), </a:t>
            </a:r>
            <a:r>
              <a:rPr lang="en-US" sz="2800" dirty="0" err="1"/>
              <a:t>grafik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simbolik</a:t>
            </a:r>
            <a:r>
              <a:rPr lang="en-US" sz="2800" dirty="0"/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err="1"/>
              <a:t>Pengetahuan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pasti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himpunan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kejadian</a:t>
            </a:r>
            <a:r>
              <a:rPr lang="en-US" sz="2800" dirty="0"/>
              <a:t> yang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langsung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digunakan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menarik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kesimpulan</a:t>
            </a:r>
            <a:r>
              <a:rPr lang="en-US" sz="2800" dirty="0"/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berbasis</a:t>
            </a:r>
            <a:r>
              <a:rPr lang="en-US" sz="2800" dirty="0"/>
              <a:t> </a:t>
            </a:r>
            <a:r>
              <a:rPr lang="en-US" sz="2800" dirty="0" err="1"/>
              <a:t>pengetahuan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menarik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kesimpulan</a:t>
            </a:r>
            <a:r>
              <a:rPr lang="en-US" sz="2800" dirty="0"/>
              <a:t>.</a:t>
            </a:r>
            <a:endParaRPr lang="id-ID" sz="2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7D7B666-D5E6-48CE-B26A-FB5E5C34AF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6EE670A-A41A-44AD-BC1C-2090365EB5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857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883F9AA6-0DA9-4F38-AA8A-C355838EB9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4969D-17D6-4876-A2EB-8C2BCF542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952954"/>
            <a:ext cx="9720072" cy="1499616"/>
          </a:xfrm>
        </p:spPr>
        <p:txBody>
          <a:bodyPr>
            <a:normAutofit/>
          </a:bodyPr>
          <a:lstStyle/>
          <a:p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ketidakpastian</a:t>
            </a:r>
            <a:endParaRPr lang="id-ID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5C45FA27-EB18-4E04-8C96-68F7A0BC1D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V="1">
            <a:off x="762000" y="5262137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row: Right 5">
            <a:extLst>
              <a:ext uri="{FF2B5EF4-FFF2-40B4-BE49-F238E27FC236}">
                <a16:creationId xmlns:a16="http://schemas.microsoft.com/office/drawing/2014/main" xmlns="" id="{029FDC49-40FF-4557-B288-4E95894DAB25}"/>
              </a:ext>
            </a:extLst>
          </p:cNvPr>
          <p:cNvSpPr/>
          <p:nvPr/>
        </p:nvSpPr>
        <p:spPr>
          <a:xfrm>
            <a:off x="3727579" y="71811"/>
            <a:ext cx="4531049" cy="84860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b="1">
                <a:solidFill>
                  <a:schemeClr val="tx1"/>
                </a:solidFill>
              </a:rPr>
              <a:t>1 – 3 : Jalur Alternatif</a:t>
            </a:r>
            <a:endParaRPr lang="id-ID" b="1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2AC82E04-BB4B-4DBE-A58B-40F2D90A97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9948303"/>
              </p:ext>
            </p:extLst>
          </p:nvPr>
        </p:nvGraphicFramePr>
        <p:xfrm>
          <a:off x="1023938" y="992221"/>
          <a:ext cx="9720262" cy="3616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4442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3ABBBE-4BA9-4D92-814C-28B1C99DB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Jalur</a:t>
            </a:r>
            <a:r>
              <a:rPr lang="en-US" dirty="0"/>
              <a:t> </a:t>
            </a:r>
            <a:r>
              <a:rPr lang="en-US" dirty="0" err="1"/>
              <a:t>alternatif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ECA235-262A-4CF5-97CD-B91AE57A6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3888" indent="-623888">
              <a:buFont typeface="Wingdings" panose="05000000000000000000" pitchFamily="2" charset="2"/>
              <a:buChar char="q"/>
            </a:pPr>
            <a:r>
              <a:rPr lang="id-ID" sz="2800" dirty="0"/>
              <a:t>Bagaimanapun, dalam banyak kasus, kejadian-kejadian yang bervariasi saling berhubungan. Sehingga perlu untuk mengkombinasikan informasi-informasi yang tersedia dalam langkah 1 kedalam </a:t>
            </a:r>
            <a:r>
              <a:rPr lang="id-ID" sz="2800" i="1" dirty="0"/>
              <a:t>goal value </a:t>
            </a:r>
            <a:r>
              <a:rPr lang="id-ID" sz="2800" dirty="0"/>
              <a:t>(nilai tujuan) </a:t>
            </a:r>
            <a:r>
              <a:rPr lang="id-ID" sz="2800" i="1" dirty="0"/>
              <a:t>system</a:t>
            </a:r>
            <a:r>
              <a:rPr lang="id-ID" sz="2800" dirty="0"/>
              <a:t>. </a:t>
            </a:r>
            <a:endParaRPr lang="en-US" sz="2800" dirty="0"/>
          </a:p>
          <a:p>
            <a:pPr marL="623888" indent="-623888">
              <a:buFont typeface="Wingdings" panose="05000000000000000000" pitchFamily="2" charset="2"/>
              <a:buChar char="q"/>
            </a:pPr>
            <a:r>
              <a:rPr lang="id-ID" sz="2800" dirty="0"/>
              <a:t>Beberapa metode dapat digunakan secara terintegrasi. Metode utamanya adalah </a:t>
            </a:r>
            <a:r>
              <a:rPr lang="id-ID" sz="2800" b="1" dirty="0"/>
              <a:t>Probabilitas Bayesian, teori tentang kejadian, factor kepastian, dan himpunan fuzzy (kabur)</a:t>
            </a:r>
          </a:p>
        </p:txBody>
      </p:sp>
    </p:spTree>
    <p:extLst>
      <p:ext uri="{BB962C8B-B14F-4D97-AF65-F5344CB8AC3E}">
        <p14:creationId xmlns:p14="http://schemas.microsoft.com/office/powerpoint/2010/main" val="1976231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ED0580-C01C-4304-9AD8-F908C99E0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ketidakpastian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D8FE4B-5EB1-4FC0-B1B1-9C23CD253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sz="2800" b="1" dirty="0"/>
              <a:t>Data </a:t>
            </a:r>
            <a:endParaRPr lang="en-US" sz="2800" b="1" dirty="0"/>
          </a:p>
          <a:p>
            <a:pPr marL="450850" lvl="1" indent="0">
              <a:buNone/>
            </a:pPr>
            <a:r>
              <a:rPr lang="en-US" sz="2400" dirty="0"/>
              <a:t>K</a:t>
            </a:r>
            <a:r>
              <a:rPr lang="id-ID" sz="2400" dirty="0"/>
              <a:t>ehilangan data, data tidak dapat diandalkan, data yang mendua, penyajian data tidak tepat, data tidak konsisten, data subjektif, data diperoleh dari kelailaian. 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id-ID" sz="2800" b="1" dirty="0"/>
              <a:t>Pengetahuan pakar </a:t>
            </a:r>
            <a:endParaRPr lang="en-US" sz="2800" b="1" dirty="0"/>
          </a:p>
          <a:p>
            <a:pPr marL="900113" lvl="1" indent="-449263">
              <a:buFont typeface="+mj-lt"/>
              <a:buAutoNum type="alphaLcPeriod"/>
            </a:pPr>
            <a:r>
              <a:rPr lang="id-ID" sz="2400" dirty="0"/>
              <a:t>Ketidakkonsistenan antara pakar yang berbeda </a:t>
            </a:r>
            <a:endParaRPr lang="en-US" sz="2400" dirty="0"/>
          </a:p>
          <a:p>
            <a:pPr marL="900113" lvl="1" indent="-449263">
              <a:buFont typeface="+mj-lt"/>
              <a:buAutoNum type="alphaLcPeriod"/>
            </a:pPr>
            <a:r>
              <a:rPr lang="id-ID" sz="2400" dirty="0"/>
              <a:t>Kemasuk-akalan (“</a:t>
            </a:r>
            <a:r>
              <a:rPr lang="id-ID" sz="2400" i="1" dirty="0"/>
              <a:t>best guess</a:t>
            </a:r>
            <a:r>
              <a:rPr lang="id-ID" sz="2400" dirty="0"/>
              <a:t>” dari pakar) </a:t>
            </a:r>
            <a:endParaRPr lang="en-US" sz="2400" dirty="0"/>
          </a:p>
          <a:p>
            <a:pPr marL="900113" lvl="1" indent="-449263">
              <a:buFont typeface="+mj-lt"/>
              <a:buAutoNum type="alphaLcPeriod"/>
            </a:pPr>
            <a:r>
              <a:rPr lang="id-ID" sz="2400" dirty="0"/>
              <a:t>Kualitas</a:t>
            </a:r>
            <a:endParaRPr lang="en-US" sz="2400" dirty="0"/>
          </a:p>
          <a:p>
            <a:pPr marL="1185863" lvl="2" indent="-285750">
              <a:buFont typeface="Wingdings" panose="05000000000000000000" pitchFamily="2" charset="2"/>
              <a:buChar char="ü"/>
            </a:pPr>
            <a:r>
              <a:rPr lang="en-US" sz="1800" dirty="0"/>
              <a:t>P</a:t>
            </a:r>
            <a:r>
              <a:rPr lang="id-ID" sz="1800" dirty="0"/>
              <a:t>emahaman yang dalam pada pengetahuan causal (sebab akibat) </a:t>
            </a:r>
            <a:endParaRPr lang="en-US" sz="1800" dirty="0"/>
          </a:p>
          <a:p>
            <a:pPr marL="1185863" lvl="2" indent="-285750">
              <a:buFont typeface="Wingdings" panose="05000000000000000000" pitchFamily="2" charset="2"/>
              <a:buChar char="ü"/>
            </a:pPr>
            <a:r>
              <a:rPr lang="id-ID" sz="1800" dirty="0"/>
              <a:t>Kualitas secara statistik (pengamatan) </a:t>
            </a:r>
            <a:endParaRPr lang="en-US" sz="1800" dirty="0"/>
          </a:p>
          <a:p>
            <a:pPr marL="717550" lvl="1" indent="-266700">
              <a:buFont typeface="+mj-lt"/>
              <a:buAutoNum type="alphaLcPeriod"/>
            </a:pPr>
            <a:r>
              <a:rPr lang="en-US" sz="2400" dirty="0"/>
              <a:t>  </a:t>
            </a:r>
            <a:r>
              <a:rPr lang="id-ID" sz="2400" dirty="0"/>
              <a:t>Cakupan (hanya domain sekarang ?)</a:t>
            </a:r>
          </a:p>
        </p:txBody>
      </p:sp>
    </p:spTree>
    <p:extLst>
      <p:ext uri="{BB962C8B-B14F-4D97-AF65-F5344CB8AC3E}">
        <p14:creationId xmlns:p14="http://schemas.microsoft.com/office/powerpoint/2010/main" val="1582498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ED0580-C01C-4304-9AD8-F908C99E0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ketidakpastian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D8FE4B-5EB1-4FC0-B1B1-9C23CD253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3"/>
            </a:pPr>
            <a:r>
              <a:rPr lang="en-US" sz="3200" b="1" dirty="0"/>
              <a:t>R</a:t>
            </a:r>
            <a:r>
              <a:rPr lang="id-ID" sz="3200" b="1" dirty="0"/>
              <a:t>epresentasi pengetahuan </a:t>
            </a:r>
            <a:endParaRPr lang="en-US" sz="3200" b="1" dirty="0"/>
          </a:p>
          <a:p>
            <a:pPr marL="984250" lvl="2" indent="-449263">
              <a:buFont typeface="Wingdings" panose="05000000000000000000" pitchFamily="2" charset="2"/>
              <a:buChar char="ü"/>
            </a:pPr>
            <a:r>
              <a:rPr lang="id-ID" sz="2400" dirty="0"/>
              <a:t>Keterbatasan model pada system riil </a:t>
            </a:r>
            <a:endParaRPr lang="en-US" sz="2400" dirty="0"/>
          </a:p>
          <a:p>
            <a:pPr marL="984250" lvl="2" indent="-449263">
              <a:buFont typeface="Wingdings" panose="05000000000000000000" pitchFamily="2" charset="2"/>
              <a:buChar char="ü"/>
            </a:pPr>
            <a:r>
              <a:rPr lang="id-ID" sz="2400" dirty="0"/>
              <a:t>Keterbatasan pengungkapan dari mekanisme representasi </a:t>
            </a:r>
            <a:endParaRPr lang="en-US" sz="2400" dirty="0"/>
          </a:p>
          <a:p>
            <a:pPr marL="514350" indent="-514350">
              <a:buAutoNum type="arabicPeriod" startAt="3"/>
            </a:pPr>
            <a:r>
              <a:rPr lang="id-ID" sz="3200" b="1" dirty="0"/>
              <a:t>Proses Inferensi </a:t>
            </a:r>
            <a:endParaRPr lang="en-US" sz="3200" b="1" dirty="0"/>
          </a:p>
          <a:p>
            <a:pPr marL="984250" lvl="1" indent="-449263">
              <a:buFont typeface="Wingdings" panose="05000000000000000000" pitchFamily="2" charset="2"/>
              <a:buChar char="ü"/>
            </a:pPr>
            <a:r>
              <a:rPr lang="id-ID" sz="2400" dirty="0"/>
              <a:t>Deduktif </a:t>
            </a:r>
            <a:r>
              <a:rPr lang="en-US" sz="2400" dirty="0"/>
              <a:t>:</a:t>
            </a:r>
            <a:r>
              <a:rPr lang="id-ID" sz="2400" dirty="0"/>
              <a:t> hasil yang diperoleh secara formal benar, tetapi salah pada system riil </a:t>
            </a:r>
            <a:endParaRPr lang="en-US" sz="2400" dirty="0"/>
          </a:p>
          <a:p>
            <a:pPr marL="984250" lvl="1" indent="-449263">
              <a:buFont typeface="Wingdings" panose="05000000000000000000" pitchFamily="2" charset="2"/>
              <a:buChar char="ü"/>
            </a:pPr>
            <a:r>
              <a:rPr lang="id-ID" sz="2400" dirty="0"/>
              <a:t>Induktif </a:t>
            </a:r>
            <a:r>
              <a:rPr lang="en-US" sz="2400" dirty="0"/>
              <a:t>:</a:t>
            </a:r>
            <a:r>
              <a:rPr lang="id-ID" sz="2400" dirty="0"/>
              <a:t> </a:t>
            </a:r>
            <a:r>
              <a:rPr lang="en-US" sz="2400" dirty="0"/>
              <a:t>k</a:t>
            </a:r>
            <a:r>
              <a:rPr lang="id-ID" sz="2400" dirty="0"/>
              <a:t>onklusi baru tidak ditemukan dengan baik </a:t>
            </a:r>
            <a:endParaRPr lang="en-US" sz="2400" dirty="0"/>
          </a:p>
          <a:p>
            <a:pPr marL="984250" lvl="1" indent="-449263">
              <a:buFont typeface="Wingdings" panose="05000000000000000000" pitchFamily="2" charset="2"/>
              <a:buChar char="ü"/>
            </a:pPr>
            <a:r>
              <a:rPr lang="id-ID" sz="2400" dirty="0"/>
              <a:t>Metoda penalaran tidak valid (unsound)</a:t>
            </a:r>
          </a:p>
        </p:txBody>
      </p:sp>
    </p:spTree>
    <p:extLst>
      <p:ext uri="{BB962C8B-B14F-4D97-AF65-F5344CB8AC3E}">
        <p14:creationId xmlns:p14="http://schemas.microsoft.com/office/powerpoint/2010/main" val="3669282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B0890400-BB8B-4A44-AB63-65C7CA223E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7C9EF8-2EA0-4F65-9A2D-AD800DD02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en-US" sz="4600" err="1"/>
              <a:t>Metode</a:t>
            </a:r>
            <a:r>
              <a:rPr lang="en-US" sz="4600"/>
              <a:t> </a:t>
            </a:r>
            <a:r>
              <a:rPr lang="en-US" sz="4600" err="1"/>
              <a:t>dasar</a:t>
            </a:r>
            <a:r>
              <a:rPr lang="en-US" sz="4600"/>
              <a:t> </a:t>
            </a:r>
            <a:r>
              <a:rPr lang="en-US" sz="4600" err="1"/>
              <a:t>ketidakpastian</a:t>
            </a:r>
            <a:endParaRPr lang="id-ID" sz="46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4D39B797-CDC6-4529-8A36-9CBFC98163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FCC944-CECE-4026-971E-D725807A1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en-US" sz="4000" dirty="0" err="1"/>
              <a:t>Ketidakpastian</a:t>
            </a:r>
            <a:r>
              <a:rPr lang="en-US" sz="4000" dirty="0"/>
              <a:t> </a:t>
            </a:r>
            <a:r>
              <a:rPr lang="en-US" sz="4000" dirty="0" err="1"/>
              <a:t>dapat</a:t>
            </a:r>
            <a:r>
              <a:rPr lang="en-US" sz="4000" dirty="0"/>
              <a:t> </a:t>
            </a:r>
            <a:r>
              <a:rPr lang="en-US" sz="4000" dirty="0" err="1"/>
              <a:t>direpresentasikan</a:t>
            </a:r>
            <a:r>
              <a:rPr lang="en-US" sz="4000" dirty="0"/>
              <a:t> </a:t>
            </a:r>
            <a:r>
              <a:rPr lang="en-US" sz="4000" dirty="0" err="1"/>
              <a:t>melalui</a:t>
            </a:r>
            <a:r>
              <a:rPr lang="en-US" sz="4000" dirty="0"/>
              <a:t> 3 </a:t>
            </a:r>
            <a:r>
              <a:rPr lang="en-US" sz="4000" dirty="0" err="1"/>
              <a:t>metode</a:t>
            </a:r>
            <a:r>
              <a:rPr lang="en-US" sz="4000" dirty="0"/>
              <a:t> </a:t>
            </a:r>
            <a:r>
              <a:rPr lang="en-US" sz="4000" dirty="0" err="1"/>
              <a:t>dasar</a:t>
            </a:r>
            <a:r>
              <a:rPr lang="en-US" sz="4000" dirty="0"/>
              <a:t>, </a:t>
            </a:r>
            <a:r>
              <a:rPr lang="en-US" sz="4000" dirty="0" err="1"/>
              <a:t>diantaranya</a:t>
            </a:r>
            <a:r>
              <a:rPr lang="en-US" sz="4000" dirty="0"/>
              <a:t> 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000" dirty="0" err="1"/>
              <a:t>Numerik</a:t>
            </a:r>
            <a:endParaRPr lang="en-US" sz="4000" dirty="0"/>
          </a:p>
          <a:p>
            <a:pPr marL="457200" indent="-457200">
              <a:buFont typeface="+mj-lt"/>
              <a:buAutoNum type="arabicPeriod"/>
            </a:pPr>
            <a:r>
              <a:rPr lang="en-US" sz="4000" dirty="0" err="1"/>
              <a:t>Grafik</a:t>
            </a:r>
            <a:endParaRPr lang="en-US" sz="4000" dirty="0"/>
          </a:p>
          <a:p>
            <a:pPr marL="457200" indent="-457200">
              <a:buFont typeface="+mj-lt"/>
              <a:buAutoNum type="arabicPeriod"/>
            </a:pPr>
            <a:r>
              <a:rPr lang="en-US" sz="4000" dirty="0" err="1"/>
              <a:t>simbolik</a:t>
            </a:r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1669634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60A039-C4FD-4F9F-B096-7BCADDBA6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numerik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B6332C-420D-4EAA-8D10-7AA29699C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0850" indent="-450850">
              <a:buFont typeface="Wingdings" panose="05000000000000000000" pitchFamily="2" charset="2"/>
              <a:buChar char="q"/>
            </a:pPr>
            <a:r>
              <a:rPr lang="id-ID" sz="2800" dirty="0"/>
              <a:t>Kebanyakan metode umum dari representasi ketidakpastian adalah numeric, menggunakan skala dengan dua angka ekstrim. Sebagai contoh, 0 digunakan untuk merepresentasikan sangat tidak pasti sedangkan 1 atau 100 merepresentasikan sangat pasti. </a:t>
            </a:r>
            <a:endParaRPr lang="en-US" sz="2800" dirty="0"/>
          </a:p>
          <a:p>
            <a:pPr marL="450850" indent="-450850">
              <a:buFont typeface="Wingdings" panose="05000000000000000000" pitchFamily="2" charset="2"/>
              <a:buChar char="q"/>
            </a:pPr>
            <a:r>
              <a:rPr lang="id-ID" sz="2800" dirty="0"/>
              <a:t>Penggunakan angka ini dapat menimbulkan kesulitan berupa munculnya bias. Sebagai contoh, pakar menggambarkan angka untuk hasil pengamatannya berdasarkan persepsinya, yang mungkin berbeda dengan pakar lain.</a:t>
            </a:r>
          </a:p>
        </p:txBody>
      </p:sp>
    </p:spTree>
    <p:extLst>
      <p:ext uri="{BB962C8B-B14F-4D97-AF65-F5344CB8AC3E}">
        <p14:creationId xmlns:p14="http://schemas.microsoft.com/office/powerpoint/2010/main" val="2299562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30D81D-596F-43C7-902F-7B8390AA5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grafik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D0BA89-73AB-4273-A5F0-8512F02F7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dirty="0"/>
              <a:t>Umumnya grafik berupa batang horizontal, sebagai contoh, ekspresi dari pakar terhadap tingkat keyakinannya dalam suatu kejadian (</a:t>
            </a:r>
            <a:r>
              <a:rPr lang="id-ID" sz="2400" i="1" dirty="0"/>
              <a:t>event</a:t>
            </a:r>
            <a:r>
              <a:rPr lang="id-ID" sz="2400" dirty="0"/>
              <a:t>).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1EF5C08-7A34-4E19-A2DE-1D125F1163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67" t="38725" r="22143" b="27396"/>
          <a:stretch/>
        </p:blipFill>
        <p:spPr>
          <a:xfrm>
            <a:off x="2306392" y="3136537"/>
            <a:ext cx="7155543" cy="232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3355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307</TotalTime>
  <Words>460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Tw Cen MT</vt:lpstr>
      <vt:lpstr>Tw Cen MT Condensed</vt:lpstr>
      <vt:lpstr>Wingdings</vt:lpstr>
      <vt:lpstr>Wingdings 3</vt:lpstr>
      <vt:lpstr>Integral</vt:lpstr>
      <vt:lpstr>Sistem pakar</vt:lpstr>
      <vt:lpstr>Ketidakpastian (uncertainty)</vt:lpstr>
      <vt:lpstr>Langkah ketidakpastian</vt:lpstr>
      <vt:lpstr>Jalur alternatif</vt:lpstr>
      <vt:lpstr>Sumber ketidakpastian</vt:lpstr>
      <vt:lpstr>Sumber ketidakpastian</vt:lpstr>
      <vt:lpstr>Metode dasar ketidakpastian</vt:lpstr>
      <vt:lpstr>Metode numerik</vt:lpstr>
      <vt:lpstr>Metode grafik</vt:lpstr>
      <vt:lpstr>Metode simbolik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pakar</dc:title>
  <dc:creator>HP</dc:creator>
  <cp:lastModifiedBy>Prodi Informatika</cp:lastModifiedBy>
  <cp:revision>34</cp:revision>
  <dcterms:created xsi:type="dcterms:W3CDTF">2019-08-29T15:41:33Z</dcterms:created>
  <dcterms:modified xsi:type="dcterms:W3CDTF">2019-12-13T02:31:32Z</dcterms:modified>
</cp:coreProperties>
</file>