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0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C21BB1-D29F-43CA-A1A4-6ACE08826C87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883C72-A218-4744-BACC-2FB7D5292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396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CF9A24-B81C-4EA8-9E2C-BB0CEF03F227}" type="slidenum">
              <a:rPr lang="en-GB" altLang="en-US" smtClean="0"/>
              <a:pPr>
                <a:spcBef>
                  <a:spcPct val="0"/>
                </a:spcBef>
              </a:pPr>
              <a:t>5</a:t>
            </a:fld>
            <a:endParaRPr lang="en-GB" alt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49678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6E55685-E5ED-4236-B9B2-B78A9583500C}" type="slidenum">
              <a:rPr lang="en-GB" altLang="en-US" smtClean="0"/>
              <a:pPr>
                <a:spcBef>
                  <a:spcPct val="0"/>
                </a:spcBef>
              </a:pPr>
              <a:t>14</a:t>
            </a:fld>
            <a:endParaRPr lang="en-GB" alt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4504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DB9C352-A607-424C-B046-DC90B770109D}" type="slidenum">
              <a:rPr lang="en-GB" altLang="en-US" smtClean="0"/>
              <a:pPr>
                <a:spcBef>
                  <a:spcPct val="0"/>
                </a:spcBef>
              </a:pPr>
              <a:t>15</a:t>
            </a:fld>
            <a:endParaRPr lang="en-GB" alt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715112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AB4C1A-DC79-439C-9F83-E072E4C15904}" type="slidenum">
              <a:rPr lang="en-GB" altLang="en-US" smtClean="0"/>
              <a:pPr>
                <a:spcBef>
                  <a:spcPct val="0"/>
                </a:spcBef>
              </a:pPr>
              <a:t>16</a:t>
            </a:fld>
            <a:endParaRPr lang="en-GB" alt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5519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C99EABC-F2A2-40AC-A382-49201E5E7373}" type="slidenum">
              <a:rPr lang="en-GB" altLang="en-US" smtClean="0"/>
              <a:pPr>
                <a:spcBef>
                  <a:spcPct val="0"/>
                </a:spcBef>
              </a:pPr>
              <a:t>17</a:t>
            </a:fld>
            <a:endParaRPr lang="en-GB" altLang="en-US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21397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884F4FDF-919C-439E-A7BC-8BC4141B94FC}" type="slidenum">
              <a:rPr lang="en-GB" altLang="en-US" smtClean="0"/>
              <a:pPr>
                <a:spcBef>
                  <a:spcPct val="0"/>
                </a:spcBef>
              </a:pPr>
              <a:t>18</a:t>
            </a:fld>
            <a:endParaRPr lang="en-GB" alt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115170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33582EB-3DF1-4786-BA28-956C00238C64}" type="slidenum">
              <a:rPr lang="en-GB" altLang="en-US" smtClean="0"/>
              <a:pPr>
                <a:spcBef>
                  <a:spcPct val="0"/>
                </a:spcBef>
              </a:pPr>
              <a:t>19</a:t>
            </a:fld>
            <a:endParaRPr lang="en-GB" alt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15846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159EE27-D48A-4562-9902-C9DF992DC961}" type="slidenum">
              <a:rPr lang="en-GB" altLang="en-US" smtClean="0"/>
              <a:pPr>
                <a:spcBef>
                  <a:spcPct val="0"/>
                </a:spcBef>
              </a:pPr>
              <a:t>20</a:t>
            </a:fld>
            <a:endParaRPr lang="en-GB" altLang="en-US" smtClean="0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0231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B63E61-6C90-47F7-ACDA-6E27F821A2D0}" type="slidenum">
              <a:rPr lang="en-GB" altLang="en-US" smtClean="0"/>
              <a:pPr>
                <a:spcBef>
                  <a:spcPct val="0"/>
                </a:spcBef>
              </a:pPr>
              <a:t>21</a:t>
            </a:fld>
            <a:endParaRPr lang="en-GB" altLang="en-US" smtClean="0"/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81702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8157F1-BE92-4BB5-9528-62E6976ABAAA}" type="slidenum">
              <a:rPr lang="en-GB" altLang="en-US" smtClean="0"/>
              <a:pPr>
                <a:spcBef>
                  <a:spcPct val="0"/>
                </a:spcBef>
              </a:pPr>
              <a:t>22</a:t>
            </a:fld>
            <a:endParaRPr lang="en-GB" altLang="en-US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980675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BF81AB8-D76D-4EEF-9375-3260BC685090}" type="slidenum">
              <a:rPr lang="en-GB" altLang="en-US" smtClean="0"/>
              <a:pPr>
                <a:spcBef>
                  <a:spcPct val="0"/>
                </a:spcBef>
              </a:pPr>
              <a:t>23</a:t>
            </a:fld>
            <a:endParaRPr lang="en-GB" alt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94592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C614377-EE4C-470E-A853-965BA9EDF1E5}" type="slidenum">
              <a:rPr lang="en-GB" altLang="en-US" smtClean="0"/>
              <a:pPr>
                <a:spcBef>
                  <a:spcPct val="0"/>
                </a:spcBef>
              </a:pPr>
              <a:t>6</a:t>
            </a:fld>
            <a:endParaRPr lang="en-GB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99715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F866D7-1729-4304-8951-01CEC80380A6}" type="slidenum">
              <a:rPr lang="en-GB" altLang="en-US" smtClean="0"/>
              <a:pPr>
                <a:spcBef>
                  <a:spcPct val="0"/>
                </a:spcBef>
              </a:pPr>
              <a:t>24</a:t>
            </a:fld>
            <a:endParaRPr lang="en-GB" alt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00987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CEE57FF-80A1-45D5-ACF0-81D7090D42A2}" type="slidenum">
              <a:rPr lang="en-GB" altLang="en-US" smtClean="0"/>
              <a:pPr>
                <a:spcBef>
                  <a:spcPct val="0"/>
                </a:spcBef>
              </a:pPr>
              <a:t>25</a:t>
            </a:fld>
            <a:endParaRPr lang="en-GB" alt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0344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8377B4-A382-462B-887B-85EC7E06EE33}" type="slidenum">
              <a:rPr lang="en-GB" altLang="en-US" smtClean="0"/>
              <a:pPr>
                <a:spcBef>
                  <a:spcPct val="0"/>
                </a:spcBef>
              </a:pPr>
              <a:t>7</a:t>
            </a:fld>
            <a:endParaRPr lang="en-GB" altLang="en-US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757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DB7987A-C2B2-4BE3-BBC5-68702787EB88}" type="slidenum">
              <a:rPr lang="en-GB" altLang="en-US" smtClean="0"/>
              <a:pPr>
                <a:spcBef>
                  <a:spcPct val="0"/>
                </a:spcBef>
              </a:pPr>
              <a:t>8</a:t>
            </a:fld>
            <a:endParaRPr lang="en-GB" altLang="en-US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4100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27D515E-06B8-42BB-9FD1-D1A3E7CB1735}" type="slidenum">
              <a:rPr lang="en-GB" altLang="en-US" smtClean="0"/>
              <a:pPr>
                <a:spcBef>
                  <a:spcPct val="0"/>
                </a:spcBef>
              </a:pPr>
              <a:t>9</a:t>
            </a:fld>
            <a:endParaRPr lang="en-GB" alt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81166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034F267-EE60-48F1-8451-A44161114B5F}" type="slidenum">
              <a:rPr lang="en-GB" altLang="en-US" smtClean="0"/>
              <a:pPr>
                <a:spcBef>
                  <a:spcPct val="0"/>
                </a:spcBef>
              </a:pPr>
              <a:t>10</a:t>
            </a:fld>
            <a:endParaRPr lang="en-GB" altLang="en-US" smtClean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29055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B375FBF-9B0E-41EC-9510-C591F67810BF}" type="slidenum">
              <a:rPr lang="en-GB" altLang="en-US" smtClean="0"/>
              <a:pPr>
                <a:spcBef>
                  <a:spcPct val="0"/>
                </a:spcBef>
              </a:pPr>
              <a:t>11</a:t>
            </a:fld>
            <a:endParaRPr lang="en-GB" altLang="en-US" smtClean="0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97203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BC39230-8875-4FD3-BDDA-E1B43B572A54}" type="slidenum">
              <a:rPr lang="en-GB" altLang="en-US" smtClean="0"/>
              <a:pPr>
                <a:spcBef>
                  <a:spcPct val="0"/>
                </a:spcBef>
              </a:pPr>
              <a:t>12</a:t>
            </a:fld>
            <a:endParaRPr lang="en-GB" altLang="en-US" smtClean="0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2750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61A963E-F82B-4410-BBC3-3C9B53AC1A90}" type="slidenum">
              <a:rPr lang="en-GB" altLang="en-US" smtClean="0"/>
              <a:pPr>
                <a:spcBef>
                  <a:spcPct val="0"/>
                </a:spcBef>
              </a:pPr>
              <a:t>13</a:t>
            </a:fld>
            <a:endParaRPr lang="en-GB" altLang="en-US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198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5400000">
            <a:off x="10089390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5400000">
            <a:off x="8959592" y="3226820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>
                <a:latin typeface="+mj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166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6674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666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99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826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3" name="TextBox 12"/>
          <p:cNvSpPr txBox="1"/>
          <p:nvPr/>
        </p:nvSpPr>
        <p:spPr>
          <a:xfrm>
            <a:off x="9719438" y="2631815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98295" y="591093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0517"/>
            <a:ext cx="8453906" cy="2698249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03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33068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665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72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93561"/>
            <a:ext cx="3129168" cy="28334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2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93561"/>
            <a:ext cx="3145380" cy="28334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0" y="2617299"/>
            <a:ext cx="3161029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93561"/>
            <a:ext cx="3164719" cy="28334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1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55525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2" y="4532845"/>
            <a:ext cx="30504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50437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537" y="4532846"/>
            <a:ext cx="3046766" cy="651156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03500"/>
            <a:ext cx="2691241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84002"/>
            <a:ext cx="3050438" cy="84305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7"/>
            <a:ext cx="3050438" cy="65115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84001"/>
            <a:ext cx="3050437" cy="84305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388153" y="2603500"/>
            <a:ext cx="0" cy="3517594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801905" y="2603500"/>
            <a:ext cx="0" cy="34925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61370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973668"/>
            <a:ext cx="8825660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6643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76756" y="1278468"/>
            <a:ext cx="1413933" cy="4748589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8"/>
            <a:ext cx="6247546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575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37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5"/>
            <a:ext cx="4351023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8" y="2677644"/>
            <a:ext cx="3755379" cy="2283823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2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8084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0" y="3179762"/>
            <a:ext cx="4825159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49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939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00943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9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2895600"/>
            <a:ext cx="2793158" cy="312927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417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Rectangle 7"/>
            <p:cNvSpPr/>
            <p:nvPr/>
          </p:nvSpPr>
          <p:spPr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60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2647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-2373"/>
            <a:ext cx="12192000" cy="6867027"/>
            <a:chOff x="0" y="-2373"/>
            <a:chExt cx="12192000" cy="6867027"/>
          </a:xfrm>
        </p:grpSpPr>
        <p:sp>
          <p:nvSpPr>
            <p:cNvPr id="26" name="Rectangle 2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2000"/>
                    <a:hueMod val="108000"/>
                    <a:satMod val="164000"/>
                    <a:lumMod val="69000"/>
                  </a:schemeClr>
                  <a:schemeClr val="dk2">
                    <a:tint val="96000"/>
                    <a:hueMod val="90000"/>
                    <a:satMod val="130000"/>
                    <a:lumMod val="134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322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1000"/>
                  </a:schemeClr>
                </a:gs>
                <a:gs pos="75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175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8000"/>
                  </a:schemeClr>
                </a:gs>
                <a:gs pos="72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7000"/>
                  </a:schemeClr>
                </a:gs>
                <a:gs pos="69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7999412" y="-2373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73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74054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bg2">
                    <a:lumMod val="40000"/>
                    <a:lumOff val="60000"/>
                    <a:alpha val="14000"/>
                  </a:schemeClr>
                </a:gs>
                <a:gs pos="66000">
                  <a:schemeClr val="bg2">
                    <a:lumMod val="40000"/>
                    <a:lumOff val="60000"/>
                    <a:alpha val="0"/>
                  </a:schemeClr>
                </a:gs>
                <a:gs pos="36000">
                  <a:schemeClr val="bg2">
                    <a:lumMod val="40000"/>
                    <a:lumOff val="6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0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1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3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2603500"/>
            <a:ext cx="8761412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06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12/13/2019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28358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 b="1" i="0">
                <a:solidFill>
                  <a:schemeClr val="accent1"/>
                </a:solidFill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8799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b="1" dirty="0" err="1" smtClean="0"/>
              <a:t>Logika</a:t>
            </a:r>
            <a:r>
              <a:rPr lang="en-US" b="1" dirty="0" smtClean="0"/>
              <a:t> Fuzzy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Safitri</a:t>
            </a:r>
            <a:r>
              <a:rPr lang="en-US" dirty="0" smtClean="0"/>
              <a:t> </a:t>
            </a:r>
            <a:r>
              <a:rPr lang="en-US" dirty="0" err="1" smtClean="0"/>
              <a:t>jaya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934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100000"/>
              </a:lnSpc>
            </a:pP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input: var-1 (x),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var-2 (y);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serta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output : var-3 (z).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Var-1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terbagi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A1 &amp; A2; var-2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terbagi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B1 &amp; B2; var-3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terbagi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atas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C1 &amp; C2.</a:t>
            </a:r>
          </a:p>
          <a:p>
            <a:pPr eaLnBrk="1" hangingPunct="1">
              <a:lnSpc>
                <a:spcPct val="100000"/>
              </a:lnSpc>
            </a:pP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 2 </a:t>
            </a:r>
            <a:r>
              <a:rPr lang="en-US" altLang="en-US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altLang="en-US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lvl="1" eaLnBrk="1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(x is A1) and (y is B2) Then (z is C1)</a:t>
            </a:r>
          </a:p>
          <a:p>
            <a:pPr lvl="1" eaLnBrk="1" hangingPunct="1">
              <a:lnSpc>
                <a:spcPct val="100000"/>
              </a:lnSpc>
              <a:buClrTx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(x is A2) and (y is B1) Then (z is C2)</a:t>
            </a:r>
          </a:p>
          <a:p>
            <a:pPr eaLnBrk="1" hangingPunct="1">
              <a:lnSpc>
                <a:spcPct val="100000"/>
              </a:lnSpc>
            </a:pPr>
            <a:endParaRPr lang="id-ID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090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7291389" y="5846763"/>
            <a:ext cx="1184275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sm" len="sm"/>
              </a14:hiddenLine>
            </a:ext>
          </a:extLst>
        </p:spPr>
        <p:txBody>
          <a:bodyPr lIns="18000" rIns="1800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id-ID" altLang="en-US" sz="2400">
              <a:latin typeface="Times New Roman" panose="02020603050405020304" pitchFamily="18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193925" y="395289"/>
            <a:ext cx="7366000" cy="3743325"/>
            <a:chOff x="422" y="249"/>
            <a:chExt cx="4640" cy="2358"/>
          </a:xfrm>
        </p:grpSpPr>
        <p:grpSp>
          <p:nvGrpSpPr>
            <p:cNvPr id="33816" name="Group 4"/>
            <p:cNvGrpSpPr>
              <a:grpSpLocks/>
            </p:cNvGrpSpPr>
            <p:nvPr/>
          </p:nvGrpSpPr>
          <p:grpSpPr bwMode="auto">
            <a:xfrm>
              <a:off x="422" y="249"/>
              <a:ext cx="1354" cy="1094"/>
              <a:chOff x="422" y="249"/>
              <a:chExt cx="1354" cy="1094"/>
            </a:xfrm>
          </p:grpSpPr>
          <p:sp>
            <p:nvSpPr>
              <p:cNvPr id="33875" name="Line 5"/>
              <p:cNvSpPr>
                <a:spLocks noChangeShapeType="1"/>
              </p:cNvSpPr>
              <p:nvPr/>
            </p:nvSpPr>
            <p:spPr bwMode="auto">
              <a:xfrm>
                <a:off x="744" y="1116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6" name="Line 6"/>
              <p:cNvSpPr>
                <a:spLocks noChangeShapeType="1"/>
              </p:cNvSpPr>
              <p:nvPr/>
            </p:nvSpPr>
            <p:spPr bwMode="auto">
              <a:xfrm flipV="1">
                <a:off x="744" y="276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7" name="Line 7"/>
              <p:cNvSpPr>
                <a:spLocks noChangeShapeType="1"/>
              </p:cNvSpPr>
              <p:nvPr/>
            </p:nvSpPr>
            <p:spPr bwMode="auto">
              <a:xfrm>
                <a:off x="744" y="540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8" name="Line 8"/>
              <p:cNvSpPr>
                <a:spLocks noChangeShapeType="1"/>
              </p:cNvSpPr>
              <p:nvPr/>
            </p:nvSpPr>
            <p:spPr bwMode="auto">
              <a:xfrm>
                <a:off x="1020" y="540"/>
                <a:ext cx="564" cy="56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9" name="Text Box 9"/>
              <p:cNvSpPr txBox="1">
                <a:spLocks noChangeArrowheads="1"/>
              </p:cNvSpPr>
              <p:nvPr/>
            </p:nvSpPr>
            <p:spPr bwMode="auto">
              <a:xfrm>
                <a:off x="422" y="249"/>
                <a:ext cx="36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Symbol" panose="05050102010706020507" pitchFamily="18" charset="2"/>
                  </a:rPr>
                  <a:t>m</a:t>
                </a:r>
                <a:r>
                  <a:rPr lang="en-US" altLang="en-US">
                    <a:latin typeface="Times New Roman" panose="02020603050405020304" pitchFamily="18" charset="0"/>
                  </a:rPr>
                  <a:t>[x]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80" name="Text Box 10"/>
              <p:cNvSpPr txBox="1">
                <a:spLocks noChangeArrowheads="1"/>
              </p:cNvSpPr>
              <p:nvPr/>
            </p:nvSpPr>
            <p:spPr bwMode="auto">
              <a:xfrm>
                <a:off x="594" y="43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81" name="Text Box 11"/>
              <p:cNvSpPr txBox="1">
                <a:spLocks noChangeArrowheads="1"/>
              </p:cNvSpPr>
              <p:nvPr/>
            </p:nvSpPr>
            <p:spPr bwMode="auto">
              <a:xfrm>
                <a:off x="586" y="102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82" name="Text Box 12"/>
              <p:cNvSpPr txBox="1">
                <a:spLocks noChangeArrowheads="1"/>
              </p:cNvSpPr>
              <p:nvPr/>
            </p:nvSpPr>
            <p:spPr bwMode="auto">
              <a:xfrm>
                <a:off x="726" y="33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A1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83" name="Text Box 13"/>
              <p:cNvSpPr txBox="1">
                <a:spLocks noChangeArrowheads="1"/>
              </p:cNvSpPr>
              <p:nvPr/>
            </p:nvSpPr>
            <p:spPr bwMode="auto">
              <a:xfrm>
                <a:off x="910" y="1112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Var-1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17" name="Group 14"/>
            <p:cNvGrpSpPr>
              <a:grpSpLocks/>
            </p:cNvGrpSpPr>
            <p:nvPr/>
          </p:nvGrpSpPr>
          <p:grpSpPr bwMode="auto">
            <a:xfrm>
              <a:off x="1970" y="1509"/>
              <a:ext cx="1354" cy="1094"/>
              <a:chOff x="1970" y="1509"/>
              <a:chExt cx="1354" cy="1094"/>
            </a:xfrm>
          </p:grpSpPr>
          <p:sp>
            <p:nvSpPr>
              <p:cNvPr id="33866" name="Line 15"/>
              <p:cNvSpPr>
                <a:spLocks noChangeShapeType="1"/>
              </p:cNvSpPr>
              <p:nvPr/>
            </p:nvSpPr>
            <p:spPr bwMode="auto">
              <a:xfrm>
                <a:off x="2292" y="2376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7" name="Line 16"/>
              <p:cNvSpPr>
                <a:spLocks noChangeShapeType="1"/>
              </p:cNvSpPr>
              <p:nvPr/>
            </p:nvSpPr>
            <p:spPr bwMode="auto">
              <a:xfrm flipV="1">
                <a:off x="2292" y="1536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8" name="Line 17"/>
              <p:cNvSpPr>
                <a:spLocks noChangeShapeType="1"/>
              </p:cNvSpPr>
              <p:nvPr/>
            </p:nvSpPr>
            <p:spPr bwMode="auto">
              <a:xfrm>
                <a:off x="2292" y="1800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9" name="Line 18"/>
              <p:cNvSpPr>
                <a:spLocks noChangeShapeType="1"/>
              </p:cNvSpPr>
              <p:nvPr/>
            </p:nvSpPr>
            <p:spPr bwMode="auto">
              <a:xfrm>
                <a:off x="2568" y="1800"/>
                <a:ext cx="564" cy="56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70" name="Text Box 19"/>
              <p:cNvSpPr txBox="1">
                <a:spLocks noChangeArrowheads="1"/>
              </p:cNvSpPr>
              <p:nvPr/>
            </p:nvSpPr>
            <p:spPr bwMode="auto">
              <a:xfrm>
                <a:off x="1970" y="1509"/>
                <a:ext cx="36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Symbol" panose="05050102010706020507" pitchFamily="18" charset="2"/>
                  </a:rPr>
                  <a:t>m</a:t>
                </a:r>
                <a:r>
                  <a:rPr lang="en-US" altLang="en-US">
                    <a:latin typeface="Times New Roman" panose="02020603050405020304" pitchFamily="18" charset="0"/>
                  </a:rPr>
                  <a:t>[y]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71" name="Text Box 20"/>
              <p:cNvSpPr txBox="1">
                <a:spLocks noChangeArrowheads="1"/>
              </p:cNvSpPr>
              <p:nvPr/>
            </p:nvSpPr>
            <p:spPr bwMode="auto">
              <a:xfrm>
                <a:off x="2142" y="169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72" name="Text Box 21"/>
              <p:cNvSpPr txBox="1">
                <a:spLocks noChangeArrowheads="1"/>
              </p:cNvSpPr>
              <p:nvPr/>
            </p:nvSpPr>
            <p:spPr bwMode="auto">
              <a:xfrm>
                <a:off x="2134" y="228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73" name="Text Box 22"/>
              <p:cNvSpPr txBox="1">
                <a:spLocks noChangeArrowheads="1"/>
              </p:cNvSpPr>
              <p:nvPr/>
            </p:nvSpPr>
            <p:spPr bwMode="auto">
              <a:xfrm>
                <a:off x="2278" y="1592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B1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74" name="Text Box 23"/>
              <p:cNvSpPr txBox="1">
                <a:spLocks noChangeArrowheads="1"/>
              </p:cNvSpPr>
              <p:nvPr/>
            </p:nvSpPr>
            <p:spPr bwMode="auto">
              <a:xfrm>
                <a:off x="2458" y="2372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Var-2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18" name="Group 24"/>
            <p:cNvGrpSpPr>
              <a:grpSpLocks/>
            </p:cNvGrpSpPr>
            <p:nvPr/>
          </p:nvGrpSpPr>
          <p:grpSpPr bwMode="auto">
            <a:xfrm>
              <a:off x="434" y="1509"/>
              <a:ext cx="1354" cy="1094"/>
              <a:chOff x="434" y="1509"/>
              <a:chExt cx="1354" cy="1094"/>
            </a:xfrm>
          </p:grpSpPr>
          <p:sp>
            <p:nvSpPr>
              <p:cNvPr id="33855" name="Line 25"/>
              <p:cNvSpPr>
                <a:spLocks noChangeShapeType="1"/>
              </p:cNvSpPr>
              <p:nvPr/>
            </p:nvSpPr>
            <p:spPr bwMode="auto">
              <a:xfrm>
                <a:off x="756" y="2376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56" name="Line 26"/>
              <p:cNvSpPr>
                <a:spLocks noChangeShapeType="1"/>
              </p:cNvSpPr>
              <p:nvPr/>
            </p:nvSpPr>
            <p:spPr bwMode="auto">
              <a:xfrm flipV="1">
                <a:off x="756" y="1536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57" name="Line 27"/>
              <p:cNvSpPr>
                <a:spLocks noChangeShapeType="1"/>
              </p:cNvSpPr>
              <p:nvPr/>
            </p:nvSpPr>
            <p:spPr bwMode="auto">
              <a:xfrm>
                <a:off x="756" y="1800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58" name="Line 28"/>
              <p:cNvSpPr>
                <a:spLocks noChangeShapeType="1"/>
              </p:cNvSpPr>
              <p:nvPr/>
            </p:nvSpPr>
            <p:spPr bwMode="auto">
              <a:xfrm flipH="1">
                <a:off x="948" y="1788"/>
                <a:ext cx="444" cy="6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59" name="Text Box 29"/>
              <p:cNvSpPr txBox="1">
                <a:spLocks noChangeArrowheads="1"/>
              </p:cNvSpPr>
              <p:nvPr/>
            </p:nvSpPr>
            <p:spPr bwMode="auto">
              <a:xfrm>
                <a:off x="434" y="1509"/>
                <a:ext cx="36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Symbol" panose="05050102010706020507" pitchFamily="18" charset="2"/>
                  </a:rPr>
                  <a:t>m</a:t>
                </a:r>
                <a:r>
                  <a:rPr lang="en-US" altLang="en-US">
                    <a:latin typeface="Times New Roman" panose="02020603050405020304" pitchFamily="18" charset="0"/>
                  </a:rPr>
                  <a:t>[x]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60" name="Text Box 30"/>
              <p:cNvSpPr txBox="1">
                <a:spLocks noChangeArrowheads="1"/>
              </p:cNvSpPr>
              <p:nvPr/>
            </p:nvSpPr>
            <p:spPr bwMode="auto">
              <a:xfrm>
                <a:off x="606" y="169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61" name="Text Box 31"/>
              <p:cNvSpPr txBox="1">
                <a:spLocks noChangeArrowheads="1"/>
              </p:cNvSpPr>
              <p:nvPr/>
            </p:nvSpPr>
            <p:spPr bwMode="auto">
              <a:xfrm>
                <a:off x="598" y="228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62" name="Text Box 32"/>
              <p:cNvSpPr txBox="1">
                <a:spLocks noChangeArrowheads="1"/>
              </p:cNvSpPr>
              <p:nvPr/>
            </p:nvSpPr>
            <p:spPr bwMode="auto">
              <a:xfrm>
                <a:off x="1374" y="1568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A2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63" name="Text Box 33"/>
              <p:cNvSpPr txBox="1">
                <a:spLocks noChangeArrowheads="1"/>
              </p:cNvSpPr>
              <p:nvPr/>
            </p:nvSpPr>
            <p:spPr bwMode="auto">
              <a:xfrm>
                <a:off x="922" y="2372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Var-1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64" name="Line 34"/>
              <p:cNvSpPr>
                <a:spLocks noChangeShapeType="1"/>
              </p:cNvSpPr>
              <p:nvPr/>
            </p:nvSpPr>
            <p:spPr bwMode="auto">
              <a:xfrm>
                <a:off x="1368" y="1788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65" name="Line 35"/>
              <p:cNvSpPr>
                <a:spLocks noChangeShapeType="1"/>
              </p:cNvSpPr>
              <p:nvPr/>
            </p:nvSpPr>
            <p:spPr bwMode="auto">
              <a:xfrm>
                <a:off x="1632" y="1800"/>
                <a:ext cx="0" cy="5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grpSp>
          <p:nvGrpSpPr>
            <p:cNvPr id="33819" name="Group 36"/>
            <p:cNvGrpSpPr>
              <a:grpSpLocks/>
            </p:cNvGrpSpPr>
            <p:nvPr/>
          </p:nvGrpSpPr>
          <p:grpSpPr bwMode="auto">
            <a:xfrm>
              <a:off x="1974" y="253"/>
              <a:ext cx="1354" cy="1094"/>
              <a:chOff x="434" y="1509"/>
              <a:chExt cx="1354" cy="1094"/>
            </a:xfrm>
          </p:grpSpPr>
          <p:sp>
            <p:nvSpPr>
              <p:cNvPr id="33844" name="Line 37"/>
              <p:cNvSpPr>
                <a:spLocks noChangeShapeType="1"/>
              </p:cNvSpPr>
              <p:nvPr/>
            </p:nvSpPr>
            <p:spPr bwMode="auto">
              <a:xfrm>
                <a:off x="756" y="2376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5" name="Line 38"/>
              <p:cNvSpPr>
                <a:spLocks noChangeShapeType="1"/>
              </p:cNvSpPr>
              <p:nvPr/>
            </p:nvSpPr>
            <p:spPr bwMode="auto">
              <a:xfrm flipV="1">
                <a:off x="756" y="1536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6" name="Line 39"/>
              <p:cNvSpPr>
                <a:spLocks noChangeShapeType="1"/>
              </p:cNvSpPr>
              <p:nvPr/>
            </p:nvSpPr>
            <p:spPr bwMode="auto">
              <a:xfrm>
                <a:off x="756" y="1800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7" name="Line 40"/>
              <p:cNvSpPr>
                <a:spLocks noChangeShapeType="1"/>
              </p:cNvSpPr>
              <p:nvPr/>
            </p:nvSpPr>
            <p:spPr bwMode="auto">
              <a:xfrm flipH="1">
                <a:off x="948" y="1788"/>
                <a:ext cx="444" cy="6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48" name="Text Box 41"/>
              <p:cNvSpPr txBox="1">
                <a:spLocks noChangeArrowheads="1"/>
              </p:cNvSpPr>
              <p:nvPr/>
            </p:nvSpPr>
            <p:spPr bwMode="auto">
              <a:xfrm>
                <a:off x="434" y="1509"/>
                <a:ext cx="367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Symbol" panose="05050102010706020507" pitchFamily="18" charset="2"/>
                  </a:rPr>
                  <a:t>m</a:t>
                </a:r>
                <a:r>
                  <a:rPr lang="en-US" altLang="en-US">
                    <a:latin typeface="Times New Roman" panose="02020603050405020304" pitchFamily="18" charset="0"/>
                  </a:rPr>
                  <a:t>[y]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9" name="Text Box 42"/>
              <p:cNvSpPr txBox="1">
                <a:spLocks noChangeArrowheads="1"/>
              </p:cNvSpPr>
              <p:nvPr/>
            </p:nvSpPr>
            <p:spPr bwMode="auto">
              <a:xfrm>
                <a:off x="606" y="1696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50" name="Text Box 43"/>
              <p:cNvSpPr txBox="1">
                <a:spLocks noChangeArrowheads="1"/>
              </p:cNvSpPr>
              <p:nvPr/>
            </p:nvSpPr>
            <p:spPr bwMode="auto">
              <a:xfrm>
                <a:off x="598" y="2288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51" name="Text Box 44"/>
              <p:cNvSpPr txBox="1">
                <a:spLocks noChangeArrowheads="1"/>
              </p:cNvSpPr>
              <p:nvPr/>
            </p:nvSpPr>
            <p:spPr bwMode="auto">
              <a:xfrm>
                <a:off x="1378" y="1568"/>
                <a:ext cx="284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B2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52" name="Text Box 45"/>
              <p:cNvSpPr txBox="1">
                <a:spLocks noChangeArrowheads="1"/>
              </p:cNvSpPr>
              <p:nvPr/>
            </p:nvSpPr>
            <p:spPr bwMode="auto">
              <a:xfrm>
                <a:off x="922" y="2372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Var-2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53" name="Line 46"/>
              <p:cNvSpPr>
                <a:spLocks noChangeShapeType="1"/>
              </p:cNvSpPr>
              <p:nvPr/>
            </p:nvSpPr>
            <p:spPr bwMode="auto">
              <a:xfrm>
                <a:off x="1368" y="1788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54" name="Line 47"/>
              <p:cNvSpPr>
                <a:spLocks noChangeShapeType="1"/>
              </p:cNvSpPr>
              <p:nvPr/>
            </p:nvSpPr>
            <p:spPr bwMode="auto">
              <a:xfrm>
                <a:off x="1632" y="1800"/>
                <a:ext cx="0" cy="5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  <p:sp>
          <p:nvSpPr>
            <p:cNvPr id="33820" name="Line 48"/>
            <p:cNvSpPr>
              <a:spLocks noChangeShapeType="1"/>
            </p:cNvSpPr>
            <p:nvPr/>
          </p:nvSpPr>
          <p:spPr bwMode="auto">
            <a:xfrm>
              <a:off x="3612" y="276"/>
              <a:ext cx="0" cy="103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33821" name="Line 49"/>
            <p:cNvSpPr>
              <a:spLocks noChangeShapeType="1"/>
            </p:cNvSpPr>
            <p:nvPr/>
          </p:nvSpPr>
          <p:spPr bwMode="auto">
            <a:xfrm>
              <a:off x="3616" y="1480"/>
              <a:ext cx="0" cy="1032"/>
            </a:xfrm>
            <a:prstGeom prst="line">
              <a:avLst/>
            </a:prstGeom>
            <a:noFill/>
            <a:ln w="57150">
              <a:solidFill>
                <a:schemeClr val="bg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grpSp>
          <p:nvGrpSpPr>
            <p:cNvPr id="33822" name="Group 50"/>
            <p:cNvGrpSpPr>
              <a:grpSpLocks/>
            </p:cNvGrpSpPr>
            <p:nvPr/>
          </p:nvGrpSpPr>
          <p:grpSpPr bwMode="auto">
            <a:xfrm>
              <a:off x="3678" y="253"/>
              <a:ext cx="1354" cy="1094"/>
              <a:chOff x="3678" y="253"/>
              <a:chExt cx="1354" cy="1094"/>
            </a:xfrm>
          </p:grpSpPr>
          <p:sp>
            <p:nvSpPr>
              <p:cNvPr id="33835" name="Line 51"/>
              <p:cNvSpPr>
                <a:spLocks noChangeShapeType="1"/>
              </p:cNvSpPr>
              <p:nvPr/>
            </p:nvSpPr>
            <p:spPr bwMode="auto">
              <a:xfrm>
                <a:off x="4000" y="1120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36" name="Line 52"/>
              <p:cNvSpPr>
                <a:spLocks noChangeShapeType="1"/>
              </p:cNvSpPr>
              <p:nvPr/>
            </p:nvSpPr>
            <p:spPr bwMode="auto">
              <a:xfrm flipV="1">
                <a:off x="4000" y="280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37" name="Line 53"/>
              <p:cNvSpPr>
                <a:spLocks noChangeShapeType="1"/>
              </p:cNvSpPr>
              <p:nvPr/>
            </p:nvSpPr>
            <p:spPr bwMode="auto">
              <a:xfrm>
                <a:off x="4000" y="544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38" name="Line 54"/>
              <p:cNvSpPr>
                <a:spLocks noChangeShapeType="1"/>
              </p:cNvSpPr>
              <p:nvPr/>
            </p:nvSpPr>
            <p:spPr bwMode="auto">
              <a:xfrm>
                <a:off x="4276" y="544"/>
                <a:ext cx="564" cy="564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39" name="Text Box 55"/>
              <p:cNvSpPr txBox="1">
                <a:spLocks noChangeArrowheads="1"/>
              </p:cNvSpPr>
              <p:nvPr/>
            </p:nvSpPr>
            <p:spPr bwMode="auto">
              <a:xfrm>
                <a:off x="3678" y="253"/>
                <a:ext cx="35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>
                    <a:latin typeface="Symbol" panose="05050102010706020507" pitchFamily="18" charset="2"/>
                  </a:rPr>
                  <a:t>m</a:t>
                </a:r>
                <a:r>
                  <a:rPr lang="en-US" altLang="en-US">
                    <a:latin typeface="Times New Roman" panose="02020603050405020304" pitchFamily="18" charset="0"/>
                  </a:rPr>
                  <a:t>[z]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0" name="Text Box 56"/>
              <p:cNvSpPr txBox="1">
                <a:spLocks noChangeArrowheads="1"/>
              </p:cNvSpPr>
              <p:nvPr/>
            </p:nvSpPr>
            <p:spPr bwMode="auto">
              <a:xfrm>
                <a:off x="3850" y="44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1" name="Text Box 57"/>
              <p:cNvSpPr txBox="1">
                <a:spLocks noChangeArrowheads="1"/>
              </p:cNvSpPr>
              <p:nvPr/>
            </p:nvSpPr>
            <p:spPr bwMode="auto">
              <a:xfrm>
                <a:off x="3842" y="103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2" name="Text Box 58"/>
              <p:cNvSpPr txBox="1">
                <a:spLocks noChangeArrowheads="1"/>
              </p:cNvSpPr>
              <p:nvPr/>
            </p:nvSpPr>
            <p:spPr bwMode="auto">
              <a:xfrm>
                <a:off x="3982" y="336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C1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43" name="Text Box 59"/>
              <p:cNvSpPr txBox="1">
                <a:spLocks noChangeArrowheads="1"/>
              </p:cNvSpPr>
              <p:nvPr/>
            </p:nvSpPr>
            <p:spPr bwMode="auto">
              <a:xfrm>
                <a:off x="4550" y="111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Var-3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</p:grpSp>
        <p:grpSp>
          <p:nvGrpSpPr>
            <p:cNvPr id="33823" name="Group 60"/>
            <p:cNvGrpSpPr>
              <a:grpSpLocks/>
            </p:cNvGrpSpPr>
            <p:nvPr/>
          </p:nvGrpSpPr>
          <p:grpSpPr bwMode="auto">
            <a:xfrm>
              <a:off x="3678" y="1513"/>
              <a:ext cx="1384" cy="1094"/>
              <a:chOff x="3678" y="1513"/>
              <a:chExt cx="1384" cy="1094"/>
            </a:xfrm>
          </p:grpSpPr>
          <p:sp>
            <p:nvSpPr>
              <p:cNvPr id="33824" name="Line 61"/>
              <p:cNvSpPr>
                <a:spLocks noChangeShapeType="1"/>
              </p:cNvSpPr>
              <p:nvPr/>
            </p:nvSpPr>
            <p:spPr bwMode="auto">
              <a:xfrm>
                <a:off x="4000" y="2380"/>
                <a:ext cx="103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25" name="Line 62"/>
              <p:cNvSpPr>
                <a:spLocks noChangeShapeType="1"/>
              </p:cNvSpPr>
              <p:nvPr/>
            </p:nvSpPr>
            <p:spPr bwMode="auto">
              <a:xfrm flipV="1">
                <a:off x="4000" y="1540"/>
                <a:ext cx="0" cy="84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26" name="Line 63"/>
              <p:cNvSpPr>
                <a:spLocks noChangeShapeType="1"/>
              </p:cNvSpPr>
              <p:nvPr/>
            </p:nvSpPr>
            <p:spPr bwMode="auto">
              <a:xfrm>
                <a:off x="4000" y="1804"/>
                <a:ext cx="612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27" name="Line 64"/>
              <p:cNvSpPr>
                <a:spLocks noChangeShapeType="1"/>
              </p:cNvSpPr>
              <p:nvPr/>
            </p:nvSpPr>
            <p:spPr bwMode="auto">
              <a:xfrm flipH="1">
                <a:off x="4192" y="1792"/>
                <a:ext cx="444" cy="6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28" name="Text Box 65"/>
              <p:cNvSpPr txBox="1">
                <a:spLocks noChangeArrowheads="1"/>
              </p:cNvSpPr>
              <p:nvPr/>
            </p:nvSpPr>
            <p:spPr bwMode="auto">
              <a:xfrm>
                <a:off x="3678" y="1513"/>
                <a:ext cx="359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/>
                <a:r>
                  <a:rPr lang="en-US" altLang="en-US" dirty="0">
                    <a:latin typeface="Symbol" panose="05050102010706020507" pitchFamily="18" charset="2"/>
                  </a:rPr>
                  <a:t>m</a:t>
                </a:r>
                <a:r>
                  <a:rPr lang="en-US" altLang="en-US" dirty="0">
                    <a:latin typeface="Times New Roman" panose="02020603050405020304" pitchFamily="18" charset="0"/>
                  </a:rPr>
                  <a:t>[z]</a:t>
                </a:r>
                <a:endParaRPr lang="id-ID" altLang="en-US" dirty="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29" name="Text Box 66"/>
              <p:cNvSpPr txBox="1">
                <a:spLocks noChangeArrowheads="1"/>
              </p:cNvSpPr>
              <p:nvPr/>
            </p:nvSpPr>
            <p:spPr bwMode="auto">
              <a:xfrm>
                <a:off x="3850" y="1700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1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0" name="Text Box 67"/>
              <p:cNvSpPr txBox="1">
                <a:spLocks noChangeArrowheads="1"/>
              </p:cNvSpPr>
              <p:nvPr/>
            </p:nvSpPr>
            <p:spPr bwMode="auto">
              <a:xfrm>
                <a:off x="3842" y="2292"/>
                <a:ext cx="188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>
                    <a:latin typeface="Times New Roman" panose="02020603050405020304" pitchFamily="18" charset="0"/>
                  </a:rPr>
                  <a:t>0</a:t>
                </a:r>
                <a:endParaRPr lang="id-ID" altLang="en-US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1" name="Text Box 68"/>
              <p:cNvSpPr txBox="1">
                <a:spLocks noChangeArrowheads="1"/>
              </p:cNvSpPr>
              <p:nvPr/>
            </p:nvSpPr>
            <p:spPr bwMode="auto">
              <a:xfrm>
                <a:off x="4618" y="1572"/>
                <a:ext cx="292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C2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2" name="Text Box 69"/>
              <p:cNvSpPr txBox="1">
                <a:spLocks noChangeArrowheads="1"/>
              </p:cNvSpPr>
              <p:nvPr/>
            </p:nvSpPr>
            <p:spPr bwMode="auto">
              <a:xfrm>
                <a:off x="4586" y="2376"/>
                <a:ext cx="476" cy="23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/>
                <a:r>
                  <a:rPr lang="en-US" altLang="en-US" b="1">
                    <a:latin typeface="Times New Roman" panose="02020603050405020304" pitchFamily="18" charset="0"/>
                  </a:rPr>
                  <a:t>Var-3</a:t>
                </a:r>
                <a:endParaRPr lang="id-ID" altLang="en-US" b="1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33833" name="Line 70"/>
              <p:cNvSpPr>
                <a:spLocks noChangeShapeType="1"/>
              </p:cNvSpPr>
              <p:nvPr/>
            </p:nvSpPr>
            <p:spPr bwMode="auto">
              <a:xfrm>
                <a:off x="4612" y="1792"/>
                <a:ext cx="276" cy="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  <p:sp>
            <p:nvSpPr>
              <p:cNvPr id="33834" name="Line 71"/>
              <p:cNvSpPr>
                <a:spLocks noChangeShapeType="1"/>
              </p:cNvSpPr>
              <p:nvPr/>
            </p:nvSpPr>
            <p:spPr bwMode="auto">
              <a:xfrm>
                <a:off x="4876" y="1804"/>
                <a:ext cx="0" cy="55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prstDash val="dash"/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wrap="none"/>
              <a:lstStyle/>
              <a:p>
                <a:endParaRPr lang="en-US"/>
              </a:p>
            </p:txBody>
          </p:sp>
        </p:grpSp>
      </p:grpSp>
      <p:sp>
        <p:nvSpPr>
          <p:cNvPr id="46152" name="Line 72"/>
          <p:cNvSpPr>
            <a:spLocks noChangeShapeType="1"/>
          </p:cNvSpPr>
          <p:nvPr/>
        </p:nvSpPr>
        <p:spPr bwMode="auto">
          <a:xfrm flipV="1">
            <a:off x="3505200" y="1257300"/>
            <a:ext cx="0" cy="51435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3" name="Line 73"/>
          <p:cNvSpPr>
            <a:spLocks noChangeShapeType="1"/>
          </p:cNvSpPr>
          <p:nvPr/>
        </p:nvSpPr>
        <p:spPr bwMode="auto">
          <a:xfrm>
            <a:off x="3524250" y="1257300"/>
            <a:ext cx="3695700" cy="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4" name="Line 74"/>
          <p:cNvSpPr>
            <a:spLocks noChangeShapeType="1"/>
          </p:cNvSpPr>
          <p:nvPr/>
        </p:nvSpPr>
        <p:spPr bwMode="auto">
          <a:xfrm>
            <a:off x="7296150" y="1257300"/>
            <a:ext cx="139065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5" name="Line 75"/>
          <p:cNvSpPr>
            <a:spLocks noChangeShapeType="1"/>
          </p:cNvSpPr>
          <p:nvPr/>
        </p:nvSpPr>
        <p:spPr bwMode="auto">
          <a:xfrm>
            <a:off x="8629650" y="1257300"/>
            <a:ext cx="0" cy="53340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6" name="Text Box 76"/>
          <p:cNvSpPr txBox="1">
            <a:spLocks noChangeArrowheads="1"/>
          </p:cNvSpPr>
          <p:nvPr/>
        </p:nvSpPr>
        <p:spPr bwMode="auto">
          <a:xfrm>
            <a:off x="7432675" y="1139825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660033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400" b="1" baseline="-25000">
                <a:solidFill>
                  <a:srgbClr val="660033"/>
                </a:solidFill>
                <a:latin typeface="Times New Roman" panose="02020603050405020304" pitchFamily="18" charset="0"/>
              </a:rPr>
              <a:t>1</a:t>
            </a:r>
            <a:endParaRPr lang="id-ID" altLang="en-US" sz="2400" b="1" baseline="-250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57" name="Text Box 77"/>
          <p:cNvSpPr txBox="1">
            <a:spLocks noChangeArrowheads="1"/>
          </p:cNvSpPr>
          <p:nvPr/>
        </p:nvSpPr>
        <p:spPr bwMode="auto">
          <a:xfrm>
            <a:off x="8334375" y="1658938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660033"/>
                </a:solidFill>
                <a:latin typeface="Tahoma" panose="020B0604030504040204" pitchFamily="34" charset="0"/>
              </a:rPr>
              <a:t>z</a:t>
            </a:r>
            <a:r>
              <a:rPr lang="en-US" altLang="en-US" sz="2400" b="1" baseline="-25000">
                <a:solidFill>
                  <a:srgbClr val="660033"/>
                </a:solidFill>
                <a:latin typeface="Times New Roman" panose="02020603050405020304" pitchFamily="18" charset="0"/>
              </a:rPr>
              <a:t>1</a:t>
            </a:r>
            <a:endParaRPr lang="id-ID" altLang="en-US" sz="2400" b="1" baseline="-250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58" name="Line 78"/>
          <p:cNvSpPr>
            <a:spLocks noChangeShapeType="1"/>
          </p:cNvSpPr>
          <p:nvPr/>
        </p:nvSpPr>
        <p:spPr bwMode="auto">
          <a:xfrm flipV="1">
            <a:off x="6096000" y="990600"/>
            <a:ext cx="0" cy="78105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59" name="Line 79"/>
          <p:cNvSpPr>
            <a:spLocks noChangeShapeType="1"/>
          </p:cNvSpPr>
          <p:nvPr/>
        </p:nvSpPr>
        <p:spPr bwMode="auto">
          <a:xfrm>
            <a:off x="6096000" y="1009650"/>
            <a:ext cx="1123950" cy="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0" name="Line 80"/>
          <p:cNvSpPr>
            <a:spLocks noChangeShapeType="1"/>
          </p:cNvSpPr>
          <p:nvPr/>
        </p:nvSpPr>
        <p:spPr bwMode="auto">
          <a:xfrm flipV="1">
            <a:off x="3530600" y="3130550"/>
            <a:ext cx="0" cy="60960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1" name="Line 81"/>
          <p:cNvSpPr>
            <a:spLocks noChangeShapeType="1"/>
          </p:cNvSpPr>
          <p:nvPr/>
        </p:nvSpPr>
        <p:spPr bwMode="auto">
          <a:xfrm>
            <a:off x="3549650" y="3092450"/>
            <a:ext cx="3695700" cy="0"/>
          </a:xfrm>
          <a:prstGeom prst="line">
            <a:avLst/>
          </a:prstGeom>
          <a:noFill/>
          <a:ln w="57150">
            <a:solidFill>
              <a:srgbClr val="C61204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2" name="Line 82"/>
          <p:cNvSpPr>
            <a:spLocks noChangeShapeType="1"/>
          </p:cNvSpPr>
          <p:nvPr/>
        </p:nvSpPr>
        <p:spPr bwMode="auto">
          <a:xfrm flipV="1">
            <a:off x="6121400" y="3397250"/>
            <a:ext cx="0" cy="38100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3" name="Line 83"/>
          <p:cNvSpPr>
            <a:spLocks noChangeShapeType="1"/>
          </p:cNvSpPr>
          <p:nvPr/>
        </p:nvSpPr>
        <p:spPr bwMode="auto">
          <a:xfrm>
            <a:off x="6083300" y="3397250"/>
            <a:ext cx="1143000" cy="0"/>
          </a:xfrm>
          <a:prstGeom prst="line">
            <a:avLst/>
          </a:prstGeom>
          <a:noFill/>
          <a:ln w="57150">
            <a:solidFill>
              <a:srgbClr val="0066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4" name="Line 84"/>
          <p:cNvSpPr>
            <a:spLocks noChangeShapeType="1"/>
          </p:cNvSpPr>
          <p:nvPr/>
        </p:nvSpPr>
        <p:spPr bwMode="auto">
          <a:xfrm>
            <a:off x="7283450" y="3397250"/>
            <a:ext cx="1162050" cy="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5" name="Line 85"/>
          <p:cNvSpPr>
            <a:spLocks noChangeShapeType="1"/>
          </p:cNvSpPr>
          <p:nvPr/>
        </p:nvSpPr>
        <p:spPr bwMode="auto">
          <a:xfrm>
            <a:off x="8426450" y="3435350"/>
            <a:ext cx="19050" cy="381000"/>
          </a:xfrm>
          <a:prstGeom prst="line">
            <a:avLst/>
          </a:prstGeom>
          <a:noFill/>
          <a:ln w="57150">
            <a:solidFill>
              <a:srgbClr val="4B359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6166" name="Text Box 86"/>
          <p:cNvSpPr txBox="1">
            <a:spLocks noChangeArrowheads="1"/>
          </p:cNvSpPr>
          <p:nvPr/>
        </p:nvSpPr>
        <p:spPr bwMode="auto">
          <a:xfrm>
            <a:off x="7458075" y="3241675"/>
            <a:ext cx="4778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660033"/>
                </a:solidFill>
                <a:latin typeface="Symbol" panose="05050102010706020507" pitchFamily="18" charset="2"/>
              </a:rPr>
              <a:t>a</a:t>
            </a:r>
            <a:r>
              <a:rPr lang="en-US" altLang="en-US" sz="2400" b="1" baseline="-25000">
                <a:solidFill>
                  <a:srgbClr val="660033"/>
                </a:solidFill>
                <a:latin typeface="Times New Roman" panose="02020603050405020304" pitchFamily="18" charset="0"/>
              </a:rPr>
              <a:t>2</a:t>
            </a:r>
            <a:endParaRPr lang="id-ID" altLang="en-US" sz="2400" b="1" baseline="-250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167" name="Text Box 87"/>
          <p:cNvSpPr txBox="1">
            <a:spLocks noChangeArrowheads="1"/>
          </p:cNvSpPr>
          <p:nvPr/>
        </p:nvSpPr>
        <p:spPr bwMode="auto">
          <a:xfrm>
            <a:off x="8245475" y="3703638"/>
            <a:ext cx="4460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400" b="1">
                <a:solidFill>
                  <a:srgbClr val="660033"/>
                </a:solidFill>
                <a:latin typeface="Tahoma" panose="020B0604030504040204" pitchFamily="34" charset="0"/>
              </a:rPr>
              <a:t>z</a:t>
            </a:r>
            <a:r>
              <a:rPr lang="en-US" altLang="en-US" sz="2400" b="1" baseline="-25000">
                <a:solidFill>
                  <a:srgbClr val="660033"/>
                </a:solidFill>
                <a:latin typeface="Times New Roman" panose="02020603050405020304" pitchFamily="18" charset="0"/>
              </a:rPr>
              <a:t>2</a:t>
            </a:r>
            <a:endParaRPr lang="id-ID" altLang="en-US" sz="2400" b="1" baseline="-25000">
              <a:solidFill>
                <a:srgbClr val="6600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812" name="Rectangle 88"/>
          <p:cNvSpPr>
            <a:spLocks noChangeArrowheads="1"/>
          </p:cNvSpPr>
          <p:nvPr/>
        </p:nvSpPr>
        <p:spPr bwMode="auto">
          <a:xfrm>
            <a:off x="1524001" y="30728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graphicFrame>
        <p:nvGraphicFramePr>
          <p:cNvPr id="46169" name="Object 89"/>
          <p:cNvGraphicFramePr>
            <a:graphicFrameLocks noChangeAspect="1"/>
          </p:cNvGraphicFramePr>
          <p:nvPr/>
        </p:nvGraphicFramePr>
        <p:xfrm>
          <a:off x="7315200" y="5238751"/>
          <a:ext cx="2173288" cy="823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4" imgW="901309" imgH="342751" progId="Equation.3">
                  <p:embed/>
                </p:oleObj>
              </mc:Choice>
              <mc:Fallback>
                <p:oleObj r:id="rId4" imgW="901309" imgH="34275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5238751"/>
                        <a:ext cx="2173288" cy="823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6170" name="AutoShape 90"/>
          <p:cNvSpPr>
            <a:spLocks noChangeArrowheads="1"/>
          </p:cNvSpPr>
          <p:nvPr/>
        </p:nvSpPr>
        <p:spPr bwMode="auto">
          <a:xfrm rot="5400000">
            <a:off x="8134350" y="4552950"/>
            <a:ext cx="838200" cy="361950"/>
          </a:xfrm>
          <a:custGeom>
            <a:avLst/>
            <a:gdLst>
              <a:gd name="T0" fmla="*/ 2147483646 w 21600"/>
              <a:gd name="T1" fmla="*/ 0 h 21600"/>
              <a:gd name="T2" fmla="*/ 0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171" name="Text Box 91"/>
          <p:cNvSpPr txBox="1">
            <a:spLocks noChangeArrowheads="1"/>
          </p:cNvSpPr>
          <p:nvPr/>
        </p:nvSpPr>
        <p:spPr bwMode="auto">
          <a:xfrm>
            <a:off x="6784975" y="4289426"/>
            <a:ext cx="156845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/>
            <a:r>
              <a:rPr lang="en-US" altLang="en-US" sz="2400" dirty="0">
                <a:latin typeface="Times New Roman" panose="02020603050405020304" pitchFamily="18" charset="0"/>
              </a:rPr>
              <a:t>Rata-rata </a:t>
            </a:r>
            <a:r>
              <a:rPr lang="en-US" altLang="en-US" sz="2400" dirty="0" err="1">
                <a:latin typeface="Times New Roman" panose="02020603050405020304" pitchFamily="18" charset="0"/>
              </a:rPr>
              <a:t>terbobot</a:t>
            </a:r>
            <a:endParaRPr lang="id-ID" altLang="en-US" sz="2400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0912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4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4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0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4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5" dur="500"/>
                                        <p:tgtEl>
                                          <p:spTgt spid="46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8" dur="500"/>
                                        <p:tgtEl>
                                          <p:spTgt spid="46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52" grpId="0" animBg="1"/>
      <p:bldP spid="46153" grpId="0" animBg="1"/>
      <p:bldP spid="46154" grpId="0" animBg="1"/>
      <p:bldP spid="46155" grpId="0" animBg="1"/>
      <p:bldP spid="46156" grpId="0"/>
      <p:bldP spid="46157" grpId="0"/>
      <p:bldP spid="46158" grpId="0" animBg="1"/>
      <p:bldP spid="46159" grpId="0" animBg="1"/>
      <p:bldP spid="46160" grpId="0" animBg="1"/>
      <p:bldP spid="46161" grpId="0" animBg="1"/>
      <p:bldP spid="46162" grpId="0" animBg="1"/>
      <p:bldP spid="46163" grpId="0" animBg="1"/>
      <p:bldP spid="46164" grpId="0" animBg="1"/>
      <p:bldP spid="46165" grpId="0" animBg="1"/>
      <p:bldP spid="46166" grpId="0"/>
      <p:bldP spid="4616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marL="514350" indent="-514350" algn="just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perusahaan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harinya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rata-rata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menerima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sekitar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55000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terakhir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tertinggi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sebesar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75000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Makanan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masih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tersedia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harinya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rata-rata 7000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sedangkan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kapasitas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gudang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maksimum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menampung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13000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kaleng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514350" indent="-514350" algn="just">
              <a:lnSpc>
                <a:spcPct val="110000"/>
              </a:lnSpc>
              <a:spcBef>
                <a:spcPts val="0"/>
              </a:spcBef>
              <a:buClrTx/>
              <a:buFont typeface="+mj-lt"/>
              <a:buAutoNum type="arabicPeriod"/>
              <a:defRPr/>
            </a:pP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Apabila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produksinya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pPr marL="91440" indent="-91440" algn="just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	</a:t>
            </a:r>
          </a:p>
        </p:txBody>
      </p:sp>
    </p:spTree>
    <p:extLst>
      <p:ext uri="{BB962C8B-B14F-4D97-AF65-F5344CB8AC3E}">
        <p14:creationId xmlns:p14="http://schemas.microsoft.com/office/powerpoint/2010/main" val="90368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2270126" y="927100"/>
            <a:ext cx="7777163" cy="27305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[R1] 	IF </a:t>
            </a:r>
            <a:r>
              <a:rPr lang="en-US" alt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TURUN And </a:t>
            </a:r>
            <a:r>
              <a:rPr lang="en-US" altLang="en-US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altLang="en-US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BANYAK</a:t>
            </a:r>
          </a:p>
          <a:p>
            <a:pPr marL="342900" lvl="3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THEN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BERKURANG</a:t>
            </a:r>
          </a:p>
          <a:p>
            <a:pPr marL="342900" lvl="3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[R2] 	IF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NAIK And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SEDIKIT</a:t>
            </a:r>
          </a:p>
          <a:p>
            <a:pPr marL="342900" lvl="3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	THEN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BERTAMBAH</a:t>
            </a:r>
          </a:p>
          <a:p>
            <a:pPr marL="228600" lvl="2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[R3] IF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NAIK And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BANYAK</a:t>
            </a:r>
          </a:p>
          <a:p>
            <a:pPr marL="228600" lvl="2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	THEN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BERTAMBAH</a:t>
            </a:r>
          </a:p>
          <a:p>
            <a:pPr marL="228600" lvl="2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[R4] IF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Permintaan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TURUN And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Persediaan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SEDIKIT</a:t>
            </a:r>
          </a:p>
          <a:p>
            <a:pPr marL="228600" lvl="2" indent="0" algn="just">
              <a:buNone/>
              <a:tabLst>
                <a:tab pos="514350" algn="l"/>
                <a:tab pos="1257300" algn="l"/>
              </a:tabLst>
            </a:pP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	THEN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Produksi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Barang</a:t>
            </a:r>
            <a:r>
              <a:rPr lang="en-US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BERKURANG</a:t>
            </a:r>
          </a:p>
          <a:p>
            <a:pPr marL="228600" lvl="2" indent="0" algn="just">
              <a:buNone/>
              <a:tabLst>
                <a:tab pos="514350" algn="l"/>
                <a:tab pos="1257300" algn="l"/>
              </a:tabLst>
            </a:pPr>
            <a:endParaRPr lang="en-US" altLang="en-US" sz="2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tabLst>
                <a:tab pos="514350" algn="l"/>
                <a:tab pos="1257300" algn="l"/>
              </a:tabLst>
            </a:pPr>
            <a:endParaRPr lang="en-US" altLang="en-US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131" name="Text Box 3"/>
          <p:cNvSpPr txBox="1">
            <a:spLocks noChangeArrowheads="1"/>
          </p:cNvSpPr>
          <p:nvPr/>
        </p:nvSpPr>
        <p:spPr bwMode="auto">
          <a:xfrm>
            <a:off x="2270125" y="4148139"/>
            <a:ext cx="78867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accent1"/>
              </a:buClr>
              <a:buSzPct val="65000"/>
              <a:buFont typeface="Wingdings" panose="05000000000000000000" pitchFamily="2" charset="2"/>
              <a:buNone/>
            </a:pPr>
            <a:r>
              <a:rPr lang="en-US" altLang="en-US" sz="2400" dirty="0" err="1">
                <a:cs typeface="Arial" panose="020B0604020202020204" pitchFamily="34" charset="0"/>
              </a:rPr>
              <a:t>Tentukanlah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berapa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jumlah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cs typeface="Arial" panose="020B0604020202020204" pitchFamily="34" charset="0"/>
              </a:rPr>
              <a:t>harus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diproduksi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hari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ini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sebanyak</a:t>
            </a:r>
            <a:r>
              <a:rPr lang="en-US" altLang="en-US" sz="2400" dirty="0">
                <a:cs typeface="Arial" panose="020B0604020202020204" pitchFamily="34" charset="0"/>
              </a:rPr>
              <a:t> 60000 </a:t>
            </a:r>
            <a:r>
              <a:rPr lang="en-US" altLang="en-US" sz="2400" dirty="0" err="1">
                <a:cs typeface="Arial" panose="020B0604020202020204" pitchFamily="34" charset="0"/>
              </a:rPr>
              <a:t>kaleng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cs typeface="Arial" panose="020B0604020202020204" pitchFamily="34" charset="0"/>
              </a:rPr>
              <a:t>masih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</a:t>
            </a:r>
            <a:r>
              <a:rPr lang="en-US" altLang="en-US" sz="2400" dirty="0">
                <a:cs typeface="Arial" panose="020B0604020202020204" pitchFamily="34" charset="0"/>
              </a:rPr>
              <a:t> di </a:t>
            </a:r>
            <a:r>
              <a:rPr lang="en-US" altLang="en-US" sz="2400" dirty="0" err="1">
                <a:cs typeface="Arial" panose="020B0604020202020204" pitchFamily="34" charset="0"/>
              </a:rPr>
              <a:t>gudang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sebanyak</a:t>
            </a:r>
            <a:r>
              <a:rPr lang="en-US" altLang="en-US" sz="2400" dirty="0">
                <a:cs typeface="Arial" panose="020B0604020202020204" pitchFamily="34" charset="0"/>
              </a:rPr>
              <a:t> 8000 </a:t>
            </a:r>
            <a:r>
              <a:rPr lang="en-US" altLang="en-US" sz="2400" dirty="0" err="1">
                <a:cs typeface="Arial" panose="020B0604020202020204" pitchFamily="34" charset="0"/>
              </a:rPr>
              <a:t>kaleng</a:t>
            </a:r>
            <a:r>
              <a:rPr lang="en-US" altLang="en-US" sz="2400" dirty="0"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69584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ChangeArrowheads="1"/>
          </p:cNvSpPr>
          <p:nvPr/>
        </p:nvSpPr>
        <p:spPr bwMode="auto">
          <a:xfrm>
            <a:off x="2133600" y="914400"/>
            <a:ext cx="82502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3600" u="sng" dirty="0" err="1">
                <a:cs typeface="Arial" panose="020B0604020202020204" pitchFamily="34" charset="0"/>
              </a:rPr>
              <a:t>Membuat</a:t>
            </a:r>
            <a:r>
              <a:rPr lang="en-AU" altLang="en-US" sz="3600" u="sng" dirty="0">
                <a:cs typeface="Arial" panose="020B0604020202020204" pitchFamily="34" charset="0"/>
              </a:rPr>
              <a:t> </a:t>
            </a:r>
            <a:r>
              <a:rPr lang="en-AU" altLang="en-US" sz="3600" u="sng" dirty="0" err="1">
                <a:cs typeface="Arial" panose="020B0604020202020204" pitchFamily="34" charset="0"/>
              </a:rPr>
              <a:t>himpunan</a:t>
            </a:r>
            <a:r>
              <a:rPr lang="en-AU" altLang="en-US" sz="3600" u="sng" dirty="0">
                <a:cs typeface="Arial" panose="020B0604020202020204" pitchFamily="34" charset="0"/>
              </a:rPr>
              <a:t> </a:t>
            </a:r>
            <a:r>
              <a:rPr lang="en-AU" altLang="en-US" sz="3600" u="sng" dirty="0" err="1">
                <a:cs typeface="Arial" panose="020B0604020202020204" pitchFamily="34" charset="0"/>
              </a:rPr>
              <a:t>dan</a:t>
            </a:r>
            <a:r>
              <a:rPr lang="en-AU" altLang="en-US" sz="3600" u="sng" dirty="0">
                <a:cs typeface="Arial" panose="020B0604020202020204" pitchFamily="34" charset="0"/>
              </a:rPr>
              <a:t> input fuzzy</a:t>
            </a:r>
            <a:endParaRPr lang="en-US" altLang="en-US" sz="3600" u="sng" dirty="0">
              <a:cs typeface="Arial" panose="020B0604020202020204" pitchFamily="34" charset="0"/>
            </a:endParaRPr>
          </a:p>
        </p:txBody>
      </p:sp>
      <p:sp>
        <p:nvSpPr>
          <p:cNvPr id="49155" name="Rectangle 3"/>
          <p:cNvSpPr>
            <a:spLocks noChangeArrowheads="1"/>
          </p:cNvSpPr>
          <p:nvPr/>
        </p:nvSpPr>
        <p:spPr bwMode="auto">
          <a:xfrm>
            <a:off x="2286000" y="1789113"/>
            <a:ext cx="8077200" cy="356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576263" indent="-57626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Ada 3 </a:t>
            </a:r>
            <a:r>
              <a:rPr lang="en-US" altLang="en-US" sz="2400" dirty="0" err="1">
                <a:cs typeface="Arial" panose="020B0604020202020204" pitchFamily="34" charset="0"/>
              </a:rPr>
              <a:t>variabel</a:t>
            </a:r>
            <a:r>
              <a:rPr lang="en-US" altLang="en-US" sz="2400" dirty="0">
                <a:cs typeface="Arial" panose="020B0604020202020204" pitchFamily="34" charset="0"/>
              </a:rPr>
              <a:t> fuzzy yang </a:t>
            </a:r>
            <a:r>
              <a:rPr lang="en-US" altLang="en-US" sz="2400" dirty="0" err="1">
                <a:cs typeface="Arial" panose="020B0604020202020204" pitchFamily="34" charset="0"/>
              </a:rPr>
              <a:t>akan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dimodelkan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yaitu</a:t>
            </a:r>
            <a:r>
              <a:rPr lang="en-US" altLang="en-US" sz="2400" dirty="0">
                <a:cs typeface="Arial" panose="020B0604020202020204" pitchFamily="34" charset="0"/>
              </a:rPr>
              <a:t> : </a:t>
            </a:r>
          </a:p>
          <a:p>
            <a:pPr algn="just">
              <a:buFont typeface="Calibri Light" panose="020F0302020204030204" pitchFamily="34" charset="0"/>
              <a:buAutoNum type="alphaLcPeriod"/>
            </a:pP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; </a:t>
            </a:r>
            <a:r>
              <a:rPr lang="en-US" altLang="en-US" sz="2400" dirty="0" err="1">
                <a:cs typeface="Arial" panose="020B0604020202020204" pitchFamily="34" charset="0"/>
              </a:rPr>
              <a:t>terdiri-atas</a:t>
            </a:r>
            <a:r>
              <a:rPr lang="en-US" altLang="en-US" sz="2400" dirty="0">
                <a:cs typeface="Arial" panose="020B0604020202020204" pitchFamily="34" charset="0"/>
              </a:rPr>
              <a:t> 2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fuzzy, </a:t>
            </a:r>
            <a:r>
              <a:rPr lang="en-US" altLang="en-US" sz="2400" dirty="0" err="1">
                <a:cs typeface="Arial" panose="020B0604020202020204" pitchFamily="34" charset="0"/>
              </a:rPr>
              <a:t>yaitu</a:t>
            </a:r>
            <a:r>
              <a:rPr lang="en-US" altLang="en-US" sz="2400" dirty="0">
                <a:cs typeface="Arial" panose="020B0604020202020204" pitchFamily="34" charset="0"/>
              </a:rPr>
              <a:t>  : NAIK </a:t>
            </a:r>
            <a:r>
              <a:rPr lang="en-US" altLang="en-US" sz="2400" dirty="0" err="1">
                <a:cs typeface="Arial" panose="020B0604020202020204" pitchFamily="34" charset="0"/>
              </a:rPr>
              <a:t>dan</a:t>
            </a:r>
            <a:r>
              <a:rPr lang="en-US" altLang="en-US" sz="2400" dirty="0">
                <a:cs typeface="Arial" panose="020B0604020202020204" pitchFamily="34" charset="0"/>
              </a:rPr>
              <a:t> TURUN.</a:t>
            </a:r>
          </a:p>
          <a:p>
            <a:pPr>
              <a:buFont typeface="Calibri Light" panose="020F0302020204030204" pitchFamily="34" charset="0"/>
              <a:buAutoNum type="alphaLcPeriod"/>
            </a:pPr>
            <a:r>
              <a:rPr lang="en-AU" altLang="en-US" sz="2400" dirty="0" err="1">
                <a:cs typeface="Arial" panose="020B0604020202020204" pitchFamily="34" charset="0"/>
              </a:rPr>
              <a:t>Persediaan</a:t>
            </a:r>
            <a:r>
              <a:rPr lang="en-AU" altLang="en-US" sz="2400" dirty="0">
                <a:cs typeface="Arial" panose="020B0604020202020204" pitchFamily="34" charset="0"/>
              </a:rPr>
              <a:t>; </a:t>
            </a:r>
            <a:r>
              <a:rPr lang="en-AU" altLang="en-US" sz="2400" dirty="0" err="1">
                <a:cs typeface="Arial" panose="020B0604020202020204" pitchFamily="34" charset="0"/>
              </a:rPr>
              <a:t>terdiri-atas</a:t>
            </a:r>
            <a:r>
              <a:rPr lang="en-AU" altLang="en-US" sz="2400" dirty="0">
                <a:cs typeface="Arial" panose="020B0604020202020204" pitchFamily="34" charset="0"/>
              </a:rPr>
              <a:t> 2 </a:t>
            </a:r>
            <a:r>
              <a:rPr lang="en-AU" altLang="en-US" sz="2400" dirty="0" err="1">
                <a:cs typeface="Arial" panose="020B0604020202020204" pitchFamily="34" charset="0"/>
              </a:rPr>
              <a:t>himpunan</a:t>
            </a:r>
            <a:r>
              <a:rPr lang="en-AU" altLang="en-US" sz="2400" dirty="0">
                <a:cs typeface="Arial" panose="020B0604020202020204" pitchFamily="34" charset="0"/>
              </a:rPr>
              <a:t> fuzzy, </a:t>
            </a:r>
            <a:r>
              <a:rPr lang="en-AU" altLang="en-US" sz="2400" dirty="0" err="1">
                <a:cs typeface="Arial" panose="020B0604020202020204" pitchFamily="34" charset="0"/>
              </a:rPr>
              <a:t>yaitu</a:t>
            </a:r>
            <a:r>
              <a:rPr lang="en-AU" altLang="en-US" sz="2400" dirty="0">
                <a:cs typeface="Arial" panose="020B0604020202020204" pitchFamily="34" charset="0"/>
              </a:rPr>
              <a:t>: BANYAK </a:t>
            </a:r>
            <a:r>
              <a:rPr lang="en-AU" altLang="en-US" sz="2400" dirty="0" err="1">
                <a:cs typeface="Arial" panose="020B0604020202020204" pitchFamily="34" charset="0"/>
              </a:rPr>
              <a:t>dan</a:t>
            </a:r>
            <a:r>
              <a:rPr lang="en-AU" altLang="en-US" sz="2400" dirty="0">
                <a:cs typeface="Arial" panose="020B0604020202020204" pitchFamily="34" charset="0"/>
              </a:rPr>
              <a:t> SEDIKIT.</a:t>
            </a:r>
          </a:p>
          <a:p>
            <a:pPr>
              <a:buFont typeface="Calibri Light" panose="020F0302020204030204" pitchFamily="34" charset="0"/>
              <a:buAutoNum type="alphaLcPeriod"/>
            </a:pPr>
            <a:r>
              <a:rPr lang="en-US" altLang="en-US" sz="2400" dirty="0" err="1">
                <a:cs typeface="Arial" panose="020B0604020202020204" pitchFamily="34" charset="0"/>
              </a:rPr>
              <a:t>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; </a:t>
            </a:r>
            <a:r>
              <a:rPr lang="en-AU" altLang="en-US" sz="2400" dirty="0" err="1">
                <a:cs typeface="Arial" panose="020B0604020202020204" pitchFamily="34" charset="0"/>
              </a:rPr>
              <a:t>terdiri-atas</a:t>
            </a:r>
            <a:r>
              <a:rPr lang="en-AU" altLang="en-US" sz="2400" dirty="0">
                <a:cs typeface="Arial" panose="020B0604020202020204" pitchFamily="34" charset="0"/>
              </a:rPr>
              <a:t> 2 </a:t>
            </a:r>
            <a:r>
              <a:rPr lang="en-AU" altLang="en-US" sz="2400" dirty="0" err="1">
                <a:cs typeface="Arial" panose="020B0604020202020204" pitchFamily="34" charset="0"/>
              </a:rPr>
              <a:t>himpunan</a:t>
            </a:r>
            <a:r>
              <a:rPr lang="en-AU" altLang="en-US" sz="2400" dirty="0">
                <a:cs typeface="Arial" panose="020B0604020202020204" pitchFamily="34" charset="0"/>
              </a:rPr>
              <a:t> fuzzy, </a:t>
            </a:r>
            <a:r>
              <a:rPr lang="en-AU" altLang="en-US" sz="2400" dirty="0" err="1">
                <a:cs typeface="Arial" panose="020B0604020202020204" pitchFamily="34" charset="0"/>
              </a:rPr>
              <a:t>yaitu</a:t>
            </a:r>
            <a:r>
              <a:rPr lang="en-AU" altLang="en-US" sz="2400" dirty="0">
                <a:cs typeface="Arial" panose="020B0604020202020204" pitchFamily="34" charset="0"/>
              </a:rPr>
              <a:t> : BERKURANG </a:t>
            </a:r>
            <a:r>
              <a:rPr lang="en-AU" altLang="en-US" sz="2400" dirty="0" err="1">
                <a:cs typeface="Arial" panose="020B0604020202020204" pitchFamily="34" charset="0"/>
              </a:rPr>
              <a:t>dan</a:t>
            </a:r>
            <a:r>
              <a:rPr lang="en-AU" altLang="en-US" sz="2400" dirty="0">
                <a:cs typeface="Arial" panose="020B0604020202020204" pitchFamily="34" charset="0"/>
              </a:rPr>
              <a:t> BERTAMBAH.</a:t>
            </a:r>
          </a:p>
          <a:p>
            <a:r>
              <a:rPr lang="en-US" altLang="en-US" sz="2400" dirty="0">
                <a:cs typeface="Arial" panose="020B0604020202020204" pitchFamily="34" charset="0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200034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279650" y="1590675"/>
            <a:ext cx="7473950" cy="4471988"/>
            <a:chOff x="476" y="1002"/>
            <a:chExt cx="4708" cy="2817"/>
          </a:xfrm>
        </p:grpSpPr>
        <p:sp>
          <p:nvSpPr>
            <p:cNvPr id="41998" name="Rectangle 3"/>
            <p:cNvSpPr>
              <a:spLocks noChangeArrowheads="1"/>
            </p:cNvSpPr>
            <p:nvPr/>
          </p:nvSpPr>
          <p:spPr bwMode="auto">
            <a:xfrm>
              <a:off x="476" y="1002"/>
              <a:ext cx="4708" cy="28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9" name="Line 4"/>
            <p:cNvSpPr>
              <a:spLocks noChangeShapeType="1"/>
            </p:cNvSpPr>
            <p:nvPr/>
          </p:nvSpPr>
          <p:spPr bwMode="auto">
            <a:xfrm>
              <a:off x="1701" y="1627"/>
              <a:ext cx="0" cy="15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0" name="Line 5"/>
            <p:cNvSpPr>
              <a:spLocks noChangeShapeType="1"/>
            </p:cNvSpPr>
            <p:nvPr/>
          </p:nvSpPr>
          <p:spPr bwMode="auto">
            <a:xfrm>
              <a:off x="1701" y="3177"/>
              <a:ext cx="2798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Text Box 6"/>
            <p:cNvSpPr txBox="1">
              <a:spLocks noChangeArrowheads="1"/>
            </p:cNvSpPr>
            <p:nvPr/>
          </p:nvSpPr>
          <p:spPr bwMode="auto">
            <a:xfrm>
              <a:off x="1556" y="3178"/>
              <a:ext cx="3388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>
                  <a:latin typeface="Courier New" panose="02070309020205020404" pitchFamily="49" charset="0"/>
                </a:rPr>
                <a:t> 0               45      </a:t>
              </a:r>
              <a:r>
                <a:rPr lang="en-AU" altLang="en-US" sz="2400">
                  <a:solidFill>
                    <a:srgbClr val="CC0000"/>
                  </a:solidFill>
                  <a:latin typeface="Courier New" panose="02070309020205020404" pitchFamily="49" charset="0"/>
                </a:rPr>
                <a:t>60</a:t>
              </a:r>
              <a:r>
                <a:rPr lang="en-AU" altLang="en-US" sz="2400">
                  <a:latin typeface="Courier New" panose="02070309020205020404" pitchFamily="49" charset="0"/>
                </a:rPr>
                <a:t> </a:t>
              </a:r>
              <a:r>
                <a:rPr lang="en-US" altLang="en-US">
                  <a:latin typeface="Courier New" panose="02070309020205020404" pitchFamily="49" charset="0"/>
                </a:rPr>
                <a:t>     75</a:t>
              </a:r>
            </a:p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permintaan per hari (x1000 kaleng)</a:t>
              </a:r>
            </a:p>
          </p:txBody>
        </p:sp>
        <p:sp>
          <p:nvSpPr>
            <p:cNvPr id="42002" name="Text Box 7"/>
            <p:cNvSpPr txBox="1">
              <a:spLocks noChangeArrowheads="1"/>
            </p:cNvSpPr>
            <p:nvPr/>
          </p:nvSpPr>
          <p:spPr bwMode="auto">
            <a:xfrm>
              <a:off x="1432" y="1673"/>
              <a:ext cx="34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2003" name="Text Box 8"/>
            <p:cNvSpPr txBox="1">
              <a:spLocks noChangeArrowheads="1"/>
            </p:cNvSpPr>
            <p:nvPr/>
          </p:nvSpPr>
          <p:spPr bwMode="auto">
            <a:xfrm>
              <a:off x="1442" y="3111"/>
              <a:ext cx="342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2004" name="Line 9"/>
            <p:cNvSpPr>
              <a:spLocks noChangeShapeType="1"/>
            </p:cNvSpPr>
            <p:nvPr/>
          </p:nvSpPr>
          <p:spPr bwMode="auto">
            <a:xfrm flipH="1">
              <a:off x="1701" y="1799"/>
              <a:ext cx="2777" cy="1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5" name="Text Box 10"/>
            <p:cNvSpPr txBox="1">
              <a:spLocks noChangeArrowheads="1"/>
            </p:cNvSpPr>
            <p:nvPr/>
          </p:nvSpPr>
          <p:spPr bwMode="auto">
            <a:xfrm>
              <a:off x="1080" y="1874"/>
              <a:ext cx="590" cy="3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Symbol" panose="05050102010706020507" pitchFamily="18" charset="2"/>
                </a:rPr>
                <a:t>m</a:t>
              </a:r>
              <a:r>
                <a:rPr lang="en-US" altLang="en-US">
                  <a:latin typeface="Courier New" panose="02070309020205020404" pitchFamily="49" charset="0"/>
                </a:rPr>
                <a:t>[x]</a:t>
              </a:r>
            </a:p>
          </p:txBody>
        </p:sp>
        <p:sp>
          <p:nvSpPr>
            <p:cNvPr id="42006" name="Line 11"/>
            <p:cNvSpPr>
              <a:spLocks noChangeShapeType="1"/>
            </p:cNvSpPr>
            <p:nvPr/>
          </p:nvSpPr>
          <p:spPr bwMode="auto">
            <a:xfrm flipV="1">
              <a:off x="4457" y="1788"/>
              <a:ext cx="0" cy="137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7" name="Text Box 12"/>
            <p:cNvSpPr txBox="1">
              <a:spLocks noChangeArrowheads="1"/>
            </p:cNvSpPr>
            <p:nvPr/>
          </p:nvSpPr>
          <p:spPr bwMode="auto">
            <a:xfrm>
              <a:off x="1473" y="1259"/>
              <a:ext cx="881" cy="26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TURUN</a:t>
              </a:r>
            </a:p>
          </p:txBody>
        </p:sp>
        <p:sp>
          <p:nvSpPr>
            <p:cNvPr id="42008" name="Text Box 13"/>
            <p:cNvSpPr txBox="1">
              <a:spLocks noChangeArrowheads="1"/>
            </p:cNvSpPr>
            <p:nvPr/>
          </p:nvSpPr>
          <p:spPr bwMode="auto">
            <a:xfrm>
              <a:off x="3877" y="1248"/>
              <a:ext cx="735" cy="2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NAIK</a:t>
              </a:r>
            </a:p>
          </p:txBody>
        </p:sp>
        <p:sp>
          <p:nvSpPr>
            <p:cNvPr id="42009" name="Line 14"/>
            <p:cNvSpPr>
              <a:spLocks noChangeShapeType="1"/>
            </p:cNvSpPr>
            <p:nvPr/>
          </p:nvSpPr>
          <p:spPr bwMode="auto">
            <a:xfrm>
              <a:off x="4302" y="151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0" name="Line 15"/>
            <p:cNvSpPr>
              <a:spLocks noChangeShapeType="1"/>
            </p:cNvSpPr>
            <p:nvPr/>
          </p:nvSpPr>
          <p:spPr bwMode="auto">
            <a:xfrm>
              <a:off x="1888" y="1523"/>
              <a:ext cx="0" cy="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1" name="Freeform 16"/>
            <p:cNvSpPr>
              <a:spLocks/>
            </p:cNvSpPr>
            <p:nvPr/>
          </p:nvSpPr>
          <p:spPr bwMode="auto">
            <a:xfrm>
              <a:off x="3155" y="1778"/>
              <a:ext cx="1311" cy="1391"/>
            </a:xfrm>
            <a:custGeom>
              <a:avLst/>
              <a:gdLst>
                <a:gd name="T0" fmla="*/ 0 w 1311"/>
                <a:gd name="T1" fmla="*/ 1384 h 1391"/>
                <a:gd name="T2" fmla="*/ 186 w 1311"/>
                <a:gd name="T3" fmla="*/ 1342 h 1391"/>
                <a:gd name="T4" fmla="*/ 442 w 1311"/>
                <a:gd name="T5" fmla="*/ 1161 h 1391"/>
                <a:gd name="T6" fmla="*/ 583 w 1311"/>
                <a:gd name="T7" fmla="*/ 949 h 1391"/>
                <a:gd name="T8" fmla="*/ 712 w 1311"/>
                <a:gd name="T9" fmla="*/ 679 h 1391"/>
                <a:gd name="T10" fmla="*/ 912 w 1311"/>
                <a:gd name="T11" fmla="*/ 220 h 1391"/>
                <a:gd name="T12" fmla="*/ 1112 w 1311"/>
                <a:gd name="T13" fmla="*/ 32 h 1391"/>
                <a:gd name="T14" fmla="*/ 1311 w 1311"/>
                <a:gd name="T15" fmla="*/ 25 h 1391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1311"/>
                <a:gd name="T25" fmla="*/ 0 h 1391"/>
                <a:gd name="T26" fmla="*/ 1311 w 1311"/>
                <a:gd name="T27" fmla="*/ 1391 h 1391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1311" h="1391">
                  <a:moveTo>
                    <a:pt x="0" y="1384"/>
                  </a:moveTo>
                  <a:cubicBezTo>
                    <a:pt x="60" y="1391"/>
                    <a:pt x="112" y="1379"/>
                    <a:pt x="186" y="1342"/>
                  </a:cubicBezTo>
                  <a:cubicBezTo>
                    <a:pt x="260" y="1305"/>
                    <a:pt x="376" y="1226"/>
                    <a:pt x="442" y="1161"/>
                  </a:cubicBezTo>
                  <a:cubicBezTo>
                    <a:pt x="508" y="1096"/>
                    <a:pt x="538" y="1029"/>
                    <a:pt x="583" y="949"/>
                  </a:cubicBezTo>
                  <a:cubicBezTo>
                    <a:pt x="628" y="869"/>
                    <a:pt x="657" y="800"/>
                    <a:pt x="712" y="679"/>
                  </a:cubicBezTo>
                  <a:cubicBezTo>
                    <a:pt x="767" y="558"/>
                    <a:pt x="845" y="328"/>
                    <a:pt x="912" y="220"/>
                  </a:cubicBezTo>
                  <a:cubicBezTo>
                    <a:pt x="979" y="112"/>
                    <a:pt x="1046" y="64"/>
                    <a:pt x="1112" y="32"/>
                  </a:cubicBezTo>
                  <a:cubicBezTo>
                    <a:pt x="1178" y="0"/>
                    <a:pt x="1270" y="26"/>
                    <a:pt x="1311" y="25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12" name="Freeform 17"/>
            <p:cNvSpPr>
              <a:spLocks/>
            </p:cNvSpPr>
            <p:nvPr/>
          </p:nvSpPr>
          <p:spPr bwMode="auto">
            <a:xfrm rot="10800000" flipH="1">
              <a:off x="1732" y="1802"/>
              <a:ext cx="2722" cy="1356"/>
            </a:xfrm>
            <a:custGeom>
              <a:avLst/>
              <a:gdLst>
                <a:gd name="T0" fmla="*/ 0 w 3510"/>
                <a:gd name="T1" fmla="*/ 60 h 2277"/>
                <a:gd name="T2" fmla="*/ 85 w 3510"/>
                <a:gd name="T3" fmla="*/ 58 h 2277"/>
                <a:gd name="T4" fmla="*/ 188 w 3510"/>
                <a:gd name="T5" fmla="*/ 47 h 2277"/>
                <a:gd name="T6" fmla="*/ 261 w 3510"/>
                <a:gd name="T7" fmla="*/ 32 h 2277"/>
                <a:gd name="T8" fmla="*/ 317 w 3510"/>
                <a:gd name="T9" fmla="*/ 19 h 2277"/>
                <a:gd name="T10" fmla="*/ 406 w 3510"/>
                <a:gd name="T11" fmla="*/ 6 h 2277"/>
                <a:gd name="T12" fmla="*/ 548 w 3510"/>
                <a:gd name="T13" fmla="*/ 1 h 2277"/>
                <a:gd name="T14" fmla="*/ 592 w 3510"/>
                <a:gd name="T15" fmla="*/ 1 h 2277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510"/>
                <a:gd name="T25" fmla="*/ 0 h 2277"/>
                <a:gd name="T26" fmla="*/ 3510 w 3510"/>
                <a:gd name="T27" fmla="*/ 2277 h 2277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510" h="2277">
                  <a:moveTo>
                    <a:pt x="0" y="2263"/>
                  </a:moveTo>
                  <a:cubicBezTo>
                    <a:pt x="160" y="2275"/>
                    <a:pt x="311" y="2277"/>
                    <a:pt x="497" y="2195"/>
                  </a:cubicBezTo>
                  <a:cubicBezTo>
                    <a:pt x="683" y="2113"/>
                    <a:pt x="939" y="1932"/>
                    <a:pt x="1114" y="1768"/>
                  </a:cubicBezTo>
                  <a:cubicBezTo>
                    <a:pt x="1289" y="1604"/>
                    <a:pt x="1417" y="1387"/>
                    <a:pt x="1544" y="1213"/>
                  </a:cubicBezTo>
                  <a:cubicBezTo>
                    <a:pt x="1670" y="1039"/>
                    <a:pt x="1731" y="889"/>
                    <a:pt x="1875" y="725"/>
                  </a:cubicBezTo>
                  <a:cubicBezTo>
                    <a:pt x="2018" y="561"/>
                    <a:pt x="2172" y="345"/>
                    <a:pt x="2402" y="230"/>
                  </a:cubicBezTo>
                  <a:cubicBezTo>
                    <a:pt x="2632" y="115"/>
                    <a:pt x="3067" y="70"/>
                    <a:pt x="3252" y="35"/>
                  </a:cubicBezTo>
                  <a:cubicBezTo>
                    <a:pt x="3437" y="0"/>
                    <a:pt x="3456" y="23"/>
                    <a:pt x="3510" y="20"/>
                  </a:cubicBezTo>
                </a:path>
              </a:pathLst>
            </a:cu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50194" name="Rectangle 18"/>
          <p:cNvSpPr>
            <a:spLocks noChangeArrowheads="1"/>
          </p:cNvSpPr>
          <p:nvPr/>
        </p:nvSpPr>
        <p:spPr bwMode="auto">
          <a:xfrm>
            <a:off x="2209800" y="609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 err="1">
                <a:cs typeface="Arial" panose="020B0604020202020204" pitchFamily="34" charset="0"/>
              </a:rPr>
              <a:t>Variabel</a:t>
            </a:r>
            <a:r>
              <a:rPr lang="en-US" altLang="en-US" sz="3600" dirty="0"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cs typeface="Arial" panose="020B0604020202020204" pitchFamily="34" charset="0"/>
              </a:rPr>
              <a:t>Permintaan</a:t>
            </a:r>
            <a:endParaRPr lang="en-US" altLang="en-US" sz="3600" dirty="0">
              <a:cs typeface="Arial" panose="020B0604020202020204" pitchFamily="34" charset="0"/>
            </a:endParaRPr>
          </a:p>
        </p:txBody>
      </p: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371850" y="4514850"/>
            <a:ext cx="1093788" cy="508000"/>
            <a:chOff x="1164" y="2844"/>
            <a:chExt cx="689" cy="320"/>
          </a:xfrm>
        </p:grpSpPr>
        <p:sp>
          <p:nvSpPr>
            <p:cNvPr id="41996" name="Oval 20"/>
            <p:cNvSpPr>
              <a:spLocks noChangeArrowheads="1"/>
            </p:cNvSpPr>
            <p:nvPr/>
          </p:nvSpPr>
          <p:spPr bwMode="auto">
            <a:xfrm>
              <a:off x="1164" y="2844"/>
              <a:ext cx="528" cy="300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7" name="Text Box 21"/>
            <p:cNvSpPr txBox="1">
              <a:spLocks noChangeArrowheads="1"/>
            </p:cNvSpPr>
            <p:nvPr/>
          </p:nvSpPr>
          <p:spPr bwMode="auto">
            <a:xfrm>
              <a:off x="1216" y="2865"/>
              <a:ext cx="63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 b="1">
                  <a:solidFill>
                    <a:srgbClr val="C61204"/>
                  </a:solidFill>
                  <a:latin typeface="Lucida Sans" panose="020B0602030504020204" pitchFamily="34" charset="0"/>
                </a:rPr>
                <a:t>0,08</a:t>
              </a:r>
              <a:endParaRPr lang="en-US" altLang="en-US" b="1">
                <a:solidFill>
                  <a:srgbClr val="C61204"/>
                </a:solidFill>
                <a:latin typeface="Lucida Sans" panose="020B0602030504020204" pitchFamily="34" charset="0"/>
              </a:endParaRPr>
            </a:p>
          </p:txBody>
        </p:sp>
      </p:grp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3371851" y="3695701"/>
            <a:ext cx="981075" cy="530225"/>
            <a:chOff x="1164" y="2328"/>
            <a:chExt cx="618" cy="334"/>
          </a:xfrm>
        </p:grpSpPr>
        <p:sp>
          <p:nvSpPr>
            <p:cNvPr id="41994" name="Oval 23"/>
            <p:cNvSpPr>
              <a:spLocks noChangeArrowheads="1"/>
            </p:cNvSpPr>
            <p:nvPr/>
          </p:nvSpPr>
          <p:spPr bwMode="auto">
            <a:xfrm>
              <a:off x="1164" y="2328"/>
              <a:ext cx="528" cy="300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5" name="Text Box 24"/>
            <p:cNvSpPr txBox="1">
              <a:spLocks noChangeArrowheads="1"/>
            </p:cNvSpPr>
            <p:nvPr/>
          </p:nvSpPr>
          <p:spPr bwMode="auto">
            <a:xfrm>
              <a:off x="1229" y="2363"/>
              <a:ext cx="553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sm" len="sm"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 b="1">
                  <a:solidFill>
                    <a:srgbClr val="006600"/>
                  </a:solidFill>
                  <a:latin typeface="Lucida Sans" panose="020B0602030504020204" pitchFamily="34" charset="0"/>
                </a:rPr>
                <a:t>0,5</a:t>
              </a:r>
              <a:endParaRPr lang="en-US" altLang="en-US" b="1">
                <a:solidFill>
                  <a:srgbClr val="006600"/>
                </a:solidFill>
                <a:latin typeface="Lucida Sans" panose="020B0602030504020204" pitchFamily="34" charset="0"/>
              </a:endParaRPr>
            </a:p>
          </p:txBody>
        </p:sp>
      </p:grpSp>
      <p:sp>
        <p:nvSpPr>
          <p:cNvPr id="50201" name="AutoShape 25"/>
          <p:cNvSpPr>
            <a:spLocks noChangeArrowheads="1"/>
          </p:cNvSpPr>
          <p:nvPr/>
        </p:nvSpPr>
        <p:spPr bwMode="auto">
          <a:xfrm>
            <a:off x="4191000" y="4743450"/>
            <a:ext cx="3486150" cy="190500"/>
          </a:xfrm>
          <a:prstGeom prst="leftArrow">
            <a:avLst>
              <a:gd name="adj1" fmla="val 50000"/>
              <a:gd name="adj2" fmla="val 457500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02" name="AutoShape 26"/>
          <p:cNvSpPr>
            <a:spLocks noChangeArrowheads="1"/>
          </p:cNvSpPr>
          <p:nvPr/>
        </p:nvSpPr>
        <p:spPr bwMode="auto">
          <a:xfrm>
            <a:off x="7562850" y="4819650"/>
            <a:ext cx="190500" cy="209550"/>
          </a:xfrm>
          <a:prstGeom prst="upArrow">
            <a:avLst>
              <a:gd name="adj1" fmla="val 50000"/>
              <a:gd name="adj2" fmla="val 27500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03" name="AutoShape 27"/>
          <p:cNvSpPr>
            <a:spLocks noChangeArrowheads="1"/>
          </p:cNvSpPr>
          <p:nvPr/>
        </p:nvSpPr>
        <p:spPr bwMode="auto">
          <a:xfrm>
            <a:off x="7562850" y="3924300"/>
            <a:ext cx="190500" cy="857250"/>
          </a:xfrm>
          <a:prstGeom prst="upArrow">
            <a:avLst>
              <a:gd name="adj1" fmla="val 50000"/>
              <a:gd name="adj2" fmla="val 112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204" name="AutoShape 28"/>
          <p:cNvSpPr>
            <a:spLocks noChangeArrowheads="1"/>
          </p:cNvSpPr>
          <p:nvPr/>
        </p:nvSpPr>
        <p:spPr bwMode="auto">
          <a:xfrm>
            <a:off x="4229100" y="3810000"/>
            <a:ext cx="3486150" cy="190500"/>
          </a:xfrm>
          <a:prstGeom prst="leftArrow">
            <a:avLst>
              <a:gd name="adj1" fmla="val 50000"/>
              <a:gd name="adj2" fmla="val 45750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6719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0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0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0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0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201" grpId="0" animBg="1"/>
      <p:bldP spid="50202" grpId="0" animBg="1"/>
      <p:bldP spid="50203" grpId="0" animBg="1"/>
      <p:bldP spid="5020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236788" y="1085851"/>
            <a:ext cx="7935912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err="1"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60000 </a:t>
            </a:r>
            <a:r>
              <a:rPr lang="en-US" altLang="en-US" sz="2400" dirty="0" err="1">
                <a:cs typeface="Arial" panose="020B0604020202020204" pitchFamily="34" charset="0"/>
              </a:rPr>
              <a:t>maka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keanggotaan</a:t>
            </a:r>
            <a:r>
              <a:rPr lang="en-US" altLang="en-US" sz="2400" dirty="0">
                <a:cs typeface="Arial" panose="020B0604020202020204" pitchFamily="34" charset="0"/>
              </a:rPr>
              <a:t> fuzzy </a:t>
            </a:r>
            <a:r>
              <a:rPr lang="en-US" altLang="en-US" sz="2400" dirty="0" err="1"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tiap-tiap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endParaRPr lang="en-US" altLang="en-US" sz="2400" dirty="0"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sz="2400" dirty="0">
                <a:cs typeface="Arial" panose="020B0604020202020204" pitchFamily="34" charset="0"/>
              </a:rPr>
              <a:t> 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fuzzy TURUN, 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PmtTurun</a:t>
            </a:r>
            <a:r>
              <a:rPr lang="en-US" altLang="en-US" sz="2400" dirty="0">
                <a:cs typeface="Arial" panose="020B0604020202020204" pitchFamily="34" charset="0"/>
              </a:rPr>
              <a:t>[60] = 0,08.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sz="2400" dirty="0">
                <a:cs typeface="Arial" panose="020B0604020202020204" pitchFamily="34" charset="0"/>
              </a:rPr>
              <a:t> 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fuzzy NAIK, 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PmtNaik</a:t>
            </a:r>
            <a:r>
              <a:rPr lang="en-US" altLang="en-US" sz="2400" dirty="0">
                <a:cs typeface="Arial" panose="020B0604020202020204" pitchFamily="34" charset="0"/>
              </a:rPr>
              <a:t>[60] = 0,5.</a:t>
            </a:r>
          </a:p>
          <a:p>
            <a:pPr lvl="1"/>
            <a:r>
              <a:rPr lang="en-US" altLang="en-US" sz="2400" dirty="0" err="1">
                <a:cs typeface="Arial" panose="020B0604020202020204" pitchFamily="34" charset="0"/>
              </a:rPr>
              <a:t>diperoleh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cs typeface="Arial" panose="020B0604020202020204" pitchFamily="34" charset="0"/>
              </a:rPr>
              <a:t>:</a:t>
            </a:r>
          </a:p>
          <a:p>
            <a:r>
              <a:rPr lang="en-US" altLang="en-US" sz="2400" dirty="0">
                <a:cs typeface="Arial" panose="020B0604020202020204" pitchFamily="34" charset="0"/>
              </a:rPr>
              <a:t>			= 2[(60-75)/(75-45)]</a:t>
            </a:r>
            <a:r>
              <a:rPr lang="en-US" altLang="en-US" sz="2400" baseline="30000" dirty="0">
                <a:cs typeface="Arial" panose="020B0604020202020204" pitchFamily="34" charset="0"/>
              </a:rPr>
              <a:t>2</a:t>
            </a:r>
            <a:endParaRPr lang="en-US" altLang="en-US" sz="2400" dirty="0">
              <a:cs typeface="Arial" panose="020B0604020202020204" pitchFamily="34" charset="0"/>
            </a:endParaRPr>
          </a:p>
          <a:p>
            <a:r>
              <a:rPr lang="en-AU" altLang="en-US" sz="2400" dirty="0">
                <a:cs typeface="Arial" panose="020B0604020202020204" pitchFamily="34" charset="0"/>
              </a:rPr>
              <a:t>			= 0,5</a:t>
            </a:r>
            <a:endParaRPr lang="en-U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5206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ChangeArrowheads="1"/>
          </p:cNvSpPr>
          <p:nvPr/>
        </p:nvSpPr>
        <p:spPr bwMode="auto">
          <a:xfrm>
            <a:off x="2209800" y="47625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 err="1">
                <a:cs typeface="Arial" panose="020B0604020202020204" pitchFamily="34" charset="0"/>
              </a:rPr>
              <a:t>Variabel</a:t>
            </a:r>
            <a:r>
              <a:rPr lang="en-US" altLang="en-US" sz="3600" dirty="0"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cs typeface="Arial" panose="020B0604020202020204" pitchFamily="34" charset="0"/>
              </a:rPr>
              <a:t>Persediaan</a:t>
            </a:r>
            <a:endParaRPr lang="en-US" altLang="en-US" sz="3600" dirty="0">
              <a:cs typeface="Arial" panose="020B060402020202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960564" y="1303339"/>
            <a:ext cx="8408987" cy="4751387"/>
            <a:chOff x="275" y="821"/>
            <a:chExt cx="5297" cy="2993"/>
          </a:xfrm>
        </p:grpSpPr>
        <p:sp>
          <p:nvSpPr>
            <p:cNvPr id="46094" name="Rectangle 4"/>
            <p:cNvSpPr>
              <a:spLocks noChangeArrowheads="1"/>
            </p:cNvSpPr>
            <p:nvPr/>
          </p:nvSpPr>
          <p:spPr bwMode="auto">
            <a:xfrm>
              <a:off x="275" y="821"/>
              <a:ext cx="5297" cy="299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5" name="Line 5"/>
            <p:cNvSpPr>
              <a:spLocks noChangeShapeType="1"/>
            </p:cNvSpPr>
            <p:nvPr/>
          </p:nvSpPr>
          <p:spPr bwMode="auto">
            <a:xfrm>
              <a:off x="1462" y="1449"/>
              <a:ext cx="0" cy="17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6" name="Line 6"/>
            <p:cNvSpPr>
              <a:spLocks noChangeShapeType="1"/>
            </p:cNvSpPr>
            <p:nvPr/>
          </p:nvSpPr>
          <p:spPr bwMode="auto">
            <a:xfrm>
              <a:off x="1462" y="3154"/>
              <a:ext cx="3335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097" name="Text Box 7"/>
            <p:cNvSpPr txBox="1">
              <a:spLocks noChangeArrowheads="1"/>
            </p:cNvSpPr>
            <p:nvPr/>
          </p:nvSpPr>
          <p:spPr bwMode="auto">
            <a:xfrm>
              <a:off x="1373" y="3153"/>
              <a:ext cx="4039" cy="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>
                  <a:latin typeface="Courier New" panose="02070309020205020404" pitchFamily="49" charset="0"/>
                </a:rPr>
                <a:t>0     2       </a:t>
              </a:r>
              <a:r>
                <a:rPr lang="en-US" altLang="en-US">
                  <a:latin typeface="Courier New" panose="02070309020205020404" pitchFamily="49" charset="0"/>
                </a:rPr>
                <a:t>5        </a:t>
              </a:r>
              <a:r>
                <a:rPr lang="en-US" altLang="en-US" sz="2400">
                  <a:solidFill>
                    <a:srgbClr val="CC0000"/>
                  </a:solidFill>
                  <a:latin typeface="Courier New" panose="02070309020205020404" pitchFamily="49" charset="0"/>
                </a:rPr>
                <a:t>8</a:t>
              </a:r>
              <a:r>
                <a:rPr lang="en-US" altLang="en-US" sz="2400">
                  <a:latin typeface="Courier New" panose="02070309020205020404" pitchFamily="49" charset="0"/>
                </a:rPr>
                <a:t> </a:t>
              </a:r>
              <a:r>
                <a:rPr lang="en-US" altLang="en-US">
                  <a:latin typeface="Courier New" panose="02070309020205020404" pitchFamily="49" charset="0"/>
                </a:rPr>
                <a:t>   10  11    13</a:t>
              </a:r>
            </a:p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persediaan (x1000 kemasan per hari)</a:t>
              </a:r>
            </a:p>
          </p:txBody>
        </p:sp>
        <p:sp>
          <p:nvSpPr>
            <p:cNvPr id="46098" name="Text Box 8"/>
            <p:cNvSpPr txBox="1">
              <a:spLocks noChangeArrowheads="1"/>
            </p:cNvSpPr>
            <p:nvPr/>
          </p:nvSpPr>
          <p:spPr bwMode="auto">
            <a:xfrm>
              <a:off x="1140" y="1499"/>
              <a:ext cx="408" cy="4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46099" name="Text Box 9"/>
            <p:cNvSpPr txBox="1">
              <a:spLocks noChangeArrowheads="1"/>
            </p:cNvSpPr>
            <p:nvPr/>
          </p:nvSpPr>
          <p:spPr bwMode="auto">
            <a:xfrm>
              <a:off x="1102" y="3062"/>
              <a:ext cx="518" cy="2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46100" name="Line 10"/>
            <p:cNvSpPr>
              <a:spLocks noChangeShapeType="1"/>
            </p:cNvSpPr>
            <p:nvPr/>
          </p:nvSpPr>
          <p:spPr bwMode="auto">
            <a:xfrm flipH="1">
              <a:off x="1462" y="1650"/>
              <a:ext cx="298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1" name="Text Box 11"/>
            <p:cNvSpPr txBox="1">
              <a:spLocks noChangeArrowheads="1"/>
            </p:cNvSpPr>
            <p:nvPr/>
          </p:nvSpPr>
          <p:spPr bwMode="auto">
            <a:xfrm>
              <a:off x="852" y="1711"/>
              <a:ext cx="528" cy="28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Symbol" panose="05050102010706020507" pitchFamily="18" charset="2"/>
                </a:rPr>
                <a:t>m</a:t>
              </a:r>
              <a:r>
                <a:rPr lang="en-US" altLang="en-US">
                  <a:latin typeface="Courier New" panose="02070309020205020404" pitchFamily="49" charset="0"/>
                </a:rPr>
                <a:t>[x]</a:t>
              </a:r>
            </a:p>
          </p:txBody>
        </p:sp>
        <p:sp>
          <p:nvSpPr>
            <p:cNvPr id="46102" name="Line 12"/>
            <p:cNvSpPr>
              <a:spLocks noChangeShapeType="1"/>
            </p:cNvSpPr>
            <p:nvPr/>
          </p:nvSpPr>
          <p:spPr bwMode="auto">
            <a:xfrm flipV="1">
              <a:off x="4699" y="1626"/>
              <a:ext cx="0" cy="15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3" name="Text Box 13"/>
            <p:cNvSpPr txBox="1">
              <a:spLocks noChangeArrowheads="1"/>
            </p:cNvSpPr>
            <p:nvPr/>
          </p:nvSpPr>
          <p:spPr bwMode="auto">
            <a:xfrm>
              <a:off x="1190" y="1045"/>
              <a:ext cx="1050" cy="290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SEDIKIT</a:t>
              </a:r>
            </a:p>
          </p:txBody>
        </p:sp>
        <p:sp>
          <p:nvSpPr>
            <p:cNvPr id="46104" name="Text Box 14"/>
            <p:cNvSpPr txBox="1">
              <a:spLocks noChangeArrowheads="1"/>
            </p:cNvSpPr>
            <p:nvPr/>
          </p:nvSpPr>
          <p:spPr bwMode="auto">
            <a:xfrm>
              <a:off x="4093" y="1032"/>
              <a:ext cx="1000" cy="291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BANYAK</a:t>
              </a:r>
            </a:p>
          </p:txBody>
        </p:sp>
        <p:sp>
          <p:nvSpPr>
            <p:cNvPr id="46105" name="Line 15"/>
            <p:cNvSpPr>
              <a:spLocks noChangeShapeType="1"/>
            </p:cNvSpPr>
            <p:nvPr/>
          </p:nvSpPr>
          <p:spPr bwMode="auto">
            <a:xfrm>
              <a:off x="4562" y="1322"/>
              <a:ext cx="0" cy="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6" name="Line 16"/>
            <p:cNvSpPr>
              <a:spLocks noChangeShapeType="1"/>
            </p:cNvSpPr>
            <p:nvPr/>
          </p:nvSpPr>
          <p:spPr bwMode="auto">
            <a:xfrm>
              <a:off x="1684" y="1334"/>
              <a:ext cx="0" cy="29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7" name="Line 17"/>
            <p:cNvSpPr>
              <a:spLocks noChangeShapeType="1"/>
            </p:cNvSpPr>
            <p:nvPr/>
          </p:nvSpPr>
          <p:spPr bwMode="auto">
            <a:xfrm>
              <a:off x="4278" y="1632"/>
              <a:ext cx="0" cy="151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8" name="Line 18"/>
            <p:cNvSpPr>
              <a:spLocks noChangeShapeType="1"/>
            </p:cNvSpPr>
            <p:nvPr/>
          </p:nvSpPr>
          <p:spPr bwMode="auto">
            <a:xfrm>
              <a:off x="1882" y="1650"/>
              <a:ext cx="2019" cy="150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09" name="Line 19"/>
            <p:cNvSpPr>
              <a:spLocks noChangeShapeType="1"/>
            </p:cNvSpPr>
            <p:nvPr/>
          </p:nvSpPr>
          <p:spPr bwMode="auto">
            <a:xfrm flipV="1">
              <a:off x="2632" y="1637"/>
              <a:ext cx="1634" cy="150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0" name="Line 20"/>
            <p:cNvSpPr>
              <a:spLocks noChangeShapeType="1"/>
            </p:cNvSpPr>
            <p:nvPr/>
          </p:nvSpPr>
          <p:spPr bwMode="auto">
            <a:xfrm>
              <a:off x="4267" y="1637"/>
              <a:ext cx="40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1" name="Line 21"/>
            <p:cNvSpPr>
              <a:spLocks noChangeShapeType="1"/>
            </p:cNvSpPr>
            <p:nvPr/>
          </p:nvSpPr>
          <p:spPr bwMode="auto">
            <a:xfrm flipH="1">
              <a:off x="1462" y="1660"/>
              <a:ext cx="407" cy="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6112" name="Line 22"/>
            <p:cNvSpPr>
              <a:spLocks noChangeShapeType="1"/>
            </p:cNvSpPr>
            <p:nvPr/>
          </p:nvSpPr>
          <p:spPr bwMode="auto">
            <a:xfrm>
              <a:off x="1882" y="1670"/>
              <a:ext cx="0" cy="1516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2835276" y="4229101"/>
            <a:ext cx="1127125" cy="555625"/>
            <a:chOff x="826" y="2664"/>
            <a:chExt cx="710" cy="350"/>
          </a:xfrm>
        </p:grpSpPr>
        <p:sp>
          <p:nvSpPr>
            <p:cNvPr id="46092" name="Oval 24"/>
            <p:cNvSpPr>
              <a:spLocks noChangeArrowheads="1"/>
            </p:cNvSpPr>
            <p:nvPr/>
          </p:nvSpPr>
          <p:spPr bwMode="auto">
            <a:xfrm>
              <a:off x="876" y="2664"/>
              <a:ext cx="564" cy="312"/>
            </a:xfrm>
            <a:prstGeom prst="ellipse">
              <a:avLst/>
            </a:prstGeom>
            <a:solidFill>
              <a:srgbClr val="FF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3" name="Text Box 25"/>
            <p:cNvSpPr txBox="1">
              <a:spLocks noChangeArrowheads="1"/>
            </p:cNvSpPr>
            <p:nvPr/>
          </p:nvSpPr>
          <p:spPr bwMode="auto">
            <a:xfrm>
              <a:off x="826" y="2702"/>
              <a:ext cx="710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C61204"/>
                  </a:solidFill>
                  <a:latin typeface="Lucida Sans" panose="020B0602030504020204" pitchFamily="34" charset="0"/>
                </a:rPr>
                <a:t>0,25</a:t>
              </a: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2797176" y="3600451"/>
            <a:ext cx="1127125" cy="555625"/>
            <a:chOff x="802" y="2268"/>
            <a:chExt cx="710" cy="350"/>
          </a:xfrm>
        </p:grpSpPr>
        <p:sp>
          <p:nvSpPr>
            <p:cNvPr id="46090" name="Oval 27"/>
            <p:cNvSpPr>
              <a:spLocks noChangeArrowheads="1"/>
            </p:cNvSpPr>
            <p:nvPr/>
          </p:nvSpPr>
          <p:spPr bwMode="auto">
            <a:xfrm>
              <a:off x="864" y="2268"/>
              <a:ext cx="564" cy="312"/>
            </a:xfrm>
            <a:prstGeom prst="ellipse">
              <a:avLst/>
            </a:prstGeom>
            <a:solidFill>
              <a:srgbClr val="CCFF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6091" name="Text Box 28"/>
            <p:cNvSpPr txBox="1">
              <a:spLocks noChangeArrowheads="1"/>
            </p:cNvSpPr>
            <p:nvPr/>
          </p:nvSpPr>
          <p:spPr bwMode="auto">
            <a:xfrm>
              <a:off x="802" y="2306"/>
              <a:ext cx="710" cy="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006600"/>
                  </a:solidFill>
                  <a:latin typeface="Lucida Sans" panose="020B0602030504020204" pitchFamily="34" charset="0"/>
                </a:rPr>
                <a:t>0,5</a:t>
              </a:r>
            </a:p>
          </p:txBody>
        </p:sp>
      </p:grpSp>
      <p:sp>
        <p:nvSpPr>
          <p:cNvPr id="52253" name="AutoShape 29"/>
          <p:cNvSpPr>
            <a:spLocks noChangeArrowheads="1"/>
          </p:cNvSpPr>
          <p:nvPr/>
        </p:nvSpPr>
        <p:spPr bwMode="auto">
          <a:xfrm>
            <a:off x="6934200" y="4514850"/>
            <a:ext cx="209550" cy="476250"/>
          </a:xfrm>
          <a:prstGeom prst="upArrow">
            <a:avLst>
              <a:gd name="adj1" fmla="val 50000"/>
              <a:gd name="adj2" fmla="val 56818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54" name="AutoShape 30"/>
          <p:cNvSpPr>
            <a:spLocks noChangeArrowheads="1"/>
          </p:cNvSpPr>
          <p:nvPr/>
        </p:nvSpPr>
        <p:spPr bwMode="auto">
          <a:xfrm>
            <a:off x="3867150" y="4343400"/>
            <a:ext cx="3143250" cy="228600"/>
          </a:xfrm>
          <a:prstGeom prst="leftArrow">
            <a:avLst>
              <a:gd name="adj1" fmla="val 50000"/>
              <a:gd name="adj2" fmla="val 343750"/>
            </a:avLst>
          </a:prstGeom>
          <a:solidFill>
            <a:srgbClr val="C61204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55" name="AutoShape 31"/>
          <p:cNvSpPr>
            <a:spLocks noChangeArrowheads="1"/>
          </p:cNvSpPr>
          <p:nvPr/>
        </p:nvSpPr>
        <p:spPr bwMode="auto">
          <a:xfrm>
            <a:off x="6934200" y="3790950"/>
            <a:ext cx="209550" cy="666750"/>
          </a:xfrm>
          <a:prstGeom prst="upArrow">
            <a:avLst>
              <a:gd name="adj1" fmla="val 50000"/>
              <a:gd name="adj2" fmla="val 79545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2256" name="AutoShape 32"/>
          <p:cNvSpPr>
            <a:spLocks noChangeArrowheads="1"/>
          </p:cNvSpPr>
          <p:nvPr/>
        </p:nvSpPr>
        <p:spPr bwMode="auto">
          <a:xfrm>
            <a:off x="3867150" y="3695700"/>
            <a:ext cx="3143250" cy="228600"/>
          </a:xfrm>
          <a:prstGeom prst="leftArrow">
            <a:avLst>
              <a:gd name="adj1" fmla="val 50000"/>
              <a:gd name="adj2" fmla="val 343750"/>
            </a:avLst>
          </a:prstGeom>
          <a:solidFill>
            <a:srgbClr val="00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89213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4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6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53" grpId="0" animBg="1"/>
      <p:bldP spid="52254" grpId="0" animBg="1"/>
      <p:bldP spid="52255" grpId="0" animBg="1"/>
      <p:bldP spid="5225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2435226" y="695325"/>
            <a:ext cx="8232775" cy="4154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400" dirty="0" err="1">
                <a:cs typeface="Arial" panose="020B0604020202020204" pitchFamily="34" charset="0"/>
              </a:rPr>
              <a:t>Jika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sebanyak</a:t>
            </a:r>
            <a:r>
              <a:rPr lang="en-US" altLang="en-US" sz="2400" dirty="0">
                <a:cs typeface="Arial" panose="020B0604020202020204" pitchFamily="34" charset="0"/>
              </a:rPr>
              <a:t> 8000 </a:t>
            </a:r>
            <a:r>
              <a:rPr lang="en-US" altLang="en-US" sz="2400" dirty="0" err="1">
                <a:cs typeface="Arial" panose="020B0604020202020204" pitchFamily="34" charset="0"/>
              </a:rPr>
              <a:t>kemasan</a:t>
            </a:r>
            <a:r>
              <a:rPr lang="en-US" altLang="en-US" sz="2400" dirty="0">
                <a:cs typeface="Arial" panose="020B0604020202020204" pitchFamily="34" charset="0"/>
              </a:rPr>
              <a:t> per </a:t>
            </a:r>
            <a:r>
              <a:rPr lang="en-US" altLang="en-US" sz="2400" dirty="0" err="1">
                <a:cs typeface="Arial" panose="020B0604020202020204" pitchFamily="34" charset="0"/>
              </a:rPr>
              <a:t>hari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maka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keanggotaan</a:t>
            </a:r>
            <a:r>
              <a:rPr lang="en-US" altLang="en-US" sz="2400" dirty="0">
                <a:cs typeface="Arial" panose="020B0604020202020204" pitchFamily="34" charset="0"/>
              </a:rPr>
              <a:t> fuzzy </a:t>
            </a:r>
            <a:r>
              <a:rPr lang="en-US" altLang="en-US" sz="2400" dirty="0" err="1"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tiap-tiap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sz="2400" dirty="0">
                <a:cs typeface="Arial" panose="020B0604020202020204" pitchFamily="34" charset="0"/>
              </a:rPr>
              <a:t> 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fuzzy SEDIKIT, 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PsdSedikit</a:t>
            </a:r>
            <a:r>
              <a:rPr lang="en-US" altLang="en-US" sz="2400" dirty="0">
                <a:cs typeface="Arial" panose="020B0604020202020204" pitchFamily="34" charset="0"/>
              </a:rPr>
              <a:t>[8] = 0,25.</a:t>
            </a:r>
          </a:p>
          <a:p>
            <a:pPr lvl="1"/>
            <a:r>
              <a:rPr lang="en-US" altLang="en-US" sz="2400" dirty="0" err="1">
                <a:cs typeface="Arial" panose="020B0604020202020204" pitchFamily="34" charset="0"/>
              </a:rPr>
              <a:t>diperoleh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altLang="en-US" sz="2400" dirty="0">
                <a:cs typeface="Arial" panose="020B0604020202020204" pitchFamily="34" charset="0"/>
              </a:rPr>
              <a:t>		= (10-8)/(10-2)</a:t>
            </a:r>
          </a:p>
          <a:p>
            <a:pPr lvl="2"/>
            <a:r>
              <a:rPr lang="en-US" altLang="en-US" sz="2400" dirty="0">
                <a:cs typeface="Arial" panose="020B0604020202020204" pitchFamily="34" charset="0"/>
              </a:rPr>
              <a:t>		= 0,25</a:t>
            </a:r>
          </a:p>
          <a:p>
            <a:pPr>
              <a:buFont typeface="Symbol" panose="05050102010706020507" pitchFamily="18" charset="2"/>
              <a:buNone/>
            </a:pPr>
            <a:endParaRPr lang="en-US" altLang="en-US" sz="2400" dirty="0">
              <a:cs typeface="Arial" panose="020B0604020202020204" pitchFamily="34" charset="0"/>
            </a:endParaRPr>
          </a:p>
          <a:p>
            <a:pPr>
              <a:buFont typeface="Symbol" panose="05050102010706020507" pitchFamily="18" charset="2"/>
              <a:buChar char="·"/>
            </a:pPr>
            <a:r>
              <a:rPr lang="en-US" altLang="en-US" sz="2400" dirty="0">
                <a:cs typeface="Arial" panose="020B0604020202020204" pitchFamily="34" charset="0"/>
              </a:rPr>
              <a:t> 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fuzzy BANYAK, 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PsdBanyak</a:t>
            </a:r>
            <a:r>
              <a:rPr lang="en-US" altLang="en-US" sz="2400" dirty="0">
                <a:cs typeface="Arial" panose="020B0604020202020204" pitchFamily="34" charset="0"/>
              </a:rPr>
              <a:t>[8] = 0,5.</a:t>
            </a:r>
          </a:p>
          <a:p>
            <a:pPr lvl="1"/>
            <a:r>
              <a:rPr lang="en-US" altLang="en-US" sz="2400" dirty="0" err="1">
                <a:cs typeface="Arial" panose="020B0604020202020204" pitchFamily="34" charset="0"/>
              </a:rPr>
              <a:t>diperoleh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cs typeface="Arial" panose="020B0604020202020204" pitchFamily="34" charset="0"/>
              </a:rPr>
              <a:t>:</a:t>
            </a:r>
          </a:p>
          <a:p>
            <a:pPr lvl="2"/>
            <a:r>
              <a:rPr lang="en-US" altLang="en-US" sz="2400" dirty="0">
                <a:cs typeface="Arial" panose="020B0604020202020204" pitchFamily="34" charset="0"/>
              </a:rPr>
              <a:t>		= (8 -5)/(11-5)</a:t>
            </a:r>
          </a:p>
          <a:p>
            <a:pPr lvl="2"/>
            <a:r>
              <a:rPr lang="en-US" altLang="en-US" sz="2400" dirty="0">
                <a:cs typeface="Arial" panose="020B0604020202020204" pitchFamily="34" charset="0"/>
              </a:rPr>
              <a:t>		= 0,5</a:t>
            </a:r>
          </a:p>
        </p:txBody>
      </p:sp>
    </p:spTree>
    <p:extLst>
      <p:ext uri="{BB962C8B-B14F-4D97-AF65-F5344CB8AC3E}">
        <p14:creationId xmlns:p14="http://schemas.microsoft.com/office/powerpoint/2010/main" val="308660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ChangeArrowheads="1"/>
          </p:cNvSpPr>
          <p:nvPr/>
        </p:nvSpPr>
        <p:spPr bwMode="auto">
          <a:xfrm>
            <a:off x="2209800" y="609600"/>
            <a:ext cx="77724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600" dirty="0" err="1">
                <a:cs typeface="Arial" panose="020B0604020202020204" pitchFamily="34" charset="0"/>
              </a:rPr>
              <a:t>Variabel</a:t>
            </a:r>
            <a:r>
              <a:rPr lang="en-US" altLang="en-US" sz="3600" dirty="0"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cs typeface="Arial" panose="020B0604020202020204" pitchFamily="34" charset="0"/>
              </a:rPr>
              <a:t>Produksi</a:t>
            </a:r>
            <a:r>
              <a:rPr lang="en-US" altLang="en-US" sz="3600" dirty="0">
                <a:cs typeface="Arial" panose="020B0604020202020204" pitchFamily="34" charset="0"/>
              </a:rPr>
              <a:t> </a:t>
            </a:r>
            <a:r>
              <a:rPr lang="en-US" altLang="en-US" sz="3600" dirty="0" err="1">
                <a:cs typeface="Arial" panose="020B0604020202020204" pitchFamily="34" charset="0"/>
              </a:rPr>
              <a:t>Barang</a:t>
            </a:r>
            <a:endParaRPr lang="en-US" altLang="en-US" sz="3600" dirty="0">
              <a:cs typeface="Arial" panose="020B060402020202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908300" y="1400175"/>
            <a:ext cx="6902450" cy="4471988"/>
            <a:chOff x="872" y="882"/>
            <a:chExt cx="4348" cy="2817"/>
          </a:xfrm>
        </p:grpSpPr>
        <p:sp>
          <p:nvSpPr>
            <p:cNvPr id="50180" name="Rectangle 4"/>
            <p:cNvSpPr>
              <a:spLocks noChangeArrowheads="1"/>
            </p:cNvSpPr>
            <p:nvPr/>
          </p:nvSpPr>
          <p:spPr bwMode="auto">
            <a:xfrm>
              <a:off x="872" y="882"/>
              <a:ext cx="4348" cy="2817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0181" name="Line 5"/>
            <p:cNvSpPr>
              <a:spLocks noChangeShapeType="1"/>
            </p:cNvSpPr>
            <p:nvPr/>
          </p:nvSpPr>
          <p:spPr bwMode="auto">
            <a:xfrm>
              <a:off x="1737" y="1507"/>
              <a:ext cx="0" cy="15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2" name="Line 6"/>
            <p:cNvSpPr>
              <a:spLocks noChangeShapeType="1"/>
            </p:cNvSpPr>
            <p:nvPr/>
          </p:nvSpPr>
          <p:spPr bwMode="auto">
            <a:xfrm>
              <a:off x="1737" y="3057"/>
              <a:ext cx="279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3" name="Text Box 7"/>
            <p:cNvSpPr txBox="1">
              <a:spLocks noChangeArrowheads="1"/>
            </p:cNvSpPr>
            <p:nvPr/>
          </p:nvSpPr>
          <p:spPr bwMode="auto">
            <a:xfrm>
              <a:off x="1592" y="3058"/>
              <a:ext cx="3388" cy="48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                </a:t>
              </a:r>
            </a:p>
            <a:p>
              <a:pPr algn="ctr"/>
              <a:r>
                <a:rPr lang="en-US" altLang="en-US">
                  <a:latin typeface="Courier New" panose="02070309020205020404" pitchFamily="49" charset="0"/>
                </a:rPr>
                <a:t>permintaan per hari (x1000 kaleng)</a:t>
              </a:r>
            </a:p>
          </p:txBody>
        </p:sp>
        <p:sp>
          <p:nvSpPr>
            <p:cNvPr id="50184" name="Text Box 8"/>
            <p:cNvSpPr txBox="1">
              <a:spLocks noChangeArrowheads="1"/>
            </p:cNvSpPr>
            <p:nvPr/>
          </p:nvSpPr>
          <p:spPr bwMode="auto">
            <a:xfrm>
              <a:off x="1468" y="1553"/>
              <a:ext cx="342" cy="3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50185" name="Text Box 9"/>
            <p:cNvSpPr txBox="1">
              <a:spLocks noChangeArrowheads="1"/>
            </p:cNvSpPr>
            <p:nvPr/>
          </p:nvSpPr>
          <p:spPr bwMode="auto">
            <a:xfrm>
              <a:off x="1478" y="2991"/>
              <a:ext cx="342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latin typeface="Times New Roman" panose="02020603050405020304" pitchFamily="18" charset="0"/>
                </a:rPr>
                <a:t>0</a:t>
              </a:r>
            </a:p>
          </p:txBody>
        </p:sp>
        <p:sp>
          <p:nvSpPr>
            <p:cNvPr id="50186" name="Line 10"/>
            <p:cNvSpPr>
              <a:spLocks noChangeShapeType="1"/>
            </p:cNvSpPr>
            <p:nvPr/>
          </p:nvSpPr>
          <p:spPr bwMode="auto">
            <a:xfrm flipH="1">
              <a:off x="1737" y="1679"/>
              <a:ext cx="2777" cy="1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7" name="Text Box 11"/>
            <p:cNvSpPr txBox="1">
              <a:spLocks noChangeArrowheads="1"/>
            </p:cNvSpPr>
            <p:nvPr/>
          </p:nvSpPr>
          <p:spPr bwMode="auto">
            <a:xfrm>
              <a:off x="1152" y="2030"/>
              <a:ext cx="554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>
                  <a:latin typeface="Symbol" panose="05050102010706020507" pitchFamily="18" charset="2"/>
                </a:rPr>
                <a:t>m</a:t>
              </a:r>
              <a:r>
                <a:rPr lang="en-US" altLang="en-US">
                  <a:latin typeface="Courier New" panose="02070309020205020404" pitchFamily="49" charset="0"/>
                </a:rPr>
                <a:t>[z]</a:t>
              </a:r>
            </a:p>
          </p:txBody>
        </p:sp>
        <p:sp>
          <p:nvSpPr>
            <p:cNvPr id="50188" name="Line 12"/>
            <p:cNvSpPr>
              <a:spLocks noChangeShapeType="1"/>
            </p:cNvSpPr>
            <p:nvPr/>
          </p:nvSpPr>
          <p:spPr bwMode="auto">
            <a:xfrm flipV="1">
              <a:off x="4493" y="1668"/>
              <a:ext cx="0" cy="1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89" name="Text Box 13"/>
            <p:cNvSpPr txBox="1">
              <a:spLocks noChangeArrowheads="1"/>
            </p:cNvSpPr>
            <p:nvPr/>
          </p:nvSpPr>
          <p:spPr bwMode="auto">
            <a:xfrm>
              <a:off x="1509" y="1139"/>
              <a:ext cx="1121" cy="265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BERKURANG</a:t>
              </a:r>
            </a:p>
          </p:txBody>
        </p:sp>
        <p:sp>
          <p:nvSpPr>
            <p:cNvPr id="50190" name="Text Box 14"/>
            <p:cNvSpPr txBox="1">
              <a:spLocks noChangeArrowheads="1"/>
            </p:cNvSpPr>
            <p:nvPr/>
          </p:nvSpPr>
          <p:spPr bwMode="auto">
            <a:xfrm>
              <a:off x="3565" y="1128"/>
              <a:ext cx="1215" cy="264"/>
            </a:xfrm>
            <a:prstGeom prst="rect">
              <a:avLst/>
            </a:prstGeom>
            <a:solidFill>
              <a:srgbClr val="FF993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US" altLang="en-US" b="1">
                  <a:solidFill>
                    <a:srgbClr val="FFFF00"/>
                  </a:solidFill>
                  <a:latin typeface="Bookman Old Style" panose="02050604050505020204" pitchFamily="18" charset="0"/>
                </a:rPr>
                <a:t>BERTAMBAH</a:t>
              </a:r>
            </a:p>
          </p:txBody>
        </p:sp>
        <p:sp>
          <p:nvSpPr>
            <p:cNvPr id="50191" name="Line 15"/>
            <p:cNvSpPr>
              <a:spLocks noChangeShapeType="1"/>
            </p:cNvSpPr>
            <p:nvPr/>
          </p:nvSpPr>
          <p:spPr bwMode="auto">
            <a:xfrm>
              <a:off x="4338" y="1391"/>
              <a:ext cx="0" cy="2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2" name="Line 16"/>
            <p:cNvSpPr>
              <a:spLocks noChangeShapeType="1"/>
            </p:cNvSpPr>
            <p:nvPr/>
          </p:nvSpPr>
          <p:spPr bwMode="auto">
            <a:xfrm>
              <a:off x="1924" y="1403"/>
              <a:ext cx="0" cy="26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lg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3" name="Line 17"/>
            <p:cNvSpPr>
              <a:spLocks noChangeShapeType="1"/>
            </p:cNvSpPr>
            <p:nvPr/>
          </p:nvSpPr>
          <p:spPr bwMode="auto">
            <a:xfrm>
              <a:off x="1740" y="1692"/>
              <a:ext cx="37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4" name="Line 18"/>
            <p:cNvSpPr>
              <a:spLocks noChangeShapeType="1"/>
            </p:cNvSpPr>
            <p:nvPr/>
          </p:nvSpPr>
          <p:spPr bwMode="auto">
            <a:xfrm>
              <a:off x="2112" y="1680"/>
              <a:ext cx="1452" cy="13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5" name="Line 19"/>
            <p:cNvSpPr>
              <a:spLocks noChangeShapeType="1"/>
            </p:cNvSpPr>
            <p:nvPr/>
          </p:nvSpPr>
          <p:spPr bwMode="auto">
            <a:xfrm flipV="1">
              <a:off x="2544" y="1680"/>
              <a:ext cx="1428" cy="138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6" name="Line 20"/>
            <p:cNvSpPr>
              <a:spLocks noChangeShapeType="1"/>
            </p:cNvSpPr>
            <p:nvPr/>
          </p:nvSpPr>
          <p:spPr bwMode="auto">
            <a:xfrm flipV="1">
              <a:off x="2133" y="1684"/>
              <a:ext cx="0" cy="1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7" name="Line 21"/>
            <p:cNvSpPr>
              <a:spLocks noChangeShapeType="1"/>
            </p:cNvSpPr>
            <p:nvPr/>
          </p:nvSpPr>
          <p:spPr bwMode="auto">
            <a:xfrm flipV="1">
              <a:off x="3981" y="1672"/>
              <a:ext cx="0" cy="13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0198" name="Line 22"/>
            <p:cNvSpPr>
              <a:spLocks noChangeShapeType="1"/>
            </p:cNvSpPr>
            <p:nvPr/>
          </p:nvSpPr>
          <p:spPr bwMode="auto">
            <a:xfrm>
              <a:off x="3972" y="1680"/>
              <a:ext cx="51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50199" name="Text Box 23"/>
            <p:cNvSpPr txBox="1">
              <a:spLocks noChangeArrowheads="1"/>
            </p:cNvSpPr>
            <p:nvPr/>
          </p:nvSpPr>
          <p:spPr bwMode="auto">
            <a:xfrm>
              <a:off x="1970" y="3014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15</a:t>
              </a:r>
              <a:endParaRPr lang="id-ID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0200" name="Text Box 24"/>
            <p:cNvSpPr txBox="1">
              <a:spLocks noChangeArrowheads="1"/>
            </p:cNvSpPr>
            <p:nvPr/>
          </p:nvSpPr>
          <p:spPr bwMode="auto">
            <a:xfrm>
              <a:off x="3834" y="3006"/>
              <a:ext cx="40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100</a:t>
              </a:r>
              <a:endParaRPr lang="id-ID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0201" name="Text Box 25"/>
            <p:cNvSpPr txBox="1">
              <a:spLocks noChangeArrowheads="1"/>
            </p:cNvSpPr>
            <p:nvPr/>
          </p:nvSpPr>
          <p:spPr bwMode="auto">
            <a:xfrm>
              <a:off x="2382" y="3018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25</a:t>
              </a:r>
              <a:endParaRPr lang="id-ID" altLang="en-US" sz="2400" b="1">
                <a:latin typeface="Times New Roman" panose="02020603050405020304" pitchFamily="18" charset="0"/>
              </a:endParaRPr>
            </a:p>
          </p:txBody>
        </p:sp>
        <p:sp>
          <p:nvSpPr>
            <p:cNvPr id="50202" name="Text Box 26"/>
            <p:cNvSpPr txBox="1">
              <a:spLocks noChangeArrowheads="1"/>
            </p:cNvSpPr>
            <p:nvPr/>
          </p:nvSpPr>
          <p:spPr bwMode="auto">
            <a:xfrm>
              <a:off x="3394" y="3022"/>
              <a:ext cx="30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2400" b="1">
                  <a:latin typeface="Times New Roman" panose="02020603050405020304" pitchFamily="18" charset="0"/>
                </a:rPr>
                <a:t>75</a:t>
              </a:r>
              <a:endParaRPr lang="id-ID" altLang="en-US" sz="2400" b="1">
                <a:latin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0124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Pengertian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5" y="2603500"/>
            <a:ext cx="8761412" cy="3434229"/>
          </a:xfrm>
        </p:spPr>
        <p:txBody>
          <a:bodyPr>
            <a:normAutofit/>
          </a:bodyPr>
          <a:lstStyle/>
          <a:p>
            <a:r>
              <a:rPr lang="en-AU" altLang="en-US" sz="2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r>
              <a:rPr lang="en-AU" alt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cara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tepat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memetakan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input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ruang</a:t>
            </a:r>
            <a:r>
              <a:rPr lang="en-AU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output. </a:t>
            </a:r>
            <a:endParaRPr lang="en-AU" altLang="en-US" sz="2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AU" alt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AU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prinsip</a:t>
            </a:r>
            <a:r>
              <a:rPr lang="en-AU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AU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AU" altLang="en-US" sz="20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r>
              <a:rPr lang="en-AU" altLang="en-US" sz="20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AU" altLang="en-US" sz="2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Konsep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dimengerti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fleksibel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toleransi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terhadap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data-data yang lain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daripada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lain.</a:t>
            </a: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mampu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memodelkan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fungsi-fungsi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nonlinear yang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kompleks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membangun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teratas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pengalaman-pengalaman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pakar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800100" lvl="1" indent="-342900">
              <a:spcBef>
                <a:spcPct val="0"/>
              </a:spcBef>
              <a:spcAft>
                <a:spcPct val="0"/>
              </a:spcAft>
              <a:buClrTx/>
              <a:buFont typeface="+mj-lt"/>
              <a:buAutoNum type="arabicPeriod"/>
            </a:pP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Logika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didasarkan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bahasa</a:t>
            </a:r>
            <a:r>
              <a:rPr lang="en-US" alt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alami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50438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19582" y="1350962"/>
            <a:ext cx="7772400" cy="35052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tiap-tiap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dirumuskan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BERKURANG :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BERTAMBAH :</a:t>
            </a:r>
            <a: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019582" y="4326965"/>
            <a:ext cx="5684837" cy="1493838"/>
            <a:chOff x="923" y="2768"/>
            <a:chExt cx="3581" cy="941"/>
          </a:xfrm>
        </p:grpSpPr>
        <p:sp>
          <p:nvSpPr>
            <p:cNvPr id="52231" name="Rectangle 4"/>
            <p:cNvSpPr>
              <a:spLocks noChangeArrowheads="1"/>
            </p:cNvSpPr>
            <p:nvPr/>
          </p:nvSpPr>
          <p:spPr bwMode="auto">
            <a:xfrm>
              <a:off x="923" y="2768"/>
              <a:ext cx="3581" cy="941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cs typeface="Arial" panose="020B0604020202020204" pitchFamily="34" charset="0"/>
              </a:endParaRPr>
            </a:p>
          </p:txBody>
        </p:sp>
        <p:graphicFrame>
          <p:nvGraphicFramePr>
            <p:cNvPr id="52232" name="Object 5"/>
            <p:cNvGraphicFramePr>
              <a:graphicFrameLocks noChangeAspect="1"/>
            </p:cNvGraphicFramePr>
            <p:nvPr/>
          </p:nvGraphicFramePr>
          <p:xfrm>
            <a:off x="1141" y="2830"/>
            <a:ext cx="3195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4" name="Equation" r:id="rId4" imgW="2654300" imgH="711200" progId="Equation.3">
                    <p:embed/>
                  </p:oleObj>
                </mc:Choice>
                <mc:Fallback>
                  <p:oleObj name="Equation" r:id="rId4" imgW="26543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41" y="2830"/>
                          <a:ext cx="3195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2019582" y="584993"/>
            <a:ext cx="5875337" cy="1531938"/>
            <a:chOff x="939" y="1422"/>
            <a:chExt cx="3701" cy="965"/>
          </a:xfrm>
        </p:grpSpPr>
        <p:sp>
          <p:nvSpPr>
            <p:cNvPr id="52229" name="Rectangle 7"/>
            <p:cNvSpPr>
              <a:spLocks noChangeArrowheads="1"/>
            </p:cNvSpPr>
            <p:nvPr/>
          </p:nvSpPr>
          <p:spPr bwMode="auto">
            <a:xfrm>
              <a:off x="939" y="1422"/>
              <a:ext cx="3701" cy="965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cs typeface="Arial" panose="020B0604020202020204" pitchFamily="34" charset="0"/>
              </a:endParaRPr>
            </a:p>
          </p:txBody>
        </p:sp>
        <p:graphicFrame>
          <p:nvGraphicFramePr>
            <p:cNvPr id="52230" name="Object 8"/>
            <p:cNvGraphicFramePr>
              <a:graphicFrameLocks noChangeAspect="1"/>
            </p:cNvGraphicFramePr>
            <p:nvPr/>
          </p:nvGraphicFramePr>
          <p:xfrm>
            <a:off x="1184" y="1451"/>
            <a:ext cx="3073" cy="85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5" name="Equation" r:id="rId6" imgW="2552700" imgH="711200" progId="Equation.3">
                    <p:embed/>
                  </p:oleObj>
                </mc:Choice>
                <mc:Fallback>
                  <p:oleObj name="Equation" r:id="rId6" imgW="2552700" imgH="7112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84" y="1451"/>
                          <a:ext cx="3073" cy="85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299596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ChangeArrowheads="1"/>
          </p:cNvSpPr>
          <p:nvPr/>
        </p:nvSpPr>
        <p:spPr bwMode="auto">
          <a:xfrm>
            <a:off x="2209800" y="45720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3200" u="sng" dirty="0" err="1">
                <a:cs typeface="Arial" panose="020B0604020202020204" pitchFamily="34" charset="0"/>
              </a:rPr>
              <a:t>Aplikasi</a:t>
            </a:r>
            <a:r>
              <a:rPr lang="en-AU" altLang="en-US" sz="3200" u="sng" dirty="0">
                <a:cs typeface="Arial" panose="020B0604020202020204" pitchFamily="34" charset="0"/>
              </a:rPr>
              <a:t> operator fuzzy</a:t>
            </a:r>
            <a:endParaRPr lang="en-US" altLang="en-US" sz="3200" u="sng" dirty="0">
              <a:cs typeface="Arial" panose="020B0604020202020204" pitchFamily="34" charset="0"/>
            </a:endParaRPr>
          </a:p>
        </p:txBody>
      </p:sp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1981200" y="1393825"/>
            <a:ext cx="8458200" cy="578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4295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 dirty="0" err="1">
                <a:cs typeface="Arial" panose="020B0604020202020204" pitchFamily="34" charset="0"/>
              </a:rPr>
              <a:t>Aturan</a:t>
            </a:r>
            <a:r>
              <a:rPr lang="en-US" altLang="en-US" sz="2400" b="1" dirty="0">
                <a:cs typeface="Arial" panose="020B0604020202020204" pitchFamily="34" charset="0"/>
              </a:rPr>
              <a:t> ke-1 : 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	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[R1] 	</a:t>
            </a:r>
            <a:r>
              <a:rPr lang="en-US" altLang="en-US" sz="2400" dirty="0"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TURUN And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BANYAK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THEN </a:t>
            </a:r>
            <a:r>
              <a:rPr lang="en-US" altLang="en-US" sz="2400" dirty="0" err="1">
                <a:cs typeface="Arial" panose="020B0604020202020204" pitchFamily="34" charset="0"/>
              </a:rPr>
              <a:t>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 = BERKURANG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Operator yang </a:t>
            </a:r>
            <a:r>
              <a:rPr lang="en-US" altLang="en-US" sz="2400" dirty="0" err="1"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AND, </a:t>
            </a:r>
            <a:r>
              <a:rPr lang="en-US" altLang="en-US" sz="2400" dirty="0" err="1">
                <a:cs typeface="Arial" panose="020B0604020202020204" pitchFamily="34" charset="0"/>
              </a:rPr>
              <a:t>sehingga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a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	= m</a:t>
            </a:r>
            <a:r>
              <a:rPr lang="en-US" altLang="en-US" sz="2400" baseline="-25000" dirty="0">
                <a:cs typeface="Arial" panose="020B0604020202020204" pitchFamily="34" charset="0"/>
              </a:rPr>
              <a:t>PredikatR1</a:t>
            </a:r>
            <a:r>
              <a:rPr lang="en-US" altLang="en-US" sz="2400" dirty="0">
                <a:cs typeface="Arial" panose="020B0604020202020204" pitchFamily="34" charset="0"/>
              </a:rPr>
              <a:t> 	= min(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PmtTurun</a:t>
            </a:r>
            <a:r>
              <a:rPr lang="en-US" altLang="en-US" sz="2400" dirty="0">
                <a:cs typeface="Arial" panose="020B0604020202020204" pitchFamily="34" charset="0"/>
              </a:rPr>
              <a:t>[60],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PsdBanyak</a:t>
            </a:r>
            <a:r>
              <a:rPr lang="en-US" altLang="en-US" sz="2400" dirty="0">
                <a:cs typeface="Arial" panose="020B0604020202020204" pitchFamily="34" charset="0"/>
              </a:rPr>
              <a:t>[8])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	= min(0,08;0,5) 	= 0,08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</a:t>
            </a:r>
          </a:p>
          <a:p>
            <a:pPr algn="just"/>
            <a:r>
              <a:rPr lang="en-US" altLang="en-US" sz="2400" dirty="0" err="1">
                <a:cs typeface="Arial" panose="020B0604020202020204" pitchFamily="34" charset="0"/>
              </a:rPr>
              <a:t>Cari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z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cs typeface="Arial" panose="020B0604020202020204" pitchFamily="34" charset="0"/>
              </a:rPr>
              <a:t> a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= 0,08; </a:t>
            </a:r>
            <a:r>
              <a:rPr lang="en-US" altLang="en-US" sz="2400" dirty="0" err="1">
                <a:cs typeface="Arial" panose="020B0604020202020204" pitchFamily="34" charset="0"/>
              </a:rPr>
              <a:t>lihat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BERKURANG: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0,08 = (75 – z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)/60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z</a:t>
            </a:r>
            <a:r>
              <a:rPr lang="en-US" altLang="en-US" sz="2400" baseline="-25000" dirty="0">
                <a:cs typeface="Arial" panose="020B0604020202020204" pitchFamily="34" charset="0"/>
              </a:rPr>
              <a:t>1</a:t>
            </a:r>
            <a:r>
              <a:rPr lang="en-US" altLang="en-US" sz="2400" dirty="0">
                <a:cs typeface="Arial" panose="020B0604020202020204" pitchFamily="34" charset="0"/>
              </a:rPr>
              <a:t> = 75 - 4,8 = 70,2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endParaRPr lang="en-U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252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981200" y="841375"/>
            <a:ext cx="8458200" cy="541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543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r>
              <a:rPr lang="en-US" altLang="en-US" sz="2400" b="1" dirty="0" err="1">
                <a:cs typeface="Arial" panose="020B0604020202020204" pitchFamily="34" charset="0"/>
              </a:rPr>
              <a:t>Aturan</a:t>
            </a:r>
            <a:r>
              <a:rPr lang="en-US" altLang="en-US" sz="2400" b="1" dirty="0">
                <a:cs typeface="Arial" panose="020B0604020202020204" pitchFamily="34" charset="0"/>
              </a:rPr>
              <a:t> ke-2 : 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	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[R2] 	</a:t>
            </a:r>
            <a:r>
              <a:rPr lang="en-US" altLang="en-US" sz="2400" dirty="0"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NAIK And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SEDIKIT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THEN </a:t>
            </a:r>
            <a:r>
              <a:rPr lang="en-US" altLang="en-US" sz="2400" dirty="0" err="1">
                <a:cs typeface="Arial" panose="020B0604020202020204" pitchFamily="34" charset="0"/>
              </a:rPr>
              <a:t>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 BERTAMBAH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Operator yang </a:t>
            </a:r>
            <a:r>
              <a:rPr lang="en-US" altLang="en-US" sz="2400" dirty="0" err="1"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AND, </a:t>
            </a:r>
            <a:r>
              <a:rPr lang="en-US" altLang="en-US" sz="2400" dirty="0" err="1">
                <a:cs typeface="Arial" panose="020B0604020202020204" pitchFamily="34" charset="0"/>
              </a:rPr>
              <a:t>sehingga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a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	= m</a:t>
            </a:r>
            <a:r>
              <a:rPr lang="en-US" altLang="en-US" sz="2400" baseline="-25000" dirty="0">
                <a:cs typeface="Arial" panose="020B0604020202020204" pitchFamily="34" charset="0"/>
              </a:rPr>
              <a:t>PredikatR2</a:t>
            </a:r>
            <a:r>
              <a:rPr lang="en-US" altLang="en-US" sz="2400" dirty="0">
                <a:cs typeface="Arial" panose="020B0604020202020204" pitchFamily="34" charset="0"/>
              </a:rPr>
              <a:t> 	= min(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PmtNaik</a:t>
            </a:r>
            <a:r>
              <a:rPr lang="en-US" altLang="en-US" sz="2400" dirty="0">
                <a:cs typeface="Arial" panose="020B0604020202020204" pitchFamily="34" charset="0"/>
              </a:rPr>
              <a:t>[60],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PsdSedikit</a:t>
            </a:r>
            <a:r>
              <a:rPr lang="en-US" altLang="en-US" sz="2400" dirty="0">
                <a:cs typeface="Arial" panose="020B0604020202020204" pitchFamily="34" charset="0"/>
              </a:rPr>
              <a:t>[8])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	= min(0,5;0,25) 	= 0,25</a:t>
            </a: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cs typeface="Arial" panose="020B0604020202020204" pitchFamily="34" charset="0"/>
              </a:rPr>
              <a:t>Cari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z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cs typeface="Arial" panose="020B0604020202020204" pitchFamily="34" charset="0"/>
              </a:rPr>
              <a:t> a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0,25; </a:t>
            </a:r>
            <a:r>
              <a:rPr lang="en-US" altLang="en-US" sz="2400" dirty="0" err="1">
                <a:cs typeface="Arial" panose="020B0604020202020204" pitchFamily="34" charset="0"/>
              </a:rPr>
              <a:t>lihat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BERTAMBAH :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0,25 = (z</a:t>
            </a:r>
            <a:r>
              <a:rPr lang="en-US" altLang="en-US" sz="2400" baseline="-25000" dirty="0">
                <a:cs typeface="Arial" panose="020B0604020202020204" pitchFamily="34" charset="0"/>
              </a:rPr>
              <a:t>2 </a:t>
            </a:r>
            <a:r>
              <a:rPr lang="en-US" altLang="en-US" sz="2400" dirty="0">
                <a:cs typeface="Arial" panose="020B0604020202020204" pitchFamily="34" charset="0"/>
              </a:rPr>
              <a:t>– 25)/75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z</a:t>
            </a:r>
            <a:r>
              <a:rPr lang="en-US" altLang="en-US" sz="2400" baseline="-25000" dirty="0">
                <a:cs typeface="Arial" panose="020B0604020202020204" pitchFamily="34" charset="0"/>
              </a:rPr>
              <a:t>2</a:t>
            </a:r>
            <a:r>
              <a:rPr lang="en-US" altLang="en-US" sz="2400" dirty="0">
                <a:cs typeface="Arial" panose="020B0604020202020204" pitchFamily="34" charset="0"/>
              </a:rPr>
              <a:t> = 18,75 + 25 = 43,75   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endParaRPr lang="en-US" altLang="en-US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4609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ext Box 2"/>
          <p:cNvSpPr txBox="1">
            <a:spLocks noChangeArrowheads="1"/>
          </p:cNvSpPr>
          <p:nvPr/>
        </p:nvSpPr>
        <p:spPr bwMode="auto">
          <a:xfrm>
            <a:off x="1981200" y="669925"/>
            <a:ext cx="84582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b="1" dirty="0" err="1">
                <a:cs typeface="Arial" panose="020B0604020202020204" pitchFamily="34" charset="0"/>
              </a:rPr>
              <a:t>Aturan</a:t>
            </a:r>
            <a:r>
              <a:rPr lang="en-US" altLang="en-US" sz="2400" b="1" dirty="0">
                <a:cs typeface="Arial" panose="020B0604020202020204" pitchFamily="34" charset="0"/>
              </a:rPr>
              <a:t> ke-3 : 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	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[R3] 	</a:t>
            </a:r>
            <a:r>
              <a:rPr lang="en-US" altLang="en-US" sz="2400" dirty="0"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NAIK And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BANYAK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THEN </a:t>
            </a:r>
            <a:r>
              <a:rPr lang="en-US" altLang="en-US" sz="2400" dirty="0" err="1">
                <a:cs typeface="Arial" panose="020B0604020202020204" pitchFamily="34" charset="0"/>
              </a:rPr>
              <a:t>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 BERTAMBAH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Operator yang </a:t>
            </a:r>
            <a:r>
              <a:rPr lang="en-US" altLang="en-US" sz="2400" dirty="0" err="1"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AND, </a:t>
            </a:r>
            <a:r>
              <a:rPr lang="en-US" altLang="en-US" sz="2400" dirty="0" err="1">
                <a:cs typeface="Arial" panose="020B0604020202020204" pitchFamily="34" charset="0"/>
              </a:rPr>
              <a:t>sehingga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a</a:t>
            </a:r>
            <a:r>
              <a:rPr lang="en-US" altLang="en-US" sz="2400" baseline="-25000" dirty="0">
                <a:cs typeface="Arial" panose="020B0604020202020204" pitchFamily="34" charset="0"/>
              </a:rPr>
              <a:t>3</a:t>
            </a:r>
            <a:r>
              <a:rPr lang="en-US" altLang="en-US" sz="2400" dirty="0">
                <a:cs typeface="Arial" panose="020B0604020202020204" pitchFamily="34" charset="0"/>
              </a:rPr>
              <a:t> 	= m</a:t>
            </a:r>
            <a:r>
              <a:rPr lang="en-US" altLang="en-US" sz="2400" baseline="-25000" dirty="0">
                <a:cs typeface="Arial" panose="020B0604020202020204" pitchFamily="34" charset="0"/>
              </a:rPr>
              <a:t>PredikatR3</a:t>
            </a:r>
            <a:r>
              <a:rPr lang="en-US" altLang="en-US" sz="2400" dirty="0">
                <a:cs typeface="Arial" panose="020B0604020202020204" pitchFamily="34" charset="0"/>
              </a:rPr>
              <a:t> 	= min(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PmtNaik</a:t>
            </a:r>
            <a:r>
              <a:rPr lang="en-US" altLang="en-US" sz="2400" dirty="0">
                <a:cs typeface="Arial" panose="020B0604020202020204" pitchFamily="34" charset="0"/>
              </a:rPr>
              <a:t>[60],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PsdBanyak</a:t>
            </a:r>
            <a:r>
              <a:rPr lang="en-US" altLang="en-US" sz="2400" dirty="0">
                <a:cs typeface="Arial" panose="020B0604020202020204" pitchFamily="34" charset="0"/>
              </a:rPr>
              <a:t>[8])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	= min(0,5;0,5)</a:t>
            </a:r>
            <a:r>
              <a:rPr lang="en-AU" altLang="en-US" sz="2400" dirty="0">
                <a:cs typeface="Arial" panose="020B0604020202020204" pitchFamily="34" charset="0"/>
              </a:rPr>
              <a:t> 	= 0,5</a:t>
            </a: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cs typeface="Arial" panose="020B0604020202020204" pitchFamily="34" charset="0"/>
              </a:rPr>
              <a:t>Cari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z</a:t>
            </a:r>
            <a:r>
              <a:rPr lang="en-US" altLang="en-US" sz="2400" baseline="-25000" dirty="0">
                <a:cs typeface="Arial" panose="020B0604020202020204" pitchFamily="34" charset="0"/>
              </a:rPr>
              <a:t>3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cs typeface="Arial" panose="020B0604020202020204" pitchFamily="34" charset="0"/>
              </a:rPr>
              <a:t> a</a:t>
            </a:r>
            <a:r>
              <a:rPr lang="en-US" altLang="en-US" sz="2400" baseline="-25000" dirty="0">
                <a:cs typeface="Arial" panose="020B0604020202020204" pitchFamily="34" charset="0"/>
              </a:rPr>
              <a:t>3</a:t>
            </a:r>
            <a:r>
              <a:rPr lang="en-US" altLang="en-US" sz="2400" dirty="0">
                <a:cs typeface="Arial" panose="020B0604020202020204" pitchFamily="34" charset="0"/>
              </a:rPr>
              <a:t> = 0,5; </a:t>
            </a:r>
            <a:r>
              <a:rPr lang="en-US" altLang="en-US" sz="2400" dirty="0" err="1">
                <a:cs typeface="Arial" panose="020B0604020202020204" pitchFamily="34" charset="0"/>
              </a:rPr>
              <a:t>lihat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BERTAMBAH :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0,5 = (z</a:t>
            </a:r>
            <a:r>
              <a:rPr lang="en-US" altLang="en-US" sz="2400" baseline="-25000" dirty="0">
                <a:cs typeface="Arial" panose="020B0604020202020204" pitchFamily="34" charset="0"/>
              </a:rPr>
              <a:t>3</a:t>
            </a:r>
            <a:r>
              <a:rPr lang="en-US" altLang="en-US" sz="2400" dirty="0">
                <a:cs typeface="Arial" panose="020B0604020202020204" pitchFamily="34" charset="0"/>
              </a:rPr>
              <a:t> – 25)/75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z</a:t>
            </a:r>
            <a:r>
              <a:rPr lang="en-US" altLang="en-US" sz="2400" baseline="-25000" dirty="0">
                <a:cs typeface="Arial" panose="020B0604020202020204" pitchFamily="34" charset="0"/>
              </a:rPr>
              <a:t>3</a:t>
            </a:r>
            <a:r>
              <a:rPr lang="en-US" altLang="en-US" sz="2400" dirty="0">
                <a:cs typeface="Arial" panose="020B0604020202020204" pitchFamily="34" charset="0"/>
              </a:rPr>
              <a:t> = 37,5 + 25 = 62,5</a:t>
            </a:r>
          </a:p>
        </p:txBody>
      </p:sp>
    </p:spTree>
    <p:extLst>
      <p:ext uri="{BB962C8B-B14F-4D97-AF65-F5344CB8AC3E}">
        <p14:creationId xmlns:p14="http://schemas.microsoft.com/office/powerpoint/2010/main" val="414540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981200" y="669925"/>
            <a:ext cx="8458200" cy="5048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800100" algn="l"/>
                <a:tab pos="1257300" algn="l"/>
                <a:tab pos="34861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b="1" dirty="0" err="1">
                <a:cs typeface="Arial" panose="020B0604020202020204" pitchFamily="34" charset="0"/>
              </a:rPr>
              <a:t>Aturan</a:t>
            </a:r>
            <a:r>
              <a:rPr lang="en-US" altLang="en-US" sz="2400" b="1" dirty="0">
                <a:cs typeface="Arial" panose="020B0604020202020204" pitchFamily="34" charset="0"/>
              </a:rPr>
              <a:t> ke-4 : 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	</a:t>
            </a:r>
          </a:p>
          <a:p>
            <a:pPr algn="just">
              <a:spcAft>
                <a:spcPts val="600"/>
              </a:spcAft>
            </a:pPr>
            <a:r>
              <a:rPr lang="en-AU" altLang="en-US" sz="2400" dirty="0">
                <a:cs typeface="Arial" panose="020B0604020202020204" pitchFamily="34" charset="0"/>
              </a:rPr>
              <a:t>[R4] 	</a:t>
            </a:r>
            <a:r>
              <a:rPr lang="en-US" altLang="en-US" sz="2400" dirty="0">
                <a:cs typeface="Arial" panose="020B0604020202020204" pitchFamily="34" charset="0"/>
              </a:rPr>
              <a:t>IF </a:t>
            </a:r>
            <a:r>
              <a:rPr lang="en-US" altLang="en-US" sz="2400" dirty="0" err="1">
                <a:cs typeface="Arial" panose="020B0604020202020204" pitchFamily="34" charset="0"/>
              </a:rPr>
              <a:t>permintaan</a:t>
            </a:r>
            <a:r>
              <a:rPr lang="en-US" altLang="en-US" sz="2400" dirty="0">
                <a:cs typeface="Arial" panose="020B0604020202020204" pitchFamily="34" charset="0"/>
              </a:rPr>
              <a:t> TURUN And </a:t>
            </a:r>
            <a:r>
              <a:rPr lang="en-US" altLang="en-US" sz="2400" dirty="0" err="1">
                <a:cs typeface="Arial" panose="020B0604020202020204" pitchFamily="34" charset="0"/>
              </a:rPr>
              <a:t>persediaan</a:t>
            </a:r>
            <a:r>
              <a:rPr lang="en-US" altLang="en-US" sz="2400" dirty="0">
                <a:cs typeface="Arial" panose="020B0604020202020204" pitchFamily="34" charset="0"/>
              </a:rPr>
              <a:t> SEDIKIT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THEN </a:t>
            </a:r>
            <a:r>
              <a:rPr lang="en-US" altLang="en-US" sz="2400" dirty="0" err="1">
                <a:cs typeface="Arial" panose="020B0604020202020204" pitchFamily="34" charset="0"/>
              </a:rPr>
              <a:t>produksi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barang</a:t>
            </a:r>
            <a:r>
              <a:rPr lang="en-US" altLang="en-US" sz="2400" dirty="0">
                <a:cs typeface="Arial" panose="020B0604020202020204" pitchFamily="34" charset="0"/>
              </a:rPr>
              <a:t> BERKURANG</a:t>
            </a:r>
          </a:p>
          <a:p>
            <a:pPr algn="just"/>
            <a:endParaRPr lang="en-US" altLang="en-US" sz="2400" dirty="0">
              <a:cs typeface="Arial" panose="020B0604020202020204" pitchFamily="34" charset="0"/>
            </a:endParaRP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Operator yang </a:t>
            </a:r>
            <a:r>
              <a:rPr lang="en-US" altLang="en-US" sz="2400" dirty="0" err="1">
                <a:cs typeface="Arial" panose="020B0604020202020204" pitchFamily="34" charset="0"/>
              </a:rPr>
              <a:t>digunakan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adalah</a:t>
            </a:r>
            <a:r>
              <a:rPr lang="en-US" altLang="en-US" sz="2400" dirty="0">
                <a:cs typeface="Arial" panose="020B0604020202020204" pitchFamily="34" charset="0"/>
              </a:rPr>
              <a:t> AND, </a:t>
            </a:r>
            <a:r>
              <a:rPr lang="en-US" altLang="en-US" sz="2400" dirty="0" err="1">
                <a:cs typeface="Arial" panose="020B0604020202020204" pitchFamily="34" charset="0"/>
              </a:rPr>
              <a:t>sehingga</a:t>
            </a:r>
            <a:r>
              <a:rPr lang="en-US" altLang="en-US" sz="2400" dirty="0">
                <a:cs typeface="Arial" panose="020B0604020202020204" pitchFamily="34" charset="0"/>
              </a:rPr>
              <a:t> :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a</a:t>
            </a:r>
            <a:r>
              <a:rPr lang="en-US" altLang="en-US" sz="2400" baseline="-25000" dirty="0">
                <a:cs typeface="Arial" panose="020B0604020202020204" pitchFamily="34" charset="0"/>
              </a:rPr>
              <a:t>4</a:t>
            </a:r>
            <a:r>
              <a:rPr lang="en-US" altLang="en-US" sz="2400" dirty="0">
                <a:cs typeface="Arial" panose="020B0604020202020204" pitchFamily="34" charset="0"/>
              </a:rPr>
              <a:t> 	= m</a:t>
            </a:r>
            <a:r>
              <a:rPr lang="en-US" altLang="en-US" sz="2400" baseline="-25000" dirty="0">
                <a:cs typeface="Arial" panose="020B0604020202020204" pitchFamily="34" charset="0"/>
              </a:rPr>
              <a:t>PredikatR4</a:t>
            </a:r>
            <a:r>
              <a:rPr lang="en-US" altLang="en-US" sz="2400" dirty="0">
                <a:cs typeface="Arial" panose="020B0604020202020204" pitchFamily="34" charset="0"/>
              </a:rPr>
              <a:t> 		= min(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PmtTurun</a:t>
            </a:r>
            <a:r>
              <a:rPr lang="en-US" altLang="en-US" sz="2400" dirty="0">
                <a:cs typeface="Arial" panose="020B0604020202020204" pitchFamily="34" charset="0"/>
              </a:rPr>
              <a:t>[60],</a:t>
            </a:r>
            <a:r>
              <a:rPr lang="en-US" altLang="en-US" sz="2400" dirty="0" err="1">
                <a:cs typeface="Arial" panose="020B0604020202020204" pitchFamily="34" charset="0"/>
              </a:rPr>
              <a:t>m</a:t>
            </a:r>
            <a:r>
              <a:rPr lang="en-US" altLang="en-US" sz="2400" baseline="-25000" dirty="0" err="1">
                <a:cs typeface="Arial" panose="020B0604020202020204" pitchFamily="34" charset="0"/>
              </a:rPr>
              <a:t>PsdSedikit</a:t>
            </a:r>
            <a:r>
              <a:rPr lang="en-US" altLang="en-US" sz="2400" dirty="0">
                <a:cs typeface="Arial" panose="020B0604020202020204" pitchFamily="34" charset="0"/>
              </a:rPr>
              <a:t>[8])</a:t>
            </a:r>
          </a:p>
          <a:p>
            <a:pPr algn="just"/>
            <a:r>
              <a:rPr lang="en-US" altLang="en-US" sz="2400" dirty="0">
                <a:cs typeface="Arial" panose="020B0604020202020204" pitchFamily="34" charset="0"/>
              </a:rPr>
              <a:t>		= min(0,08;0,25)</a:t>
            </a:r>
            <a:r>
              <a:rPr lang="en-AU" altLang="en-US" sz="2400" dirty="0">
                <a:cs typeface="Arial" panose="020B0604020202020204" pitchFamily="34" charset="0"/>
              </a:rPr>
              <a:t> 	= 0,08</a:t>
            </a:r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endParaRPr lang="en-US" altLang="en-US" sz="2400" dirty="0"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dirty="0" err="1">
                <a:cs typeface="Arial" panose="020B0604020202020204" pitchFamily="34" charset="0"/>
              </a:rPr>
              <a:t>Cari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cs typeface="Arial" panose="020B0604020202020204" pitchFamily="34" charset="0"/>
              </a:rPr>
              <a:t> z</a:t>
            </a:r>
            <a:r>
              <a:rPr lang="en-US" altLang="en-US" sz="2400" baseline="-25000" dirty="0">
                <a:cs typeface="Arial" panose="020B0604020202020204" pitchFamily="34" charset="0"/>
              </a:rPr>
              <a:t>4</a:t>
            </a:r>
            <a:r>
              <a:rPr lang="en-US" altLang="en-US" sz="2400" dirty="0">
                <a:cs typeface="Arial" panose="020B0604020202020204" pitchFamily="34" charset="0"/>
              </a:rPr>
              <a:t>, </a:t>
            </a:r>
            <a:r>
              <a:rPr lang="en-US" altLang="en-US" sz="2400" dirty="0" err="1">
                <a:cs typeface="Arial" panose="020B0604020202020204" pitchFamily="34" charset="0"/>
              </a:rPr>
              <a:t>untuk</a:t>
            </a:r>
            <a:r>
              <a:rPr lang="en-US" altLang="en-US" sz="2400" dirty="0">
                <a:cs typeface="Arial" panose="020B0604020202020204" pitchFamily="34" charset="0"/>
              </a:rPr>
              <a:t> a</a:t>
            </a:r>
            <a:r>
              <a:rPr lang="en-US" altLang="en-US" sz="2400" baseline="-25000" dirty="0">
                <a:cs typeface="Arial" panose="020B0604020202020204" pitchFamily="34" charset="0"/>
              </a:rPr>
              <a:t>4</a:t>
            </a:r>
            <a:r>
              <a:rPr lang="en-US" altLang="en-US" sz="2400" dirty="0">
                <a:cs typeface="Arial" panose="020B0604020202020204" pitchFamily="34" charset="0"/>
              </a:rPr>
              <a:t> = 0,08; </a:t>
            </a:r>
            <a:r>
              <a:rPr lang="en-US" altLang="en-US" sz="2400" dirty="0" err="1">
                <a:cs typeface="Arial" panose="020B0604020202020204" pitchFamily="34" charset="0"/>
              </a:rPr>
              <a:t>lihat</a:t>
            </a:r>
            <a:r>
              <a:rPr lang="en-US" altLang="en-US" sz="2400" dirty="0"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cs typeface="Arial" panose="020B0604020202020204" pitchFamily="34" charset="0"/>
              </a:rPr>
              <a:t> BERKURANG :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0,08 = (75 – z</a:t>
            </a:r>
            <a:r>
              <a:rPr lang="en-US" altLang="en-US" sz="2400" baseline="-25000" dirty="0">
                <a:cs typeface="Arial" panose="020B0604020202020204" pitchFamily="34" charset="0"/>
              </a:rPr>
              <a:t>4</a:t>
            </a:r>
            <a:r>
              <a:rPr lang="en-US" altLang="en-US" sz="2400" dirty="0">
                <a:cs typeface="Arial" panose="020B0604020202020204" pitchFamily="34" charset="0"/>
              </a:rPr>
              <a:t>)/60</a:t>
            </a:r>
          </a:p>
          <a:p>
            <a:pPr eaLnBrk="1" hangingPunct="1"/>
            <a:r>
              <a:rPr lang="en-US" altLang="en-US" sz="2400" dirty="0">
                <a:cs typeface="Arial" panose="020B0604020202020204" pitchFamily="34" charset="0"/>
              </a:rPr>
              <a:t>	z</a:t>
            </a:r>
            <a:r>
              <a:rPr lang="en-US" altLang="en-US" sz="2400" baseline="-25000" dirty="0">
                <a:cs typeface="Arial" panose="020B0604020202020204" pitchFamily="34" charset="0"/>
              </a:rPr>
              <a:t>4</a:t>
            </a:r>
            <a:r>
              <a:rPr lang="en-US" altLang="en-US" sz="2400" dirty="0">
                <a:cs typeface="Arial" panose="020B0604020202020204" pitchFamily="34" charset="0"/>
              </a:rPr>
              <a:t> = 75 – 4,8 = 70,2</a:t>
            </a:r>
          </a:p>
        </p:txBody>
      </p:sp>
    </p:spTree>
    <p:extLst>
      <p:ext uri="{BB962C8B-B14F-4D97-AF65-F5344CB8AC3E}">
        <p14:creationId xmlns:p14="http://schemas.microsoft.com/office/powerpoint/2010/main" val="359541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ChangeArrowheads="1"/>
          </p:cNvSpPr>
          <p:nvPr/>
        </p:nvSpPr>
        <p:spPr bwMode="auto">
          <a:xfrm>
            <a:off x="2209800" y="552450"/>
            <a:ext cx="7772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AU" altLang="en-US" sz="3200" u="sng" dirty="0" err="1">
                <a:cs typeface="Arial" panose="020B0604020202020204" pitchFamily="34" charset="0"/>
              </a:rPr>
              <a:t>Penegasan</a:t>
            </a:r>
            <a:r>
              <a:rPr lang="en-AU" altLang="en-US" sz="3200" u="sng" dirty="0">
                <a:cs typeface="Arial" panose="020B0604020202020204" pitchFamily="34" charset="0"/>
              </a:rPr>
              <a:t> (</a:t>
            </a:r>
            <a:r>
              <a:rPr lang="en-AU" altLang="en-US" sz="3200" u="sng" dirty="0" err="1">
                <a:cs typeface="Arial" panose="020B0604020202020204" pitchFamily="34" charset="0"/>
              </a:rPr>
              <a:t>Defuzzy</a:t>
            </a:r>
            <a:r>
              <a:rPr lang="en-AU" altLang="en-US" sz="3200" u="sng" dirty="0">
                <a:cs typeface="Arial" panose="020B0604020202020204" pitchFamily="34" charset="0"/>
              </a:rPr>
              <a:t>)</a:t>
            </a:r>
            <a:endParaRPr lang="en-US" altLang="en-US" sz="3200" u="sng" dirty="0">
              <a:cs typeface="Arial" panose="020B0604020202020204" pitchFamily="34" charset="0"/>
            </a:endParaRPr>
          </a:p>
        </p:txBody>
      </p:sp>
      <p:sp>
        <p:nvSpPr>
          <p:cNvPr id="60419" name="Text Box 3"/>
          <p:cNvSpPr txBox="1">
            <a:spLocks noChangeArrowheads="1"/>
          </p:cNvSpPr>
          <p:nvPr/>
        </p:nvSpPr>
        <p:spPr bwMode="auto">
          <a:xfrm>
            <a:off x="1981200" y="3890964"/>
            <a:ext cx="84582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en-US" altLang="en-US" sz="2400" b="1" dirty="0">
              <a:latin typeface="Verdana" panose="020B0604030504040204" pitchFamily="34" charset="0"/>
            </a:endParaRPr>
          </a:p>
          <a:p>
            <a:r>
              <a:rPr lang="en-US" altLang="en-US" sz="2400" b="1" dirty="0" err="1">
                <a:latin typeface="Verdana" panose="020B0604030504040204" pitchFamily="34" charset="0"/>
              </a:rPr>
              <a:t>Jadi</a:t>
            </a:r>
            <a:r>
              <a:rPr lang="en-US" altLang="en-US" sz="2400" b="1" dirty="0"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latin typeface="Verdana" panose="020B0604030504040204" pitchFamily="34" charset="0"/>
              </a:rPr>
              <a:t>produksi</a:t>
            </a:r>
            <a:r>
              <a:rPr lang="en-US" altLang="en-US" sz="2400" b="1" dirty="0">
                <a:latin typeface="Verdana" panose="020B0604030504040204" pitchFamily="34" charset="0"/>
              </a:rPr>
              <a:t> </a:t>
            </a:r>
            <a:r>
              <a:rPr lang="en-US" altLang="en-US" sz="2400" b="1" dirty="0" err="1">
                <a:latin typeface="Verdana" panose="020B0604030504040204" pitchFamily="34" charset="0"/>
              </a:rPr>
              <a:t>barang</a:t>
            </a:r>
            <a:r>
              <a:rPr lang="en-US" altLang="en-US" sz="2400" b="1" dirty="0">
                <a:latin typeface="Verdana" panose="020B0604030504040204" pitchFamily="34" charset="0"/>
              </a:rPr>
              <a:t> = 58703 </a:t>
            </a:r>
            <a:r>
              <a:rPr lang="en-US" altLang="en-US" sz="2400" b="1" dirty="0" err="1">
                <a:latin typeface="Verdana" panose="020B0604030504040204" pitchFamily="34" charset="0"/>
              </a:rPr>
              <a:t>kaleng</a:t>
            </a:r>
            <a:endParaRPr lang="en-US" altLang="en-US" sz="2400" b="1" dirty="0">
              <a:latin typeface="Verdana" panose="020B0604030504040204" pitchFamily="34" charset="0"/>
            </a:endParaRPr>
          </a:p>
          <a:p>
            <a:endParaRPr lang="en-US" altLang="en-US" sz="2400" dirty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685926" y="1838326"/>
            <a:ext cx="8848725" cy="2047875"/>
            <a:chOff x="102" y="726"/>
            <a:chExt cx="5574" cy="1290"/>
          </a:xfrm>
        </p:grpSpPr>
        <p:sp>
          <p:nvSpPr>
            <p:cNvPr id="62469" name="Rectangle 5"/>
            <p:cNvSpPr>
              <a:spLocks noChangeArrowheads="1"/>
            </p:cNvSpPr>
            <p:nvPr/>
          </p:nvSpPr>
          <p:spPr bwMode="auto">
            <a:xfrm>
              <a:off x="102" y="726"/>
              <a:ext cx="5574" cy="1290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graphicFrame>
          <p:nvGraphicFramePr>
            <p:cNvPr id="62470" name="Object 6"/>
            <p:cNvGraphicFramePr>
              <a:graphicFrameLocks noChangeAspect="1"/>
            </p:cNvGraphicFramePr>
            <p:nvPr/>
          </p:nvGraphicFramePr>
          <p:xfrm>
            <a:off x="297" y="1065"/>
            <a:ext cx="5196" cy="57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4" imgW="3771900" imgH="419100" progId="Equation.3">
                    <p:embed/>
                  </p:oleObj>
                </mc:Choice>
                <mc:Fallback>
                  <p:oleObj name="Equation" r:id="rId4" imgW="3771900" imgH="41910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7" y="1065"/>
                          <a:ext cx="5196" cy="576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89208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r>
              <a:rPr lang="en-US" dirty="0" smtClean="0"/>
              <a:t> CRISP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disimbolkan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huruf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besar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(A, B, P,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elemen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disimbolkan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huruf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(a, b, c, x, y,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dll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Hanya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yaitu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 (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 (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bukan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8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anggota</a:t>
            </a:r>
            <a:r>
              <a:rPr lang="en-US" altLang="en-U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88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Himpunan</a:t>
            </a:r>
            <a:r>
              <a:rPr lang="en-US" dirty="0" smtClean="0"/>
              <a:t> Fuzzy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ClrTx/>
              <a:buFont typeface="Calibri Light" panose="020F0302020204030204" pitchFamily="34" charset="0"/>
              <a:buAutoNum type="arabicPeriod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Diperkenalkan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Zadeh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(1965)</a:t>
            </a:r>
          </a:p>
          <a:p>
            <a:pPr marL="457200" indent="-457200">
              <a:buClrTx/>
              <a:buFont typeface="Calibri Light" panose="020F0302020204030204" pitchFamily="34" charset="0"/>
              <a:buAutoNum type="arabicPeriod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numeris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3, 50, 45,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Variabel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linguistik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TUA, MUDA,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ClrTx/>
              <a:buFont typeface="Calibri Light" panose="020F0302020204030204" pitchFamily="34" charset="0"/>
              <a:buAutoNum type="arabicPeriod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terletak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interval [0,1]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0458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HIMPUNAN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CRISP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VS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FUZZY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Misalkan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diketahui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klasifikasi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berikut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MUDA			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umur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35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endParaRPr lang="en-US" alt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SETENGAH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BAYA	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35 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&lt;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umur</a:t>
            </a:r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55 </a:t>
            </a:r>
            <a:r>
              <a:rPr lang="en-US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endParaRPr lang="en-US" altLang="en-US" sz="2400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US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en-AU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TUA</a:t>
            </a:r>
            <a:r>
              <a:rPr lang="en-AU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AU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AU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umur</a:t>
            </a:r>
            <a:r>
              <a:rPr lang="en-AU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AU" altLang="en-US" sz="24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&gt; 55 </a:t>
            </a:r>
            <a:r>
              <a:rPr lang="en-AU" altLang="en-US" sz="2400" b="1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endParaRPr lang="en-US" altLang="en-US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US" altLang="en-US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8332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Himpunan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+mn-lt"/>
                <a:cs typeface="Arial" panose="020B0604020202020204" pitchFamily="34" charset="0"/>
              </a:rPr>
              <a:t> Crisp SETENGAH BAYA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6285381" y="2478742"/>
            <a:ext cx="5090831" cy="3989293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34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tidah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56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tidah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Wingdings" panose="05000000000000000000" pitchFamily="2" charset="2"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(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6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=0)</a:t>
            </a:r>
          </a:p>
        </p:txBody>
      </p:sp>
      <p:grpSp>
        <p:nvGrpSpPr>
          <p:cNvPr id="23556" name="Group 4"/>
          <p:cNvGrpSpPr>
            <a:grpSpLocks/>
          </p:cNvGrpSpPr>
          <p:nvPr/>
        </p:nvGrpSpPr>
        <p:grpSpPr bwMode="auto">
          <a:xfrm>
            <a:off x="441794" y="2478742"/>
            <a:ext cx="5843587" cy="2525713"/>
            <a:chOff x="987" y="682"/>
            <a:chExt cx="3681" cy="1591"/>
          </a:xfrm>
        </p:grpSpPr>
        <p:sp>
          <p:nvSpPr>
            <p:cNvPr id="23557" name="Rectangle 5"/>
            <p:cNvSpPr>
              <a:spLocks noChangeArrowheads="1"/>
            </p:cNvSpPr>
            <p:nvPr/>
          </p:nvSpPr>
          <p:spPr bwMode="auto">
            <a:xfrm>
              <a:off x="987" y="682"/>
              <a:ext cx="3597" cy="1591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cs typeface="Arial" panose="020B0604020202020204" pitchFamily="34" charset="0"/>
              </a:endParaRPr>
            </a:p>
          </p:txBody>
        </p:sp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>
              <a:off x="1715" y="910"/>
              <a:ext cx="0" cy="98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59" name="Line 7"/>
            <p:cNvSpPr>
              <a:spLocks noChangeShapeType="1"/>
            </p:cNvSpPr>
            <p:nvPr/>
          </p:nvSpPr>
          <p:spPr bwMode="auto">
            <a:xfrm>
              <a:off x="1723" y="1896"/>
              <a:ext cx="227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0" name="Line 8"/>
            <p:cNvSpPr>
              <a:spLocks noChangeShapeType="1"/>
            </p:cNvSpPr>
            <p:nvPr/>
          </p:nvSpPr>
          <p:spPr bwMode="auto">
            <a:xfrm flipH="1">
              <a:off x="1717" y="1142"/>
              <a:ext cx="1227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561" name="Rectangle 9"/>
            <p:cNvSpPr>
              <a:spLocks noChangeArrowheads="1"/>
            </p:cNvSpPr>
            <p:nvPr/>
          </p:nvSpPr>
          <p:spPr bwMode="auto">
            <a:xfrm>
              <a:off x="2422" y="1142"/>
              <a:ext cx="1178" cy="765"/>
            </a:xfrm>
            <a:prstGeom prst="rect">
              <a:avLst/>
            </a:prstGeom>
            <a:solidFill>
              <a:srgbClr val="FF6600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>
                <a:cs typeface="Arial" panose="020B0604020202020204" pitchFamily="34" charset="0"/>
              </a:endParaRPr>
            </a:p>
          </p:txBody>
        </p:sp>
        <p:sp>
          <p:nvSpPr>
            <p:cNvPr id="23562" name="Text Box 10"/>
            <p:cNvSpPr txBox="1">
              <a:spLocks noChangeArrowheads="1"/>
            </p:cNvSpPr>
            <p:nvPr/>
          </p:nvSpPr>
          <p:spPr bwMode="auto">
            <a:xfrm>
              <a:off x="2304" y="1861"/>
              <a:ext cx="469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800">
                  <a:cs typeface="Arial" panose="020B0604020202020204" pitchFamily="34" charset="0"/>
                </a:rPr>
                <a:t>35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  <p:sp>
          <p:nvSpPr>
            <p:cNvPr id="23563" name="Text Box 11"/>
            <p:cNvSpPr txBox="1">
              <a:spLocks noChangeArrowheads="1"/>
            </p:cNvSpPr>
            <p:nvPr/>
          </p:nvSpPr>
          <p:spPr bwMode="auto">
            <a:xfrm>
              <a:off x="3406" y="1874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800">
                  <a:cs typeface="Arial" panose="020B0604020202020204" pitchFamily="34" charset="0"/>
                </a:rPr>
                <a:t>55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  <p:sp>
          <p:nvSpPr>
            <p:cNvPr id="23564" name="Text Box 12"/>
            <p:cNvSpPr txBox="1">
              <a:spLocks noChangeArrowheads="1"/>
            </p:cNvSpPr>
            <p:nvPr/>
          </p:nvSpPr>
          <p:spPr bwMode="auto">
            <a:xfrm>
              <a:off x="3731" y="1899"/>
              <a:ext cx="937" cy="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800">
                  <a:cs typeface="Arial" panose="020B0604020202020204" pitchFamily="34" charset="0"/>
                </a:rPr>
                <a:t>umur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  <p:sp>
          <p:nvSpPr>
            <p:cNvPr id="23565" name="Text Box 13"/>
            <p:cNvSpPr txBox="1">
              <a:spLocks noChangeArrowheads="1"/>
            </p:cNvSpPr>
            <p:nvPr/>
          </p:nvSpPr>
          <p:spPr bwMode="auto">
            <a:xfrm>
              <a:off x="1294" y="1233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 sz="2800">
                  <a:cs typeface="Arial" panose="020B0604020202020204" pitchFamily="34" charset="0"/>
                </a:rPr>
                <a:t>m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  <p:sp>
          <p:nvSpPr>
            <p:cNvPr id="23566" name="Text Box 14"/>
            <p:cNvSpPr txBox="1">
              <a:spLocks noChangeArrowheads="1"/>
            </p:cNvSpPr>
            <p:nvPr/>
          </p:nvSpPr>
          <p:spPr bwMode="auto">
            <a:xfrm>
              <a:off x="1521" y="975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 sz="2800">
                  <a:cs typeface="Arial" panose="020B0604020202020204" pitchFamily="34" charset="0"/>
                </a:rPr>
                <a:t>1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  <p:sp>
          <p:nvSpPr>
            <p:cNvPr id="15375" name="Text Box 15"/>
            <p:cNvSpPr txBox="1">
              <a:spLocks noChangeArrowheads="1"/>
            </p:cNvSpPr>
            <p:nvPr/>
          </p:nvSpPr>
          <p:spPr bwMode="auto">
            <a:xfrm>
              <a:off x="2532" y="1245"/>
              <a:ext cx="915" cy="5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AU" sz="2000" dirty="0" err="1">
                  <a:effectLst>
                    <a:outerShdw blurRad="38100" dist="38100" dir="2700000" algn="tl">
                      <a:srgbClr val="C0C0C0"/>
                    </a:outerShdw>
                  </a:effectLst>
                  <a:cs typeface="Arial" panose="020B0604020202020204" pitchFamily="34" charset="0"/>
                </a:rPr>
                <a:t>Setengah</a:t>
              </a:r>
              <a:r>
                <a:rPr lang="en-AU" sz="2000" dirty="0">
                  <a:effectLst>
                    <a:outerShdw blurRad="38100" dist="38100" dir="2700000" algn="tl">
                      <a:srgbClr val="C0C0C0"/>
                    </a:outerShdw>
                  </a:effectLst>
                  <a:cs typeface="Arial" panose="020B0604020202020204" pitchFamily="34" charset="0"/>
                </a:rPr>
                <a:t> Baya</a:t>
              </a:r>
              <a:endParaRPr lang="en-US" sz="2000" dirty="0">
                <a:effectLst>
                  <a:outerShdw blurRad="38100" dist="38100" dir="2700000" algn="tl">
                    <a:srgbClr val="C0C0C0"/>
                  </a:outerShdw>
                </a:effectLst>
                <a:cs typeface="Arial" panose="020B0604020202020204" pitchFamily="34" charset="0"/>
              </a:endParaRPr>
            </a:p>
          </p:txBody>
        </p:sp>
        <p:sp>
          <p:nvSpPr>
            <p:cNvPr id="23568" name="Text Box 16"/>
            <p:cNvSpPr txBox="1">
              <a:spLocks noChangeArrowheads="1"/>
            </p:cNvSpPr>
            <p:nvPr/>
          </p:nvSpPr>
          <p:spPr bwMode="auto">
            <a:xfrm>
              <a:off x="1513" y="1771"/>
              <a:ext cx="468" cy="3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r>
                <a:rPr lang="en-AU" altLang="en-US" sz="2800">
                  <a:cs typeface="Arial" panose="020B0604020202020204" pitchFamily="34" charset="0"/>
                </a:rPr>
                <a:t>0</a:t>
              </a:r>
              <a:endParaRPr lang="en-US" altLang="en-US" sz="2800"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443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07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SETENGAH BAYA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431245" y="2542381"/>
            <a:ext cx="5119780" cy="3360878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=0,5)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=0,5)</a:t>
            </a:r>
          </a:p>
          <a:p>
            <a:pPr marL="0" indent="0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=0)</a:t>
            </a:r>
          </a:p>
        </p:txBody>
      </p:sp>
      <p:grpSp>
        <p:nvGrpSpPr>
          <p:cNvPr id="25604" name="Group 3"/>
          <p:cNvGrpSpPr>
            <a:grpSpLocks/>
          </p:cNvGrpSpPr>
          <p:nvPr/>
        </p:nvGrpSpPr>
        <p:grpSpPr bwMode="auto">
          <a:xfrm>
            <a:off x="398744" y="2520156"/>
            <a:ext cx="5859463" cy="2794000"/>
            <a:chOff x="1070" y="677"/>
            <a:chExt cx="3691" cy="1760"/>
          </a:xfrm>
        </p:grpSpPr>
        <p:sp>
          <p:nvSpPr>
            <p:cNvPr id="25605" name="Rectangle 4"/>
            <p:cNvSpPr>
              <a:spLocks noChangeArrowheads="1"/>
            </p:cNvSpPr>
            <p:nvPr/>
          </p:nvSpPr>
          <p:spPr bwMode="auto">
            <a:xfrm>
              <a:off x="1070" y="677"/>
              <a:ext cx="3691" cy="1760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5606" name="Line 5"/>
            <p:cNvSpPr>
              <a:spLocks noChangeShapeType="1"/>
            </p:cNvSpPr>
            <p:nvPr/>
          </p:nvSpPr>
          <p:spPr bwMode="auto">
            <a:xfrm>
              <a:off x="1665" y="849"/>
              <a:ext cx="0" cy="109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sm" len="sm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7" name="Line 6"/>
            <p:cNvSpPr>
              <a:spLocks noChangeShapeType="1"/>
            </p:cNvSpPr>
            <p:nvPr/>
          </p:nvSpPr>
          <p:spPr bwMode="auto">
            <a:xfrm>
              <a:off x="1643" y="1940"/>
              <a:ext cx="271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8" name="Line 7"/>
            <p:cNvSpPr>
              <a:spLocks noChangeShapeType="1"/>
            </p:cNvSpPr>
            <p:nvPr/>
          </p:nvSpPr>
          <p:spPr bwMode="auto">
            <a:xfrm flipH="1">
              <a:off x="1665" y="986"/>
              <a:ext cx="1231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09" name="Line 8"/>
            <p:cNvSpPr>
              <a:spLocks noChangeShapeType="1"/>
            </p:cNvSpPr>
            <p:nvPr/>
          </p:nvSpPr>
          <p:spPr bwMode="auto">
            <a:xfrm flipH="1">
              <a:off x="1665" y="1473"/>
              <a:ext cx="1779" cy="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0" name="Line 9"/>
            <p:cNvSpPr>
              <a:spLocks noChangeShapeType="1"/>
            </p:cNvSpPr>
            <p:nvPr/>
          </p:nvSpPr>
          <p:spPr bwMode="auto">
            <a:xfrm flipH="1">
              <a:off x="2915" y="1018"/>
              <a:ext cx="11" cy="941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11" name="Text Box 10"/>
            <p:cNvSpPr txBox="1">
              <a:spLocks noChangeArrowheads="1"/>
            </p:cNvSpPr>
            <p:nvPr/>
          </p:nvSpPr>
          <p:spPr bwMode="auto">
            <a:xfrm>
              <a:off x="2559" y="1931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45</a:t>
              </a:r>
            </a:p>
          </p:txBody>
        </p:sp>
        <p:sp>
          <p:nvSpPr>
            <p:cNvPr id="25612" name="Text Box 11"/>
            <p:cNvSpPr txBox="1">
              <a:spLocks noChangeArrowheads="1"/>
            </p:cNvSpPr>
            <p:nvPr/>
          </p:nvSpPr>
          <p:spPr bwMode="auto">
            <a:xfrm>
              <a:off x="2062" y="1929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35</a:t>
              </a:r>
            </a:p>
          </p:txBody>
        </p:sp>
        <p:sp>
          <p:nvSpPr>
            <p:cNvPr id="25613" name="Text Box 12"/>
            <p:cNvSpPr txBox="1">
              <a:spLocks noChangeArrowheads="1"/>
            </p:cNvSpPr>
            <p:nvPr/>
          </p:nvSpPr>
          <p:spPr bwMode="auto">
            <a:xfrm>
              <a:off x="3049" y="1929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55</a:t>
              </a:r>
            </a:p>
          </p:txBody>
        </p:sp>
        <p:sp>
          <p:nvSpPr>
            <p:cNvPr id="25614" name="Text Box 13"/>
            <p:cNvSpPr txBox="1">
              <a:spLocks noChangeArrowheads="1"/>
            </p:cNvSpPr>
            <p:nvPr/>
          </p:nvSpPr>
          <p:spPr bwMode="auto">
            <a:xfrm>
              <a:off x="1478" y="1927"/>
              <a:ext cx="717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25</a:t>
              </a:r>
            </a:p>
          </p:txBody>
        </p:sp>
        <p:sp>
          <p:nvSpPr>
            <p:cNvPr id="25615" name="Text Box 14"/>
            <p:cNvSpPr txBox="1">
              <a:spLocks noChangeArrowheads="1"/>
            </p:cNvSpPr>
            <p:nvPr/>
          </p:nvSpPr>
          <p:spPr bwMode="auto">
            <a:xfrm>
              <a:off x="3636" y="1919"/>
              <a:ext cx="71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65</a:t>
              </a:r>
            </a:p>
          </p:txBody>
        </p:sp>
        <p:sp>
          <p:nvSpPr>
            <p:cNvPr id="25616" name="Text Box 15"/>
            <p:cNvSpPr txBox="1">
              <a:spLocks noChangeArrowheads="1"/>
            </p:cNvSpPr>
            <p:nvPr/>
          </p:nvSpPr>
          <p:spPr bwMode="auto">
            <a:xfrm>
              <a:off x="2580" y="2083"/>
              <a:ext cx="719" cy="3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accent2"/>
                  </a:solidFill>
                  <a:latin typeface="Courier New" panose="02070309020205020404" pitchFamily="49" charset="0"/>
                </a:rPr>
                <a:t>umur</a:t>
              </a:r>
            </a:p>
          </p:txBody>
        </p:sp>
        <p:sp>
          <p:nvSpPr>
            <p:cNvPr id="25617" name="Text Box 16"/>
            <p:cNvSpPr txBox="1">
              <a:spLocks noChangeArrowheads="1"/>
            </p:cNvSpPr>
            <p:nvPr/>
          </p:nvSpPr>
          <p:spPr bwMode="auto">
            <a:xfrm>
              <a:off x="1079" y="691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accent2"/>
                  </a:solidFill>
                  <a:latin typeface="Symbol" panose="05050102010706020507" pitchFamily="18" charset="2"/>
                </a:rPr>
                <a:t>m</a:t>
              </a:r>
              <a:endParaRPr lang="en-US" altLang="en-US" sz="2000">
                <a:solidFill>
                  <a:schemeClr val="accent2"/>
                </a:solidFill>
                <a:latin typeface="Symbol" panose="05050102010706020507" pitchFamily="18" charset="2"/>
              </a:endParaRPr>
            </a:p>
          </p:txBody>
        </p:sp>
        <p:sp>
          <p:nvSpPr>
            <p:cNvPr id="25618" name="Text Box 17"/>
            <p:cNvSpPr txBox="1">
              <a:spLocks noChangeArrowheads="1"/>
            </p:cNvSpPr>
            <p:nvPr/>
          </p:nvSpPr>
          <p:spPr bwMode="auto">
            <a:xfrm>
              <a:off x="1167" y="854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1</a:t>
              </a:r>
            </a:p>
          </p:txBody>
        </p:sp>
        <p:sp>
          <p:nvSpPr>
            <p:cNvPr id="25619" name="Text Box 18"/>
            <p:cNvSpPr txBox="1">
              <a:spLocks noChangeArrowheads="1"/>
            </p:cNvSpPr>
            <p:nvPr/>
          </p:nvSpPr>
          <p:spPr bwMode="auto">
            <a:xfrm>
              <a:off x="1080" y="1357"/>
              <a:ext cx="71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>
                  <a:solidFill>
                    <a:schemeClr val="accent2"/>
                  </a:solidFill>
                  <a:latin typeface="Courier New" panose="02070309020205020404" pitchFamily="49" charset="0"/>
                </a:rPr>
                <a:t>0.5</a:t>
              </a:r>
            </a:p>
          </p:txBody>
        </p:sp>
        <p:sp>
          <p:nvSpPr>
            <p:cNvPr id="25620" name="Text Box 19"/>
            <p:cNvSpPr txBox="1">
              <a:spLocks noChangeArrowheads="1"/>
            </p:cNvSpPr>
            <p:nvPr/>
          </p:nvSpPr>
          <p:spPr bwMode="auto">
            <a:xfrm>
              <a:off x="2120" y="705"/>
              <a:ext cx="1687" cy="3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SETENGAH BAYA</a:t>
              </a:r>
              <a:endParaRPr lang="en-US" altLang="en-US" sz="2000">
                <a:solidFill>
                  <a:schemeClr val="accent2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5621" name="Freeform 20"/>
            <p:cNvSpPr>
              <a:spLocks/>
            </p:cNvSpPr>
            <p:nvPr/>
          </p:nvSpPr>
          <p:spPr bwMode="auto">
            <a:xfrm>
              <a:off x="1788" y="977"/>
              <a:ext cx="2260" cy="997"/>
            </a:xfrm>
            <a:custGeom>
              <a:avLst/>
              <a:gdLst>
                <a:gd name="T0" fmla="*/ 0 w 4900"/>
                <a:gd name="T1" fmla="*/ 6 h 2354"/>
                <a:gd name="T2" fmla="*/ 4 w 4900"/>
                <a:gd name="T3" fmla="*/ 5 h 2354"/>
                <a:gd name="T4" fmla="*/ 11 w 4900"/>
                <a:gd name="T5" fmla="*/ 0 h 2354"/>
                <a:gd name="T6" fmla="*/ 18 w 4900"/>
                <a:gd name="T7" fmla="*/ 5 h 2354"/>
                <a:gd name="T8" fmla="*/ 22 w 4900"/>
                <a:gd name="T9" fmla="*/ 6 h 2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00"/>
                <a:gd name="T16" fmla="*/ 0 h 2354"/>
                <a:gd name="T17" fmla="*/ 4900 w 4900"/>
                <a:gd name="T18" fmla="*/ 2354 h 2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00" h="2354">
                  <a:moveTo>
                    <a:pt x="0" y="2277"/>
                  </a:moveTo>
                  <a:cubicBezTo>
                    <a:pt x="185" y="2265"/>
                    <a:pt x="370" y="2254"/>
                    <a:pt x="780" y="1877"/>
                  </a:cubicBezTo>
                  <a:cubicBezTo>
                    <a:pt x="1190" y="1500"/>
                    <a:pt x="1900" y="0"/>
                    <a:pt x="2460" y="17"/>
                  </a:cubicBezTo>
                  <a:cubicBezTo>
                    <a:pt x="3020" y="34"/>
                    <a:pt x="3733" y="1600"/>
                    <a:pt x="4140" y="1977"/>
                  </a:cubicBezTo>
                  <a:cubicBezTo>
                    <a:pt x="4547" y="2354"/>
                    <a:pt x="4773" y="2227"/>
                    <a:pt x="4900" y="2277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2" name="Line 21"/>
            <p:cNvSpPr>
              <a:spLocks noChangeShapeType="1"/>
            </p:cNvSpPr>
            <p:nvPr/>
          </p:nvSpPr>
          <p:spPr bwMode="auto">
            <a:xfrm>
              <a:off x="2424" y="1500"/>
              <a:ext cx="0" cy="459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623" name="Line 22"/>
            <p:cNvSpPr>
              <a:spLocks noChangeShapeType="1"/>
            </p:cNvSpPr>
            <p:nvPr/>
          </p:nvSpPr>
          <p:spPr bwMode="auto">
            <a:xfrm>
              <a:off x="3386" y="1454"/>
              <a:ext cx="0" cy="52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4024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8253318" y="2375555"/>
            <a:ext cx="3239987" cy="4334527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45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=1)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35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=0,5),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MUDA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0,5).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</a:pP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Orang yang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berusia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55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tahun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SETENGAH BAYA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=0,5),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termasuk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TUA (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nilai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0,5).</a:t>
            </a:r>
          </a:p>
          <a:p>
            <a:pPr eaLnBrk="1" hangingPunct="1">
              <a:lnSpc>
                <a:spcPct val="100000"/>
              </a:lnSpc>
              <a:spcAft>
                <a:spcPct val="0"/>
              </a:spcAft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7651" name="Group 3"/>
          <p:cNvGrpSpPr>
            <a:grpSpLocks/>
          </p:cNvGrpSpPr>
          <p:nvPr/>
        </p:nvGrpSpPr>
        <p:grpSpPr bwMode="auto">
          <a:xfrm>
            <a:off x="479426" y="2375555"/>
            <a:ext cx="7682939" cy="3003269"/>
            <a:chOff x="494" y="391"/>
            <a:chExt cx="4890" cy="2130"/>
          </a:xfrm>
        </p:grpSpPr>
        <p:sp>
          <p:nvSpPr>
            <p:cNvPr id="27652" name="Rectangle 4"/>
            <p:cNvSpPr>
              <a:spLocks noChangeArrowheads="1"/>
            </p:cNvSpPr>
            <p:nvPr/>
          </p:nvSpPr>
          <p:spPr bwMode="auto">
            <a:xfrm>
              <a:off x="494" y="391"/>
              <a:ext cx="4890" cy="2078"/>
            </a:xfrm>
            <a:prstGeom prst="rect">
              <a:avLst/>
            </a:prstGeom>
            <a:solidFill>
              <a:srgbClr val="FFFF66"/>
            </a:solidFill>
            <a:ln w="9525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27653" name="Text Box 5"/>
            <p:cNvSpPr txBox="1">
              <a:spLocks noChangeArrowheads="1"/>
            </p:cNvSpPr>
            <p:nvPr/>
          </p:nvSpPr>
          <p:spPr bwMode="auto">
            <a:xfrm>
              <a:off x="3983" y="652"/>
              <a:ext cx="785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Times New Roman" panose="02020603050405020304" pitchFamily="18" charset="0"/>
                </a:rPr>
                <a:t>TUA</a:t>
              </a:r>
              <a:endParaRPr lang="en-US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1164" y="639"/>
              <a:ext cx="1086" cy="3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Times New Roman" panose="02020603050405020304" pitchFamily="18" charset="0"/>
                </a:rPr>
                <a:t>MUDA</a:t>
              </a:r>
              <a:endParaRPr lang="en-US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27655" name="Line 7"/>
            <p:cNvSpPr>
              <a:spLocks noChangeShapeType="1"/>
            </p:cNvSpPr>
            <p:nvPr/>
          </p:nvSpPr>
          <p:spPr bwMode="auto">
            <a:xfrm>
              <a:off x="2978" y="881"/>
              <a:ext cx="0" cy="110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6" name="Line 8"/>
            <p:cNvSpPr>
              <a:spLocks noChangeShapeType="1"/>
            </p:cNvSpPr>
            <p:nvPr/>
          </p:nvSpPr>
          <p:spPr bwMode="auto">
            <a:xfrm>
              <a:off x="1326" y="719"/>
              <a:ext cx="0" cy="126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7" name="Line 9"/>
            <p:cNvSpPr>
              <a:spLocks noChangeShapeType="1"/>
            </p:cNvSpPr>
            <p:nvPr/>
          </p:nvSpPr>
          <p:spPr bwMode="auto">
            <a:xfrm>
              <a:off x="1291" y="1981"/>
              <a:ext cx="3660" cy="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8" name="Line 10"/>
            <p:cNvSpPr>
              <a:spLocks noChangeShapeType="1"/>
            </p:cNvSpPr>
            <p:nvPr/>
          </p:nvSpPr>
          <p:spPr bwMode="auto">
            <a:xfrm flipH="1">
              <a:off x="1326" y="878"/>
              <a:ext cx="3045" cy="0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59" name="Line 11"/>
            <p:cNvSpPr>
              <a:spLocks noChangeShapeType="1"/>
            </p:cNvSpPr>
            <p:nvPr/>
          </p:nvSpPr>
          <p:spPr bwMode="auto">
            <a:xfrm>
              <a:off x="2259" y="1471"/>
              <a:ext cx="0" cy="532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0" name="Line 12"/>
            <p:cNvSpPr>
              <a:spLocks noChangeShapeType="1"/>
            </p:cNvSpPr>
            <p:nvPr/>
          </p:nvSpPr>
          <p:spPr bwMode="auto">
            <a:xfrm>
              <a:off x="3651" y="1419"/>
              <a:ext cx="0" cy="604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576" y="1970"/>
              <a:ext cx="762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45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2" name="Text Box 14"/>
            <p:cNvSpPr txBox="1">
              <a:spLocks noChangeArrowheads="1"/>
            </p:cNvSpPr>
            <p:nvPr/>
          </p:nvSpPr>
          <p:spPr bwMode="auto">
            <a:xfrm>
              <a:off x="1909" y="1968"/>
              <a:ext cx="7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35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3" name="Text Box 15"/>
            <p:cNvSpPr txBox="1">
              <a:spLocks noChangeArrowheads="1"/>
            </p:cNvSpPr>
            <p:nvPr/>
          </p:nvSpPr>
          <p:spPr bwMode="auto">
            <a:xfrm>
              <a:off x="3293" y="1979"/>
              <a:ext cx="7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55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4" name="Text Box 16"/>
            <p:cNvSpPr txBox="1">
              <a:spLocks noChangeArrowheads="1"/>
            </p:cNvSpPr>
            <p:nvPr/>
          </p:nvSpPr>
          <p:spPr bwMode="auto">
            <a:xfrm>
              <a:off x="1127" y="1966"/>
              <a:ext cx="76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25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5" name="Text Box 17"/>
            <p:cNvSpPr txBox="1">
              <a:spLocks noChangeArrowheads="1"/>
            </p:cNvSpPr>
            <p:nvPr/>
          </p:nvSpPr>
          <p:spPr bwMode="auto">
            <a:xfrm>
              <a:off x="4044" y="1990"/>
              <a:ext cx="7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65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6" name="Text Box 18"/>
            <p:cNvSpPr txBox="1">
              <a:spLocks noChangeArrowheads="1"/>
            </p:cNvSpPr>
            <p:nvPr/>
          </p:nvSpPr>
          <p:spPr bwMode="auto">
            <a:xfrm>
              <a:off x="2749" y="2157"/>
              <a:ext cx="763" cy="3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umur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7" name="Text Box 19"/>
            <p:cNvSpPr txBox="1">
              <a:spLocks noChangeArrowheads="1"/>
            </p:cNvSpPr>
            <p:nvPr/>
          </p:nvSpPr>
          <p:spPr bwMode="auto">
            <a:xfrm>
              <a:off x="703" y="1017"/>
              <a:ext cx="763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Symbol" panose="05050102010706020507" pitchFamily="18" charset="2"/>
                </a:rPr>
                <a:t>m</a:t>
              </a:r>
              <a:endParaRPr lang="en-US" altLang="en-US" sz="2000" b="1">
                <a:latin typeface="Symbol" panose="05050102010706020507" pitchFamily="18" charset="2"/>
              </a:endParaRPr>
            </a:p>
          </p:txBody>
        </p:sp>
        <p:sp>
          <p:nvSpPr>
            <p:cNvPr id="27668" name="Text Box 20"/>
            <p:cNvSpPr txBox="1">
              <a:spLocks noChangeArrowheads="1"/>
            </p:cNvSpPr>
            <p:nvPr/>
          </p:nvSpPr>
          <p:spPr bwMode="auto">
            <a:xfrm>
              <a:off x="797" y="725"/>
              <a:ext cx="76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1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69" name="Text Box 21"/>
            <p:cNvSpPr txBox="1">
              <a:spLocks noChangeArrowheads="1"/>
            </p:cNvSpPr>
            <p:nvPr/>
          </p:nvSpPr>
          <p:spPr bwMode="auto">
            <a:xfrm>
              <a:off x="704" y="1307"/>
              <a:ext cx="762" cy="3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Courier New" panose="02070309020205020404" pitchFamily="49" charset="0"/>
                </a:rPr>
                <a:t>0.5</a:t>
              </a:r>
              <a:endParaRPr lang="en-US" altLang="en-US" sz="2000" b="1">
                <a:latin typeface="Courier New" panose="02070309020205020404" pitchFamily="49" charset="0"/>
              </a:endParaRPr>
            </a:p>
          </p:txBody>
        </p:sp>
        <p:sp>
          <p:nvSpPr>
            <p:cNvPr id="27670" name="Text Box 22"/>
            <p:cNvSpPr txBox="1">
              <a:spLocks noChangeArrowheads="1"/>
            </p:cNvSpPr>
            <p:nvPr/>
          </p:nvSpPr>
          <p:spPr bwMode="auto">
            <a:xfrm>
              <a:off x="2437" y="469"/>
              <a:ext cx="1087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/>
              <a:r>
                <a:rPr lang="en-AU" altLang="en-US" sz="2000" b="1">
                  <a:latin typeface="Times New Roman" panose="02020603050405020304" pitchFamily="18" charset="0"/>
                </a:rPr>
                <a:t>SETENGAH BAYA</a:t>
              </a:r>
              <a:endParaRPr lang="en-US" altLang="en-US" sz="2000" b="1">
                <a:latin typeface="Times New Roman" panose="02020603050405020304" pitchFamily="18" charset="0"/>
              </a:endParaRPr>
            </a:p>
          </p:txBody>
        </p:sp>
        <p:sp>
          <p:nvSpPr>
            <p:cNvPr id="27671" name="Freeform 23"/>
            <p:cNvSpPr>
              <a:spLocks/>
            </p:cNvSpPr>
            <p:nvPr/>
          </p:nvSpPr>
          <p:spPr bwMode="auto">
            <a:xfrm flipV="1">
              <a:off x="1468" y="867"/>
              <a:ext cx="3013" cy="1131"/>
            </a:xfrm>
            <a:custGeom>
              <a:avLst/>
              <a:gdLst>
                <a:gd name="T0" fmla="*/ 0 w 4900"/>
                <a:gd name="T1" fmla="*/ 13 h 2354"/>
                <a:gd name="T2" fmla="*/ 26 w 4900"/>
                <a:gd name="T3" fmla="*/ 11 h 2354"/>
                <a:gd name="T4" fmla="*/ 82 w 4900"/>
                <a:gd name="T5" fmla="*/ 0 h 2354"/>
                <a:gd name="T6" fmla="*/ 138 w 4900"/>
                <a:gd name="T7" fmla="*/ 12 h 2354"/>
                <a:gd name="T8" fmla="*/ 162 w 4900"/>
                <a:gd name="T9" fmla="*/ 13 h 2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00"/>
                <a:gd name="T16" fmla="*/ 0 h 2354"/>
                <a:gd name="T17" fmla="*/ 4900 w 4900"/>
                <a:gd name="T18" fmla="*/ 2354 h 2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00" h="2354">
                  <a:moveTo>
                    <a:pt x="0" y="2277"/>
                  </a:moveTo>
                  <a:cubicBezTo>
                    <a:pt x="185" y="2265"/>
                    <a:pt x="370" y="2254"/>
                    <a:pt x="780" y="1877"/>
                  </a:cubicBezTo>
                  <a:cubicBezTo>
                    <a:pt x="1190" y="1500"/>
                    <a:pt x="1900" y="0"/>
                    <a:pt x="2460" y="17"/>
                  </a:cubicBezTo>
                  <a:cubicBezTo>
                    <a:pt x="3020" y="34"/>
                    <a:pt x="3733" y="1600"/>
                    <a:pt x="4140" y="1977"/>
                  </a:cubicBezTo>
                  <a:cubicBezTo>
                    <a:pt x="4547" y="2354"/>
                    <a:pt x="4773" y="2227"/>
                    <a:pt x="4900" y="2277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672" name="Freeform 24"/>
            <p:cNvSpPr>
              <a:spLocks/>
            </p:cNvSpPr>
            <p:nvPr/>
          </p:nvSpPr>
          <p:spPr bwMode="auto">
            <a:xfrm>
              <a:off x="1456" y="889"/>
              <a:ext cx="3014" cy="1131"/>
            </a:xfrm>
            <a:custGeom>
              <a:avLst/>
              <a:gdLst>
                <a:gd name="T0" fmla="*/ 0 w 4900"/>
                <a:gd name="T1" fmla="*/ 13 h 2354"/>
                <a:gd name="T2" fmla="*/ 26 w 4900"/>
                <a:gd name="T3" fmla="*/ 11 h 2354"/>
                <a:gd name="T4" fmla="*/ 82 w 4900"/>
                <a:gd name="T5" fmla="*/ 0 h 2354"/>
                <a:gd name="T6" fmla="*/ 138 w 4900"/>
                <a:gd name="T7" fmla="*/ 12 h 2354"/>
                <a:gd name="T8" fmla="*/ 163 w 4900"/>
                <a:gd name="T9" fmla="*/ 13 h 2354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900"/>
                <a:gd name="T16" fmla="*/ 0 h 2354"/>
                <a:gd name="T17" fmla="*/ 4900 w 4900"/>
                <a:gd name="T18" fmla="*/ 2354 h 2354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900" h="2354">
                  <a:moveTo>
                    <a:pt x="0" y="2277"/>
                  </a:moveTo>
                  <a:cubicBezTo>
                    <a:pt x="185" y="2265"/>
                    <a:pt x="370" y="2254"/>
                    <a:pt x="780" y="1877"/>
                  </a:cubicBezTo>
                  <a:cubicBezTo>
                    <a:pt x="1190" y="1500"/>
                    <a:pt x="1900" y="0"/>
                    <a:pt x="2460" y="17"/>
                  </a:cubicBezTo>
                  <a:cubicBezTo>
                    <a:pt x="3020" y="34"/>
                    <a:pt x="3733" y="1600"/>
                    <a:pt x="4140" y="1977"/>
                  </a:cubicBezTo>
                  <a:cubicBezTo>
                    <a:pt x="4547" y="2354"/>
                    <a:pt x="4773" y="2227"/>
                    <a:pt x="4900" y="2277"/>
                  </a:cubicBezTo>
                </a:path>
              </a:pathLst>
            </a:custGeom>
            <a:noFill/>
            <a:ln w="57150">
              <a:solidFill>
                <a:schemeClr val="accent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986923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>
              <a:defRPr/>
            </a:pP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Metode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000" dirty="0" err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Inferensi</a:t>
            </a:r>
            <a:r>
              <a:rPr lang="en-US" sz="4000" dirty="0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: Tsukamoto</a:t>
            </a:r>
            <a:endParaRPr lang="id-ID" sz="4000" dirty="0">
              <a:solidFill>
                <a:schemeClr val="bg1">
                  <a:lumMod val="9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setiap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konsekuen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berbentuk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IF-Then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direpresentasikan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himpunan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fuzzy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keanggotaan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monoton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output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inferensi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tiap-tiap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aturan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diberikan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tegas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crisp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sym typeface="Symbol" panose="05050102010706020507" pitchFamily="18" charset="2"/>
              </a:rPr>
              <a:t>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predikat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fire strength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id-ID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ea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 typeface="Arial" panose="020B0604020202020204" pitchFamily="34" charset="0"/>
              <a:buChar char="•"/>
            </a:pP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Hasil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akhirnya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diperoleh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menggunakan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rata-rata </a:t>
            </a:r>
            <a:r>
              <a:rPr lang="en-US" altLang="en-US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terbobot</a:t>
            </a:r>
            <a:r>
              <a:rPr lang="en-US" altLang="en-US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id-ID" altLang="en-US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047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A3AB87EF-B655-4FFF-8D05-F333AD7F278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131</TotalTime>
  <Words>836</Words>
  <Application>Microsoft Office PowerPoint</Application>
  <PresentationFormat>Widescreen</PresentationFormat>
  <Paragraphs>263</Paragraphs>
  <Slides>25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41" baseType="lpstr">
      <vt:lpstr>Arial</vt:lpstr>
      <vt:lpstr>Bookman Old Style</vt:lpstr>
      <vt:lpstr>Calibri</vt:lpstr>
      <vt:lpstr>Calibri Light</vt:lpstr>
      <vt:lpstr>Century Gothic</vt:lpstr>
      <vt:lpstr>Courier New</vt:lpstr>
      <vt:lpstr>Lucida Sans</vt:lpstr>
      <vt:lpstr>Symbol</vt:lpstr>
      <vt:lpstr>Tahoma</vt:lpstr>
      <vt:lpstr>Times New Roman</vt:lpstr>
      <vt:lpstr>Verdana</vt:lpstr>
      <vt:lpstr>Wingdings</vt:lpstr>
      <vt:lpstr>Wingdings 3</vt:lpstr>
      <vt:lpstr>Ion Boardroom</vt:lpstr>
      <vt:lpstr>Equation.3</vt:lpstr>
      <vt:lpstr>Equation</vt:lpstr>
      <vt:lpstr>Logika Fuzzy</vt:lpstr>
      <vt:lpstr>Pengertian </vt:lpstr>
      <vt:lpstr>Himpunan CRISP</vt:lpstr>
      <vt:lpstr>Himpunan Fuzzy</vt:lpstr>
      <vt:lpstr>HIMPUNAN CRISP VS FUZZY</vt:lpstr>
      <vt:lpstr>Himpunan Crisp SETENGAH BAYA</vt:lpstr>
      <vt:lpstr>Himpunan Fuzzy SETENGAH BAYA</vt:lpstr>
      <vt:lpstr>Cont …</vt:lpstr>
      <vt:lpstr>Metode Inferensi Fuzzy : Tsukamoto</vt:lpstr>
      <vt:lpstr>PowerPoint Presentation</vt:lpstr>
      <vt:lpstr>PowerPoint Presentation</vt:lpstr>
      <vt:lpstr>CONTOH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 Nilai keanggotaan fuzzy pada tiap-tiap himpunan dirumuskan :  Himpunan fuzzy BERKURANG :      Himpunan fuzzy BERTAMBAH :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 materi </dc:title>
  <dc:creator>HP</dc:creator>
  <cp:lastModifiedBy>Prodi Informatika</cp:lastModifiedBy>
  <cp:revision>7</cp:revision>
  <dcterms:created xsi:type="dcterms:W3CDTF">2019-10-07T03:04:16Z</dcterms:created>
  <dcterms:modified xsi:type="dcterms:W3CDTF">2019-12-13T04:30:40Z</dcterms:modified>
</cp:coreProperties>
</file>