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09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6708DF-2802-4C24-93FF-BA4A06EB3C33}" type="datetimeFigureOut">
              <a:rPr lang="en-US" smtClean="0"/>
              <a:t>3/1/2020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51FC53-1E2D-4D20-84A9-22C0F7E039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172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0175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329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150294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9535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921357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0184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1155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233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023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826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654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076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779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0225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790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295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428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  <p:sldLayoutId id="2147483913" r:id="rId4"/>
    <p:sldLayoutId id="2147483914" r:id="rId5"/>
    <p:sldLayoutId id="2147483915" r:id="rId6"/>
    <p:sldLayoutId id="2147483916" r:id="rId7"/>
    <p:sldLayoutId id="2147483917" r:id="rId8"/>
    <p:sldLayoutId id="2147483918" r:id="rId9"/>
    <p:sldLayoutId id="2147483919" r:id="rId10"/>
    <p:sldLayoutId id="2147483920" r:id="rId11"/>
    <p:sldLayoutId id="2147483921" r:id="rId12"/>
    <p:sldLayoutId id="2147483922" r:id="rId13"/>
    <p:sldLayoutId id="2147483923" r:id="rId14"/>
    <p:sldLayoutId id="2147483924" r:id="rId15"/>
    <p:sldLayoutId id="214748392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duniailkom.com/tutorial-belajar-mysql-cara-mengubah-case-huruf-besar-dan-kecil-mysql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duniailkom.com/tutorial-belajar-mysql-cara-mengubah-case-huruf-besar-dan-kecil-mysql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t">
            <a:normAutofit/>
          </a:bodyPr>
          <a:lstStyle/>
          <a:p>
            <a:pPr algn="ctr"/>
            <a:r>
              <a:rPr lang="en-US" sz="5400" b="1" dirty="0" err="1" smtClean="0">
                <a:solidFill>
                  <a:schemeClr val="tx1"/>
                </a:solidFill>
              </a:rPr>
              <a:t>Administrasi</a:t>
            </a:r>
            <a:r>
              <a:rPr lang="en-US" sz="5400" b="1" dirty="0" smtClean="0">
                <a:solidFill>
                  <a:schemeClr val="tx1"/>
                </a:solidFill>
              </a:rPr>
              <a:t> Basis Data</a:t>
            </a:r>
            <a:br>
              <a:rPr lang="en-US" sz="5400" b="1" dirty="0" smtClean="0">
                <a:solidFill>
                  <a:schemeClr val="tx1"/>
                </a:solidFill>
              </a:rPr>
            </a:br>
            <a:r>
              <a:rPr lang="en-US" sz="4400" b="1" dirty="0" err="1" smtClean="0">
                <a:solidFill>
                  <a:schemeClr val="tx1"/>
                </a:solidFill>
              </a:rPr>
              <a:t>Fungsi</a:t>
            </a:r>
            <a:r>
              <a:rPr lang="en-US" sz="4400" b="1" dirty="0" smtClean="0">
                <a:solidFill>
                  <a:schemeClr val="tx1"/>
                </a:solidFill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</a:rPr>
              <a:t>Lanjutan</a:t>
            </a:r>
            <a:r>
              <a:rPr lang="en-US" sz="4400" b="1" dirty="0" smtClean="0">
                <a:solidFill>
                  <a:schemeClr val="tx1"/>
                </a:solidFill>
              </a:rPr>
              <a:t> MySQL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394579"/>
            <a:ext cx="8825658" cy="1244221"/>
          </a:xfrm>
        </p:spPr>
        <p:txBody>
          <a:bodyPr>
            <a:normAutofit/>
          </a:bodyPr>
          <a:lstStyle/>
          <a:p>
            <a:pPr algn="l"/>
            <a:r>
              <a:rPr lang="en-US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Pertemuan</a:t>
            </a: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Senin</a:t>
            </a: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</a:t>
            </a:r>
            <a:r>
              <a:rPr lang="en-US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Maret</a:t>
            </a: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2020</a:t>
            </a:r>
          </a:p>
          <a:p>
            <a:pPr algn="l"/>
            <a:r>
              <a:rPr lang="en-US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Safitri</a:t>
            </a: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jaya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7303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sz="4000" b="1" dirty="0" err="1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Lanjutan</a:t>
            </a:r>
            <a:r>
              <a:rPr lang="en-US" sz="40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…</a:t>
            </a:r>
            <a:endParaRPr lang="en-US" sz="40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21408" r="73251" b="34002"/>
          <a:stretch/>
        </p:blipFill>
        <p:spPr>
          <a:xfrm>
            <a:off x="267901" y="1930399"/>
            <a:ext cx="3480321" cy="32618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30923" r="68846" b="30830"/>
          <a:stretch/>
        </p:blipFill>
        <p:spPr>
          <a:xfrm>
            <a:off x="3916765" y="2301919"/>
            <a:ext cx="3756197" cy="25925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t="31297" r="67482" b="30457"/>
          <a:stretch/>
        </p:blipFill>
        <p:spPr>
          <a:xfrm>
            <a:off x="7841505" y="2301919"/>
            <a:ext cx="3920605" cy="259257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67901" y="3111690"/>
            <a:ext cx="1740160" cy="449616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641032" y="2296237"/>
            <a:ext cx="1906180" cy="310485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285820" y="2296237"/>
            <a:ext cx="1476290" cy="310485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5283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Cara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Mengubah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Case (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Huruf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Besar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dan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Kecil) </a:t>
            </a:r>
            <a:r>
              <a:rPr lang="en-US" sz="32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MySQL : </a:t>
            </a:r>
            <a:r>
              <a:rPr 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3200" u="sng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fungsi</a:t>
            </a:r>
            <a:r>
              <a:rPr lang="en-US" sz="3200" u="sng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 UPPER() </a:t>
            </a:r>
            <a:r>
              <a:rPr lang="en-US" sz="3200" u="sng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dan</a:t>
            </a:r>
            <a:r>
              <a:rPr lang="en-US" sz="3200" u="sng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 LOWER()</a:t>
            </a:r>
            <a:endParaRPr lang="en-US" sz="3200" b="1" u="sng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Fungsi</a:t>
            </a:r>
            <a:r>
              <a:rPr lang="en-US" dirty="0" smtClean="0">
                <a:solidFill>
                  <a:schemeClr val="tx1"/>
                </a:solidFill>
              </a:rPr>
              <a:t> Upper ()</a:t>
            </a:r>
          </a:p>
          <a:p>
            <a:pPr marL="457200" lvl="1" indent="0">
              <a:buNone/>
            </a:pPr>
            <a:r>
              <a:rPr lang="en-US" b="1" dirty="0">
                <a:solidFill>
                  <a:srgbClr val="FF0000"/>
                </a:solidFill>
              </a:rPr>
              <a:t>SELECT </a:t>
            </a:r>
            <a:r>
              <a:rPr lang="en-US" b="1" dirty="0" err="1">
                <a:solidFill>
                  <a:srgbClr val="FF0000"/>
                </a:solidFill>
              </a:rPr>
              <a:t>nama_dosen</a:t>
            </a:r>
            <a:r>
              <a:rPr lang="en-US" b="1" dirty="0">
                <a:solidFill>
                  <a:srgbClr val="FF0000"/>
                </a:solidFill>
              </a:rPr>
              <a:t> FROM </a:t>
            </a:r>
            <a:r>
              <a:rPr lang="en-US" b="1" dirty="0" err="1">
                <a:solidFill>
                  <a:srgbClr val="FF0000"/>
                </a:solidFill>
              </a:rPr>
              <a:t>daftar_dosen</a:t>
            </a:r>
            <a:r>
              <a:rPr lang="en-US" b="1" dirty="0">
                <a:solidFill>
                  <a:srgbClr val="FF0000"/>
                </a:solidFill>
              </a:rPr>
              <a:t>;</a:t>
            </a:r>
          </a:p>
          <a:p>
            <a:pPr marL="457200" lvl="1" indent="0">
              <a:buNone/>
            </a:pPr>
            <a:r>
              <a:rPr lang="en-US" b="1" dirty="0">
                <a:solidFill>
                  <a:srgbClr val="FF0000"/>
                </a:solidFill>
              </a:rPr>
              <a:t>SELECT UPPER(</a:t>
            </a:r>
            <a:r>
              <a:rPr lang="en-US" b="1" dirty="0" err="1">
                <a:solidFill>
                  <a:srgbClr val="FF0000"/>
                </a:solidFill>
              </a:rPr>
              <a:t>nama_dosen</a:t>
            </a:r>
            <a:r>
              <a:rPr lang="en-US" b="1" dirty="0">
                <a:solidFill>
                  <a:srgbClr val="FF0000"/>
                </a:solidFill>
              </a:rPr>
              <a:t>) FROM </a:t>
            </a:r>
            <a:r>
              <a:rPr lang="en-US" b="1" dirty="0" err="1">
                <a:solidFill>
                  <a:srgbClr val="FF0000"/>
                </a:solidFill>
              </a:rPr>
              <a:t>daftar_dosen</a:t>
            </a:r>
            <a:r>
              <a:rPr lang="en-US" b="1" dirty="0">
                <a:solidFill>
                  <a:srgbClr val="FF0000"/>
                </a:solidFill>
              </a:rPr>
              <a:t>;</a:t>
            </a:r>
            <a:endParaRPr lang="en-US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38328" r="83741" b="16522"/>
          <a:stretch/>
        </p:blipFill>
        <p:spPr>
          <a:xfrm>
            <a:off x="1214508" y="3343701"/>
            <a:ext cx="2115545" cy="33027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t="13200" r="82272" b="41464"/>
          <a:stretch/>
        </p:blipFill>
        <p:spPr>
          <a:xfrm>
            <a:off x="4489971" y="3330054"/>
            <a:ext cx="2374853" cy="3316406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3695305" y="4840394"/>
            <a:ext cx="559558" cy="3093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9586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sz="4000" dirty="0" err="1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Lanjutan</a:t>
            </a:r>
            <a:r>
              <a:rPr lang="en-US" sz="40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…</a:t>
            </a:r>
            <a:endParaRPr lang="en-US" sz="4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SELECT UPPER(</a:t>
            </a:r>
            <a:r>
              <a:rPr lang="en-US" sz="20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nama_dosen</a:t>
            </a:r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AS 'Nama </a:t>
            </a:r>
            <a:r>
              <a:rPr lang="en-US" sz="20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Dosen</a:t>
            </a:r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',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UPPER(</a:t>
            </a:r>
            <a:r>
              <a:rPr lang="en-US" sz="2000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alamat</a:t>
            </a:r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AS '</a:t>
            </a:r>
            <a:r>
              <a:rPr lang="en-US" sz="20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Alamat</a:t>
            </a:r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' FROM </a:t>
            </a:r>
            <a:r>
              <a:rPr lang="en-US" sz="20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daftar_dosen</a:t>
            </a:r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38573" r="74091" b="16465"/>
          <a:stretch/>
        </p:blipFill>
        <p:spPr>
          <a:xfrm>
            <a:off x="1282748" y="3138985"/>
            <a:ext cx="3753276" cy="3661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906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Cara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Mengubah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Case (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Huruf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Besar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dan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Kecil) </a:t>
            </a:r>
            <a:r>
              <a:rPr lang="en-US" sz="32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MySQL : </a:t>
            </a:r>
            <a:r>
              <a:rPr 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3200" u="sng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fungsi</a:t>
            </a:r>
            <a:r>
              <a:rPr lang="en-US" sz="3200" u="sng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 UPPER() </a:t>
            </a:r>
            <a:r>
              <a:rPr lang="en-US" sz="3200" u="sng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dan</a:t>
            </a:r>
            <a:r>
              <a:rPr lang="en-US" sz="3200" u="sng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 LOWER()</a:t>
            </a:r>
            <a:endParaRPr lang="en-US" sz="3200" b="1" u="sng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Fungsi</a:t>
            </a:r>
            <a:r>
              <a:rPr lang="en-US" dirty="0" smtClean="0">
                <a:solidFill>
                  <a:schemeClr val="tx1"/>
                </a:solidFill>
              </a:rPr>
              <a:t> Lower ()</a:t>
            </a:r>
          </a:p>
          <a:p>
            <a:pPr marL="457200" lvl="1" indent="0">
              <a:buNone/>
            </a:pPr>
            <a:r>
              <a:rPr lang="en-US" b="1" dirty="0">
                <a:solidFill>
                  <a:srgbClr val="FF0000"/>
                </a:solidFill>
              </a:rPr>
              <a:t>SELECT </a:t>
            </a:r>
            <a:r>
              <a:rPr lang="en-US" b="1" dirty="0" err="1">
                <a:solidFill>
                  <a:srgbClr val="FF0000"/>
                </a:solidFill>
              </a:rPr>
              <a:t>nama_dosen</a:t>
            </a:r>
            <a:r>
              <a:rPr lang="en-US" b="1" dirty="0">
                <a:solidFill>
                  <a:srgbClr val="FF0000"/>
                </a:solidFill>
              </a:rPr>
              <a:t> FROM </a:t>
            </a:r>
            <a:r>
              <a:rPr lang="en-US" b="1" dirty="0" err="1">
                <a:solidFill>
                  <a:srgbClr val="FF0000"/>
                </a:solidFill>
              </a:rPr>
              <a:t>daftar_dosen</a:t>
            </a:r>
            <a:r>
              <a:rPr lang="en-US" b="1" dirty="0">
                <a:solidFill>
                  <a:srgbClr val="FF0000"/>
                </a:solidFill>
              </a:rPr>
              <a:t>;</a:t>
            </a:r>
          </a:p>
          <a:p>
            <a:pPr marL="457200" lvl="1" indent="0">
              <a:buNone/>
            </a:pPr>
            <a:r>
              <a:rPr lang="en-US" b="1" dirty="0">
                <a:solidFill>
                  <a:srgbClr val="FF0000"/>
                </a:solidFill>
              </a:rPr>
              <a:t>SELECT </a:t>
            </a:r>
            <a:r>
              <a:rPr lang="en-US" b="1" dirty="0" smtClean="0">
                <a:solidFill>
                  <a:srgbClr val="FF0000"/>
                </a:solidFill>
              </a:rPr>
              <a:t>LOWER (</a:t>
            </a:r>
            <a:r>
              <a:rPr lang="en-US" b="1" dirty="0" err="1" smtClean="0">
                <a:solidFill>
                  <a:srgbClr val="FF0000"/>
                </a:solidFill>
              </a:rPr>
              <a:t>nama_dosen</a:t>
            </a:r>
            <a:r>
              <a:rPr lang="en-US" b="1" dirty="0">
                <a:solidFill>
                  <a:srgbClr val="FF0000"/>
                </a:solidFill>
              </a:rPr>
              <a:t>) FROM </a:t>
            </a:r>
            <a:r>
              <a:rPr lang="en-US" b="1" dirty="0" err="1">
                <a:solidFill>
                  <a:srgbClr val="FF0000"/>
                </a:solidFill>
              </a:rPr>
              <a:t>daftar_dosen</a:t>
            </a:r>
            <a:r>
              <a:rPr lang="en-US" b="1" dirty="0">
                <a:solidFill>
                  <a:srgbClr val="FF0000"/>
                </a:solidFill>
              </a:rPr>
              <a:t>;</a:t>
            </a:r>
            <a:endParaRPr lang="en-US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>
            <a:off x="3695305" y="4840394"/>
            <a:ext cx="559558" cy="3093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19916" r="84055" b="35495"/>
          <a:stretch/>
        </p:blipFill>
        <p:spPr>
          <a:xfrm>
            <a:off x="1285497" y="3364173"/>
            <a:ext cx="2074602" cy="32618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t="38200" r="82167" b="16278"/>
          <a:stretch/>
        </p:blipFill>
        <p:spPr>
          <a:xfrm>
            <a:off x="4772722" y="3295933"/>
            <a:ext cx="2320262" cy="3330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3982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Mengubah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Huruf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Kolom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Tabel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Secara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Permanen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Selain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digunakan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dalam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menampilkan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data (query SELECT), </a:t>
            </a:r>
            <a:r>
              <a:rPr lang="en-US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kita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juga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bisa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menggunakan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fungsi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UPPER </a:t>
            </a:r>
            <a:r>
              <a:rPr lang="en-US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dan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LOWER() </a:t>
            </a:r>
            <a:r>
              <a:rPr lang="en-US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untuk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mengubah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huruf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US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dalam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kolom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tabel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secara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permanen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US" sz="24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u="sng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Format query :</a:t>
            </a:r>
          </a:p>
          <a:p>
            <a:pPr marL="457200" lvl="1" indent="0">
              <a:buNone/>
            </a:pPr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UPDATE </a:t>
            </a:r>
            <a:r>
              <a:rPr lang="en-US" sz="20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nama_table</a:t>
            </a:r>
            <a:r>
              <a:rPr lang="en-US" sz="2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SET </a:t>
            </a:r>
            <a:r>
              <a:rPr lang="en-US" sz="20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nama_kolom</a:t>
            </a:r>
            <a:r>
              <a:rPr lang="en-US" sz="2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UPPER </a:t>
            </a:r>
            <a:r>
              <a:rPr lang="en-US" sz="2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20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nama_kolom</a:t>
            </a:r>
            <a:r>
              <a:rPr lang="en-US" sz="2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);</a:t>
            </a:r>
          </a:p>
          <a:p>
            <a:pPr marL="457200" lvl="1" indent="0">
              <a:buNone/>
            </a:pPr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UPDATE </a:t>
            </a:r>
            <a:r>
              <a:rPr lang="en-US" sz="2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daftar_dosen</a:t>
            </a:r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SET </a:t>
            </a:r>
            <a:r>
              <a:rPr lang="en-US" sz="2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nama_dosen</a:t>
            </a:r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UPPER (</a:t>
            </a:r>
            <a:r>
              <a:rPr lang="en-US" sz="2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nama_dosen</a:t>
            </a:r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21730285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sz="4000" b="1" dirty="0" err="1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Lanjutan</a:t>
            </a:r>
            <a:r>
              <a:rPr lang="en-US" sz="40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…</a:t>
            </a:r>
            <a:endParaRPr lang="en-US" sz="40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21408" r="37798" b="12361"/>
          <a:stretch/>
        </p:blipFill>
        <p:spPr>
          <a:xfrm>
            <a:off x="929035" y="1733265"/>
            <a:ext cx="8093265" cy="4844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154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View MySQL</a:t>
            </a:r>
            <a:endParaRPr lang="en-US" sz="40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9517544" cy="4485871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View </a:t>
            </a:r>
            <a:r>
              <a:rPr lang="en-US" sz="24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pada</a:t>
            </a: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MySQL </a:t>
            </a:r>
            <a:r>
              <a:rPr lang="en-US" sz="24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didefenisikan</a:t>
            </a: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sebagai</a:t>
            </a: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table virtual yang </a:t>
            </a:r>
            <a:r>
              <a:rPr lang="en-US" sz="24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berasal</a:t>
            </a: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dari</a:t>
            </a: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table lain </a:t>
            </a:r>
            <a:r>
              <a:rPr lang="en-US" sz="24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atau</a:t>
            </a: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gabungan</a:t>
            </a: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dari</a:t>
            </a: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beberapa</a:t>
            </a: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table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Tujuan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dari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pembuatan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VIEW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adalah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untuk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kenyamanan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mempermudah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penulisan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query), </a:t>
            </a:r>
            <a:r>
              <a:rPr lang="en-US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untuk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keamanan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menyembunyikan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beberapa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kolom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bersifat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rahasia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), </a:t>
            </a:r>
            <a:r>
              <a:rPr lang="en-US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atau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dalam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beberapa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kasus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bisa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digunakan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untuk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mempercepat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proses </a:t>
            </a:r>
            <a:r>
              <a:rPr lang="en-US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menampilkan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data (</a:t>
            </a:r>
            <a:r>
              <a:rPr lang="en-US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terutama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jika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kita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akan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menjalankan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query </a:t>
            </a:r>
            <a:r>
              <a:rPr lang="en-US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tersebut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secara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berulang</a:t>
            </a: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Sebagai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contoh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tampilkan</a:t>
            </a: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nama</a:t>
            </a: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dosen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sz="24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berdomisili</a:t>
            </a: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 </a:t>
            </a: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Jakarta (</a:t>
            </a:r>
            <a:r>
              <a:rPr lang="en-US" sz="24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mengacu</a:t>
            </a: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pada</a:t>
            </a: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table </a:t>
            </a:r>
            <a:r>
              <a:rPr lang="en-US" sz="24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daftar_dosen</a:t>
            </a: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n-US" sz="24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dengan</a:t>
            </a: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query :</a:t>
            </a:r>
          </a:p>
          <a:p>
            <a:pPr marL="457200" lvl="1" indent="0">
              <a:buNone/>
            </a:pPr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SELECT NIP, </a:t>
            </a:r>
            <a:r>
              <a:rPr lang="en-US" sz="2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nama_dosen</a:t>
            </a:r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alamat</a:t>
            </a:r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FROM </a:t>
            </a:r>
            <a:r>
              <a:rPr lang="en-US" sz="2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daftar_dosen</a:t>
            </a:r>
            <a:endParaRPr lang="en-US" sz="2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 </a:t>
            </a:r>
            <a:r>
              <a:rPr lang="en-US" sz="2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alamat</a:t>
            </a:r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'Jakarta';</a:t>
            </a:r>
            <a:endParaRPr lang="en-US" sz="2000" b="1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7036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View MySQL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Format query view :</a:t>
            </a:r>
          </a:p>
          <a:p>
            <a:pPr marL="457200" lvl="1" indent="0">
              <a:buNone/>
            </a:pPr>
            <a:r>
              <a:rPr lang="en-US" sz="1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CREATE VIEW </a:t>
            </a:r>
            <a:r>
              <a:rPr lang="en-US" sz="1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nama_view</a:t>
            </a:r>
            <a:r>
              <a:rPr lang="en-US" sz="1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AS ‘query select </a:t>
            </a:r>
            <a:r>
              <a:rPr lang="en-US" sz="1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disini</a:t>
            </a:r>
            <a:r>
              <a:rPr lang="en-US" sz="18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’</a:t>
            </a:r>
          </a:p>
          <a:p>
            <a:pPr marL="457200" lvl="1" indent="0">
              <a:buNone/>
            </a:pPr>
            <a:r>
              <a:rPr lang="en-US" sz="1800" b="1" u="sng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Contoh</a:t>
            </a:r>
            <a:r>
              <a:rPr lang="en-US" sz="1800" b="1" u="sng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:</a:t>
            </a:r>
            <a:endParaRPr lang="en-US" sz="1800" b="1" u="sng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r>
              <a:rPr lang="en-US" sz="1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CREATE VIEW </a:t>
            </a:r>
            <a:r>
              <a:rPr lang="en-US" sz="1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dosen_jakarta</a:t>
            </a:r>
            <a:r>
              <a:rPr lang="en-US" sz="1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AS SELECT NIP, </a:t>
            </a:r>
            <a:r>
              <a:rPr lang="en-US" sz="1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nama_dosen</a:t>
            </a:r>
            <a:r>
              <a:rPr lang="en-US" sz="1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alamat</a:t>
            </a:r>
            <a:r>
              <a:rPr lang="en-US" sz="1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FROM </a:t>
            </a:r>
          </a:p>
          <a:p>
            <a:pPr marL="457200" lvl="1" indent="0">
              <a:buNone/>
            </a:pPr>
            <a:r>
              <a:rPr lang="en-US" sz="1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daftar_dosen</a:t>
            </a:r>
            <a:r>
              <a:rPr lang="en-US" sz="1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WHERE </a:t>
            </a:r>
            <a:r>
              <a:rPr lang="en-US" sz="1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alamat</a:t>
            </a:r>
            <a:r>
              <a:rPr lang="en-US" sz="1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'Jakarta</a:t>
            </a:r>
            <a:r>
              <a:rPr lang="en-US" sz="18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';</a:t>
            </a:r>
          </a:p>
          <a:p>
            <a:pPr marL="457200" lvl="1" indent="0">
              <a:buNone/>
            </a:pPr>
            <a:r>
              <a:rPr lang="en-US" sz="18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SELECT </a:t>
            </a:r>
            <a:r>
              <a:rPr lang="en-US" sz="1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 FROM </a:t>
            </a:r>
            <a:r>
              <a:rPr lang="en-US" sz="18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dosen_Jakarta</a:t>
            </a:r>
            <a:r>
              <a:rPr lang="en-US" sz="18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  <a:endParaRPr lang="en-US" sz="1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61893" r="60245" b="12734"/>
          <a:stretch/>
        </p:blipFill>
        <p:spPr>
          <a:xfrm>
            <a:off x="1200860" y="4681182"/>
            <a:ext cx="5476920" cy="1965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178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Update Table View </a:t>
            </a:r>
            <a:r>
              <a:rPr lang="en-US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MySQL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2160589"/>
            <a:ext cx="10568421" cy="4171972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Update table </a:t>
            </a:r>
            <a:r>
              <a:rPr lang="en-US" sz="24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utama</a:t>
            </a:r>
            <a:endParaRPr lang="en-US" sz="24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INSERT INTO </a:t>
            </a:r>
            <a:r>
              <a:rPr lang="en-US" sz="24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daftar_dosen</a:t>
            </a: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2400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spcBef>
                <a:spcPts val="0"/>
              </a:spcBef>
              <a:buNone/>
            </a:pPr>
            <a:r>
              <a:rPr lang="en-US" sz="24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VALUES (</a:t>
            </a: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'0160431112','Sarah','0812349900','Jakarta');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INSERT </a:t>
            </a: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INTO </a:t>
            </a:r>
            <a:r>
              <a:rPr lang="en-US" sz="24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daftar_dosen</a:t>
            </a: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2400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spcBef>
                <a:spcPts val="0"/>
              </a:spcBef>
              <a:buNone/>
            </a:pP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4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VALUES (</a:t>
            </a: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'1180123464','Nurhayati Koto','0812349222','Jakarta');</a:t>
            </a:r>
          </a:p>
          <a:p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Update table view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fi-FI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INSERT INTO dosen_jakarta 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fi-FI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VALUES ('0801431222','Siti Nurbaya','Jakarta');</a:t>
            </a:r>
            <a:endParaRPr lang="en-US" sz="2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Drop table view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DROP VIEW IF EXISTS </a:t>
            </a:r>
            <a:r>
              <a:rPr lang="en-US" sz="24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nama_view</a:t>
            </a:r>
            <a:endParaRPr lang="en-US" sz="2400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8432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sz="4000" b="1" dirty="0" err="1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Lanjutan</a:t>
            </a:r>
            <a:r>
              <a:rPr lang="en-US" sz="40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… </a:t>
            </a:r>
            <a:endParaRPr lang="en-US" sz="40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2939" r="53112" b="46688"/>
          <a:stretch/>
        </p:blipFill>
        <p:spPr>
          <a:xfrm>
            <a:off x="416392" y="2197288"/>
            <a:ext cx="6100691" cy="36848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55737" r="60140" b="12734"/>
          <a:stretch/>
        </p:blipFill>
        <p:spPr>
          <a:xfrm>
            <a:off x="6680856" y="2197288"/>
            <a:ext cx="5186291" cy="230647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18615" y="3098042"/>
            <a:ext cx="5745707" cy="259307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18615" y="5161128"/>
            <a:ext cx="5745707" cy="259307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053385" y="2197288"/>
            <a:ext cx="1419367" cy="272957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0306334" y="2197288"/>
            <a:ext cx="1560813" cy="272957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85212" y="3077566"/>
            <a:ext cx="4242179" cy="279783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785212" y="3848661"/>
            <a:ext cx="4242179" cy="279783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19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sz="40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Lanjutan</a:t>
            </a:r>
            <a:r>
              <a:rPr lang="en-US" sz="4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… 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2938" r="60350" b="62546"/>
          <a:stretch/>
        </p:blipFill>
        <p:spPr>
          <a:xfrm>
            <a:off x="149983" y="1828800"/>
            <a:ext cx="5158996" cy="25248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40065" r="53112" b="6017"/>
          <a:stretch/>
        </p:blipFill>
        <p:spPr>
          <a:xfrm>
            <a:off x="5486258" y="1815152"/>
            <a:ext cx="6100691" cy="394420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794078" y="1815152"/>
            <a:ext cx="1514901" cy="313899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32627" y="1815152"/>
            <a:ext cx="1514901" cy="313899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29822" y="3156423"/>
            <a:ext cx="3996518" cy="337404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666096" y="4353636"/>
            <a:ext cx="5606955" cy="272955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505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Backup Database MySQL : </a:t>
            </a:r>
            <a:r>
              <a:rPr lang="en-US" sz="4000" b="1" dirty="0" err="1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Mysqldump</a:t>
            </a:r>
            <a:endParaRPr lang="en-US" sz="40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9599430" cy="4458575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0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Mysqldump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sebenarnya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adalah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sebuah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program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atau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aplikasi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internal yang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ikut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disertakan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ketika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menginstall</a:t>
            </a:r>
            <a:r>
              <a:rPr lang="en-US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MySQL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US" sz="20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File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mysqldump.exe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20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akan</a:t>
            </a:r>
            <a:r>
              <a:rPr lang="en-US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dijumpai</a:t>
            </a:r>
            <a:r>
              <a:rPr lang="en-US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dalam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folder </a:t>
            </a:r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bin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pada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folder </a:t>
            </a:r>
            <a:r>
              <a:rPr lang="en-US" sz="20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instalasi</a:t>
            </a:r>
            <a:r>
              <a:rPr lang="en-US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MySQL.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Jika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mengikuti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tutorial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cara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menginstall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MySQL di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duniailkom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folder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tersebut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akan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berada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alamat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20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C:\Xampp\MySQL\bin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20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Aplikasi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20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mysqldump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biasanya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digunakan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untuk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membuat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file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teks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external yang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berisi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seluruh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perintah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pembuatan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tabel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beserta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isinya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US" sz="20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File 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external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ini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juga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bisa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digunakan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untuk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membackup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database,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atau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untuk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memindahkan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database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komputer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lain,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bahkan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aplikasi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database lain</a:t>
            </a:r>
            <a:r>
              <a:rPr lang="en-US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Perintah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20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mysqldump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akan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dijalankan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dari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luar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MySQL Client (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tidak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perlu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masuk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MySQL).</a:t>
            </a:r>
            <a:endPara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59721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sz="4000" b="1" dirty="0" err="1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Lanjutan</a:t>
            </a:r>
            <a:r>
              <a:rPr lang="en-US" sz="40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…</a:t>
            </a:r>
            <a:endParaRPr lang="en-US" sz="40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2160589"/>
            <a:ext cx="9558487" cy="3880773"/>
          </a:xfrm>
        </p:spPr>
        <p:txBody>
          <a:bodyPr>
            <a:normAutofit fontScale="92500"/>
          </a:bodyPr>
          <a:lstStyle/>
          <a:p>
            <a:r>
              <a:rPr lang="en-US" sz="2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Format </a:t>
            </a:r>
            <a:r>
              <a:rPr lang="en-US" sz="28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perintah</a:t>
            </a:r>
            <a:r>
              <a:rPr lang="en-US" sz="2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28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dijalankan</a:t>
            </a:r>
            <a:r>
              <a:rPr lang="en-US" sz="2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menggunakan</a:t>
            </a:r>
            <a:r>
              <a:rPr lang="en-US" sz="2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i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command prompt</a:t>
            </a:r>
            <a:r>
              <a:rPr lang="en-US" sz="2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457200" lvl="1" indent="0">
              <a:buNone/>
            </a:pPr>
            <a:r>
              <a:rPr lang="en-US" sz="2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mysqldump</a:t>
            </a:r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-u root </a:t>
            </a:r>
            <a:r>
              <a:rPr lang="en-US" sz="2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mahasiswa</a:t>
            </a:r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&gt; </a:t>
            </a:r>
            <a:r>
              <a:rPr lang="en-US" sz="24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mahasiswa_db.sql</a:t>
            </a:r>
            <a:r>
              <a:rPr lang="en-US" sz="24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457200" lvl="1" indent="0">
              <a:buNone/>
            </a:pPr>
            <a:r>
              <a:rPr lang="en-US" sz="24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24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tanpa</a:t>
            </a:r>
            <a:r>
              <a:rPr lang="en-US" sz="24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password)</a:t>
            </a:r>
          </a:p>
          <a:p>
            <a:pPr marL="457200" lvl="1" indent="0">
              <a:buNone/>
            </a:pPr>
            <a:r>
              <a:rPr lang="en-US" sz="2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mysqldump</a:t>
            </a:r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-u root -p password </a:t>
            </a:r>
            <a:r>
              <a:rPr lang="en-US" sz="2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mahasiswa</a:t>
            </a:r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&gt; </a:t>
            </a:r>
            <a:r>
              <a:rPr lang="en-US" sz="24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mahasiswa_db.sql</a:t>
            </a:r>
            <a:r>
              <a:rPr lang="en-US" sz="24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24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dengan</a:t>
            </a:r>
            <a:r>
              <a:rPr lang="en-US" sz="24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password)</a:t>
            </a:r>
          </a:p>
          <a:p>
            <a:pPr marL="457200" lvl="1" indent="0">
              <a:buNone/>
            </a:pPr>
            <a:r>
              <a:rPr lang="en-US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Perintah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diatas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akan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membuat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sebuah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file </a:t>
            </a:r>
            <a:r>
              <a:rPr lang="en-US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teks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US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dalam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folder </a:t>
            </a:r>
            <a:r>
              <a:rPr lang="en-US" sz="24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C:\Xampp\MySQL \bin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dengan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nama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24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mahasiswa_db.sql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US" sz="24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r>
              <a:rPr lang="en-US" sz="24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Boleh</a:t>
            </a: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menggunakan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nama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file </a:t>
            </a:r>
            <a:r>
              <a:rPr lang="en-US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dan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extension </a:t>
            </a:r>
            <a:r>
              <a:rPr lang="en-US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apa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saja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Extension 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*.</a:t>
            </a:r>
            <a:r>
              <a:rPr lang="en-US" sz="24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sql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sendiri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sudah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menjadi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‘</a:t>
            </a:r>
            <a:r>
              <a:rPr lang="en-US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standar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’ </a:t>
            </a:r>
            <a:r>
              <a:rPr lang="en-US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untuk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file </a:t>
            </a:r>
            <a:r>
              <a:rPr lang="en-US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teks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berisi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query MySQL</a:t>
            </a: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81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fontAlgn="base"/>
            <a:r>
              <a:rPr lang="en-US" sz="4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Cara Me-restore File </a:t>
            </a:r>
            <a:r>
              <a:rPr lang="en-US" sz="40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hasil</a:t>
            </a:r>
            <a:r>
              <a:rPr lang="en-US" sz="4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Mysqldump</a:t>
            </a:r>
            <a:endParaRPr lang="en-US" sz="40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8944338" cy="3880773"/>
          </a:xfrm>
        </p:spPr>
        <p:txBody>
          <a:bodyPr>
            <a:noAutofit/>
          </a:bodyPr>
          <a:lstStyle/>
          <a:p>
            <a:r>
              <a:rPr lang="pt-BR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Setelah file hasil </a:t>
            </a:r>
            <a:r>
              <a:rPr lang="pt-BR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mysqldump</a:t>
            </a:r>
            <a:r>
              <a:rPr lang="pt-BR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tersedia, kita akan mencoba menginput kembali file external ini kedalam </a:t>
            </a:r>
            <a:r>
              <a:rPr lang="pt-BR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MySQL</a:t>
            </a:r>
          </a:p>
          <a:p>
            <a:r>
              <a:rPr lang="en-US" sz="20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Buat</a:t>
            </a:r>
            <a:r>
              <a:rPr lang="en-US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sebuah</a:t>
            </a:r>
            <a:r>
              <a:rPr lang="en-US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database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untuk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menampung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tabel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akan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diinput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Ini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karena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file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hasil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20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mysqldump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memang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tidak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menyertakan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pembuatan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database.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Sebagai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contoh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buat</a:t>
            </a:r>
            <a:r>
              <a:rPr lang="en-US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sebuah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database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2000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mahasiswa_baru</a:t>
            </a:r>
            <a:r>
              <a:rPr lang="en-US" sz="20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</a:t>
            </a:r>
            <a:r>
              <a:rPr lang="en-US" sz="20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alankan</a:t>
            </a:r>
            <a:r>
              <a:rPr lang="en-US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file </a:t>
            </a:r>
            <a:r>
              <a:rPr lang="en-US" sz="2000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mahasiswa_db.sql</a:t>
            </a:r>
            <a:r>
              <a:rPr lang="en-US" sz="20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dari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luar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MySQL </a:t>
            </a:r>
            <a:r>
              <a:rPr lang="en-US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Client (command prompt)</a:t>
            </a:r>
          </a:p>
          <a:p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C:\xampp\mysql\bin&gt;mysql -u root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mahasiswa_baru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&lt; </a:t>
            </a:r>
            <a:r>
              <a:rPr lang="en-US" sz="20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mahasiswa_db.sql</a:t>
            </a:r>
            <a:endParaRPr lang="en-US" sz="20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Untuk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memastikan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silahkan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masuk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20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MySQL Client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dan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periksa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database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mahasiswa_baru</a:t>
            </a:r>
            <a:endPara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913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1436</TotalTime>
  <Words>654</Words>
  <Application>Microsoft Office PowerPoint</Application>
  <PresentationFormat>Widescreen</PresentationFormat>
  <Paragraphs>67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Trebuchet MS</vt:lpstr>
      <vt:lpstr>Wingdings</vt:lpstr>
      <vt:lpstr>Wingdings 3</vt:lpstr>
      <vt:lpstr>Facet</vt:lpstr>
      <vt:lpstr>Administrasi Basis Data Fungsi Lanjutan MySQL</vt:lpstr>
      <vt:lpstr>View MySQL</vt:lpstr>
      <vt:lpstr>View MySQL</vt:lpstr>
      <vt:lpstr>Update Table View MySQL</vt:lpstr>
      <vt:lpstr>Lanjutan … </vt:lpstr>
      <vt:lpstr>Lanjutan … </vt:lpstr>
      <vt:lpstr>Backup Database MySQL : Mysqldump</vt:lpstr>
      <vt:lpstr>Lanjutan …</vt:lpstr>
      <vt:lpstr>Cara Me-restore File hasil Mysqldump</vt:lpstr>
      <vt:lpstr>Lanjutan …</vt:lpstr>
      <vt:lpstr>Cara Mengubah Case (Huruf Besar dan Kecil) MySQL :  fungsi UPPER() dan LOWER()</vt:lpstr>
      <vt:lpstr>Lanjutan …</vt:lpstr>
      <vt:lpstr>Cara Mengubah Case (Huruf Besar dan Kecil) MySQL :  fungsi UPPER() dan LOWER()</vt:lpstr>
      <vt:lpstr>Mengubah Huruf Kolom Tabel Secara Permanen</vt:lpstr>
      <vt:lpstr>Lanjutan 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Administrasi basis data</dc:title>
  <dc:creator>Prodi Informatika</dc:creator>
  <cp:lastModifiedBy>HP</cp:lastModifiedBy>
  <cp:revision>132</cp:revision>
  <dcterms:created xsi:type="dcterms:W3CDTF">2020-01-26T12:49:05Z</dcterms:created>
  <dcterms:modified xsi:type="dcterms:W3CDTF">2020-03-01T10:35:02Z</dcterms:modified>
</cp:coreProperties>
</file>