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13"/>
  </p:notesMasterIdLst>
  <p:sldIdLst>
    <p:sldId id="256" r:id="rId2"/>
    <p:sldId id="292" r:id="rId3"/>
    <p:sldId id="294" r:id="rId4"/>
    <p:sldId id="293" r:id="rId5"/>
    <p:sldId id="295" r:id="rId6"/>
    <p:sldId id="257" r:id="rId7"/>
    <p:sldId id="268" r:id="rId8"/>
    <p:sldId id="270" r:id="rId9"/>
    <p:sldId id="271" r:id="rId10"/>
    <p:sldId id="272" r:id="rId11"/>
    <p:sldId id="296" r:id="rId12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A2E1B2C-665A-4524-8DCC-0DDF0860CA50}">
          <p14:sldIdLst>
            <p14:sldId id="256"/>
          </p14:sldIdLst>
        </p14:section>
        <p14:section name="Object Basic" id="{558F3D21-5CEA-43F3-A2C4-A22F6240A403}">
          <p14:sldIdLst>
            <p14:sldId id="292"/>
            <p14:sldId id="294"/>
            <p14:sldId id="293"/>
            <p14:sldId id="295"/>
            <p14:sldId id="257"/>
            <p14:sldId id="268"/>
            <p14:sldId id="270"/>
            <p14:sldId id="271"/>
            <p14:sldId id="272"/>
            <p14:sldId id="29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335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79" autoAdjust="0"/>
    <p:restoredTop sz="94660"/>
  </p:normalViewPr>
  <p:slideViewPr>
    <p:cSldViewPr>
      <p:cViewPr varScale="1">
        <p:scale>
          <a:sx n="61" d="100"/>
          <a:sy n="61" d="100"/>
        </p:scale>
        <p:origin x="53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212972-45E0-4A02-9098-D0EBB0199C4B}" type="datetimeFigureOut">
              <a:rPr lang="id-ID" smtClean="0"/>
              <a:t>27/05/2018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E19FB5-3E22-4347-9D47-E764C09E46C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08625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19FB5-3E22-4347-9D47-E764C09E46CC}" type="slidenum">
              <a:rPr lang="id-ID" smtClean="0"/>
              <a:t>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642874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19FB5-3E22-4347-9D47-E764C09E46CC}" type="slidenum">
              <a:rPr lang="id-ID" smtClean="0"/>
              <a:t>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0209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rgbClr val="00B050">
              <a:alpha val="5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rgbClr val="0070C0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rgbClr val="00B050">
              <a:alpha val="5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rgbClr val="0070C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rgbClr val="0070C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rgbClr val="C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901087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C815B4FD-92E0-4978-907F-923BCA868FE5}" type="datetimeFigureOut">
              <a:rPr lang="id-ID" smtClean="0"/>
              <a:t>27/05/2018</a:t>
            </a:fld>
            <a:endParaRPr lang="id-ID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id-ID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207" y="5038229"/>
            <a:ext cx="1828800" cy="18379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B4FD-92E0-4978-907F-923BCA868FE5}" type="datetimeFigureOut">
              <a:rPr lang="id-ID" smtClean="0"/>
              <a:t>27/05/2018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B4FD-92E0-4978-907F-923BCA868FE5}" type="datetimeFigureOut">
              <a:rPr lang="id-ID" smtClean="0"/>
              <a:t>27/05/2018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B4FD-92E0-4978-907F-923BCA868FE5}" type="datetimeFigureOut">
              <a:rPr lang="id-ID" smtClean="0"/>
              <a:t>27/05/2018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09600" y="2272"/>
            <a:ext cx="762000" cy="365760"/>
          </a:xfrm>
        </p:spPr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987424" y="-31739"/>
            <a:ext cx="8121080" cy="604763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smtClean="0">
                <a:solidFill>
                  <a:schemeClr val="bg1"/>
                </a:solidFill>
              </a:rPr>
              <a:t>Augury El Rayeb, S.Kom., MMSI.</a:t>
            </a:r>
          </a:p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smtClean="0">
                <a:solidFill>
                  <a:schemeClr val="bg1"/>
                </a:solidFill>
              </a:rPr>
              <a:t>Fondasi Pemrograman &amp; Struktur Data</a:t>
            </a:r>
            <a:r>
              <a:rPr lang="en-US" sz="1200" baseline="0" smtClean="0">
                <a:solidFill>
                  <a:schemeClr val="bg1"/>
                </a:solidFill>
              </a:rPr>
              <a:t> | IST101</a:t>
            </a:r>
            <a:endParaRPr lang="id-ID" sz="120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B4FD-92E0-4978-907F-923BCA868FE5}" type="datetimeFigureOut">
              <a:rPr lang="id-ID" smtClean="0"/>
              <a:t>27/05/2018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B4FD-92E0-4978-907F-923BCA868FE5}" type="datetimeFigureOut">
              <a:rPr lang="id-ID" smtClean="0"/>
              <a:t>27/05/2018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9512" y="2272"/>
            <a:ext cx="762000" cy="365760"/>
          </a:xfrm>
        </p:spPr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987424" y="-31739"/>
            <a:ext cx="8121080" cy="604763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smtClean="0">
                <a:solidFill>
                  <a:schemeClr val="bg1"/>
                </a:solidFill>
              </a:rPr>
              <a:t>Augury El Rayeb, S.Kom., MMSI.</a:t>
            </a:r>
          </a:p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smtClean="0">
                <a:solidFill>
                  <a:schemeClr val="bg1"/>
                </a:solidFill>
              </a:rPr>
              <a:t>Fondasi Pemrograman &amp; Struktur Data</a:t>
            </a:r>
            <a:r>
              <a:rPr lang="en-US" sz="1200" baseline="0" smtClean="0">
                <a:solidFill>
                  <a:schemeClr val="bg1"/>
                </a:solidFill>
              </a:rPr>
              <a:t> | IST101</a:t>
            </a:r>
            <a:endParaRPr lang="id-ID" sz="120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815B4FD-92E0-4978-907F-923BCA868FE5}" type="datetimeFigureOut">
              <a:rPr lang="id-ID" smtClean="0"/>
              <a:t>27/05/2018</a:t>
            </a:fld>
            <a:endParaRPr lang="id-ID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id-ID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179512" y="2272"/>
            <a:ext cx="762000" cy="365760"/>
          </a:xfrm>
        </p:spPr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  <p:sp>
        <p:nvSpPr>
          <p:cNvPr id="11" name="Title 1"/>
          <p:cNvSpPr txBox="1">
            <a:spLocks/>
          </p:cNvSpPr>
          <p:nvPr userDrawn="1"/>
        </p:nvSpPr>
        <p:spPr>
          <a:xfrm>
            <a:off x="987424" y="-31739"/>
            <a:ext cx="8121080" cy="604763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smtClean="0">
                <a:solidFill>
                  <a:schemeClr val="bg1"/>
                </a:solidFill>
              </a:rPr>
              <a:t>Augury El Rayeb, S.Kom., MMSI.</a:t>
            </a:r>
          </a:p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smtClean="0">
                <a:solidFill>
                  <a:schemeClr val="bg1"/>
                </a:solidFill>
              </a:rPr>
              <a:t>Fondasi Pemrograman &amp; Struktur Data</a:t>
            </a:r>
            <a:r>
              <a:rPr lang="en-US" sz="1200" baseline="0" smtClean="0">
                <a:solidFill>
                  <a:schemeClr val="bg1"/>
                </a:solidFill>
              </a:rPr>
              <a:t> | IST101</a:t>
            </a:r>
            <a:endParaRPr lang="id-ID" sz="120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C815B4FD-92E0-4978-907F-923BCA868FE5}" type="datetimeFigureOut">
              <a:rPr lang="id-ID" smtClean="0"/>
              <a:t>27/05/2018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B4FD-92E0-4978-907F-923BCA868FE5}" type="datetimeFigureOut">
              <a:rPr lang="id-ID" smtClean="0"/>
              <a:t>27/05/2018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B4FD-92E0-4978-907F-923BCA868FE5}" type="datetimeFigureOut">
              <a:rPr lang="id-ID" smtClean="0"/>
              <a:t>27/05/2018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9512" y="2272"/>
            <a:ext cx="762000" cy="365760"/>
          </a:xfrm>
        </p:spPr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987424" y="-31739"/>
            <a:ext cx="8121080" cy="604763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smtClean="0">
                <a:solidFill>
                  <a:schemeClr val="bg1"/>
                </a:solidFill>
              </a:rPr>
              <a:t>Augury El Rayeb, S.Kom., MMSI.</a:t>
            </a:r>
          </a:p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smtClean="0">
                <a:solidFill>
                  <a:schemeClr val="bg1"/>
                </a:solidFill>
              </a:rPr>
              <a:t>Fondasi Pemrograman &amp; Struktur Data</a:t>
            </a:r>
            <a:r>
              <a:rPr lang="en-US" sz="1200" baseline="0" smtClean="0">
                <a:solidFill>
                  <a:schemeClr val="bg1"/>
                </a:solidFill>
              </a:rPr>
              <a:t> | IST101</a:t>
            </a:r>
            <a:endParaRPr lang="id-ID" sz="120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B4FD-92E0-4978-907F-923BCA868FE5}" type="datetimeFigureOut">
              <a:rPr lang="id-ID" smtClean="0"/>
              <a:t>27/05/2018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9512" y="2272"/>
            <a:ext cx="762000" cy="365760"/>
          </a:xfrm>
        </p:spPr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987424" y="-31739"/>
            <a:ext cx="8121080" cy="604763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smtClean="0">
                <a:solidFill>
                  <a:schemeClr val="bg1"/>
                </a:solidFill>
              </a:rPr>
              <a:t>Augury El Rayeb, S.Kom., MMSI.</a:t>
            </a:r>
          </a:p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smtClean="0">
                <a:solidFill>
                  <a:schemeClr val="bg1"/>
                </a:solidFill>
              </a:rPr>
              <a:t>Fondasi Pemrograman &amp; Struktur Data</a:t>
            </a:r>
            <a:r>
              <a:rPr lang="en-US" sz="1200" baseline="0" smtClean="0">
                <a:solidFill>
                  <a:schemeClr val="bg1"/>
                </a:solidFill>
              </a:rPr>
              <a:t> | IST101</a:t>
            </a:r>
            <a:endParaRPr lang="id-ID" sz="120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rgbClr val="00B050">
              <a:alpha val="5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rgbClr val="C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rgbClr val="0070C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rgbClr val="0070C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rgbClr val="00B050">
              <a:alpha val="5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943136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C815B4FD-92E0-4978-907F-923BCA868FE5}" type="datetimeFigureOut">
              <a:rPr lang="id-ID" smtClean="0"/>
              <a:t>27/05/2018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5949280"/>
            <a:ext cx="914400" cy="91897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rgbClr val="C00000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id-ID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FONDASI PEMROGRAMAN &amp; STRUKTUR </a:t>
            </a:r>
            <a:r>
              <a:rPr lang="id-ID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#3 - 1</a:t>
            </a:r>
            <a:endParaRPr lang="id-ID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Object &amp; Reference</a:t>
            </a:r>
          </a:p>
        </p:txBody>
      </p:sp>
    </p:spTree>
    <p:extLst>
      <p:ext uri="{BB962C8B-B14F-4D97-AF65-F5344CB8AC3E}">
        <p14:creationId xmlns:p14="http://schemas.microsoft.com/office/powerpoint/2010/main" val="3274577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dot operator (.)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Dot operator digunakan untuk memilih method yang diterapkan pada suatu object.</a:t>
            </a:r>
          </a:p>
          <a:p>
            <a:endParaRPr lang="en-US"/>
          </a:p>
          <a:p>
            <a:r>
              <a:rPr lang="en-US"/>
              <a:t>Contoh:</a:t>
            </a:r>
          </a:p>
          <a:p>
            <a:pPr marL="400050" lvl="1" indent="0">
              <a:buNone/>
            </a:pPr>
            <a:r>
              <a:rPr lang="en-US" sz="1800">
                <a:latin typeface="Courier New" pitchFamily="49" charset="0"/>
                <a:cs typeface="Courier New" pitchFamily="49" charset="0"/>
              </a:rPr>
              <a:t>String kalimat="Selamat pagi semua, apakabar hari ini";</a:t>
            </a:r>
          </a:p>
          <a:p>
            <a:pPr marL="400050" lvl="1" indent="0">
              <a:buNone/>
            </a:pPr>
            <a:r>
              <a:rPr lang="en-US" sz="1800">
                <a:latin typeface="Courier New" pitchFamily="49" charset="0"/>
                <a:cs typeface="Courier New" pitchFamily="49" charset="0"/>
              </a:rPr>
              <a:t>char huruf3 = kalimat</a:t>
            </a:r>
            <a:r>
              <a:rPr lang="en-US" sz="1800" b="1">
                <a:latin typeface="Courier New" pitchFamily="49" charset="0"/>
                <a:cs typeface="Courier New" pitchFamily="49" charset="0"/>
              </a:rPr>
              <a:t>.</a:t>
            </a:r>
            <a:r>
              <a:rPr lang="en-US" sz="1800">
                <a:latin typeface="Courier New" pitchFamily="49" charset="0"/>
                <a:cs typeface="Courier New" pitchFamily="49" charset="0"/>
              </a:rPr>
              <a:t>charAt(3);</a:t>
            </a:r>
          </a:p>
          <a:p>
            <a:endParaRPr lang="en-US"/>
          </a:p>
        </p:txBody>
      </p:sp>
      <p:sp>
        <p:nvSpPr>
          <p:cNvPr id="4" name="Line Callout 2 (No Border) 3"/>
          <p:cNvSpPr/>
          <p:nvPr/>
        </p:nvSpPr>
        <p:spPr>
          <a:xfrm rot="10800000" flipV="1">
            <a:off x="1341374" y="4941168"/>
            <a:ext cx="1143000" cy="533400"/>
          </a:xfrm>
          <a:prstGeom prst="callout2">
            <a:avLst>
              <a:gd name="adj1" fmla="val 18750"/>
              <a:gd name="adj2" fmla="val -8333"/>
              <a:gd name="adj3" fmla="val 18750"/>
              <a:gd name="adj4" fmla="val -28607"/>
              <a:gd name="adj5" fmla="val -110101"/>
              <a:gd name="adj6" fmla="val -1206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>
                <a:latin typeface="Calibri" panose="020F0502020204030204" pitchFamily="34" charset="0"/>
              </a:rPr>
              <a:t>Dot Operator</a:t>
            </a:r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5" name="Line Callout 2 (No Border) 4"/>
          <p:cNvSpPr/>
          <p:nvPr/>
        </p:nvSpPr>
        <p:spPr>
          <a:xfrm rot="10800000" flipH="1" flipV="1">
            <a:off x="5589240" y="4941168"/>
            <a:ext cx="1143000" cy="533400"/>
          </a:xfrm>
          <a:prstGeom prst="callout2">
            <a:avLst>
              <a:gd name="adj1" fmla="val 18750"/>
              <a:gd name="adj2" fmla="val -8333"/>
              <a:gd name="adj3" fmla="val 18750"/>
              <a:gd name="adj4" fmla="val -28607"/>
              <a:gd name="adj5" fmla="val -110101"/>
              <a:gd name="adj6" fmla="val -1206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>
                <a:latin typeface="Calibri" panose="020F0502020204030204" pitchFamily="34" charset="0"/>
              </a:rPr>
              <a:t>method</a:t>
            </a:r>
            <a:endParaRPr lang="en-US" sz="16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6949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See You Next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Topic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US" smtClean="0"/>
              <a:t>Thanks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178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 Object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</a:t>
            </a:r>
            <a:r>
              <a:rPr lang="en-US" dirty="0" smtClean="0"/>
              <a:t>: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i="1" dirty="0"/>
              <a:t>instance of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 smtClean="0"/>
              <a:t>tipe</a:t>
            </a:r>
            <a:r>
              <a:rPr lang="en-US" dirty="0" smtClean="0"/>
              <a:t> class.</a:t>
            </a:r>
            <a:endParaRPr lang="en-US" dirty="0"/>
          </a:p>
          <a:p>
            <a:endParaRPr lang="en-US" dirty="0" smtClean="0"/>
          </a:p>
          <a:p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</a:t>
            </a:r>
            <a:r>
              <a:rPr lang="en-US" dirty="0" smtClean="0"/>
              <a:t>: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 smtClean="0"/>
              <a:t>perumpamaan</a:t>
            </a:r>
            <a:r>
              <a:rPr lang="en-US" dirty="0" smtClean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tipe</a:t>
            </a:r>
            <a:r>
              <a:rPr lang="en-US" dirty="0"/>
              <a:t> </a:t>
            </a:r>
            <a:r>
              <a:rPr lang="en-US" dirty="0" smtClean="0"/>
              <a:t>class.</a:t>
            </a:r>
            <a:endParaRPr lang="en-US" dirty="0"/>
          </a:p>
          <a:p>
            <a:endParaRPr lang="en-US" dirty="0" smtClean="0"/>
          </a:p>
          <a:p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</a:t>
            </a:r>
            <a:r>
              <a:rPr lang="en-US" dirty="0" smtClean="0"/>
              <a:t>: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 smtClean="0"/>
              <a:t>representasi</a:t>
            </a:r>
            <a:r>
              <a:rPr lang="en-US" dirty="0" smtClean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tipe</a:t>
            </a:r>
            <a:r>
              <a:rPr lang="en-US" dirty="0"/>
              <a:t> </a:t>
            </a:r>
            <a:r>
              <a:rPr lang="en-US" dirty="0" smtClean="0"/>
              <a:t>class.</a:t>
            </a:r>
          </a:p>
          <a:p>
            <a:endParaRPr lang="en-US" dirty="0"/>
          </a:p>
          <a:p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</a:t>
            </a:r>
            <a:r>
              <a:rPr lang="en-US" dirty="0"/>
              <a:t>: template </a:t>
            </a:r>
            <a:r>
              <a:rPr lang="en-US" dirty="0" err="1"/>
              <a:t>atau</a:t>
            </a:r>
            <a:r>
              <a:rPr lang="en-US" dirty="0"/>
              <a:t> blueprint yang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membuat</a:t>
            </a:r>
            <a:r>
              <a:rPr lang="en-US" dirty="0"/>
              <a:t> object </a:t>
            </a:r>
            <a:r>
              <a:rPr lang="en-US" dirty="0" err="1"/>
              <a:t>secara</a:t>
            </a:r>
            <a:r>
              <a:rPr lang="en-US" dirty="0"/>
              <a:t> individual</a:t>
            </a:r>
          </a:p>
        </p:txBody>
      </p:sp>
    </p:spTree>
    <p:extLst>
      <p:ext uri="{BB962C8B-B14F-4D97-AF65-F5344CB8AC3E}">
        <p14:creationId xmlns:p14="http://schemas.microsoft.com/office/powerpoint/2010/main" val="1898468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Content Placeholder 28" descr="&lt;strong&gt;Bird&lt;/strong&gt; &lt;strong&gt;clip art&lt;/strong&gt;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3360827"/>
            <a:ext cx="804091" cy="551039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 Object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53403" y="1943136"/>
            <a:ext cx="1656184" cy="10515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ORANG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797346" y="4115515"/>
            <a:ext cx="832279" cy="1413799"/>
            <a:chOff x="7774371" y="3909348"/>
            <a:chExt cx="832279" cy="141379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888880" y="3909348"/>
              <a:ext cx="603259" cy="108012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7774371" y="4984593"/>
              <a:ext cx="83227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Sandra</a:t>
              </a:r>
              <a:endParaRPr lang="en-US" sz="1600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996557" y="4653136"/>
            <a:ext cx="949299" cy="1413799"/>
            <a:chOff x="7774371" y="3909348"/>
            <a:chExt cx="949299" cy="1413799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888880" y="3909348"/>
              <a:ext cx="603259" cy="1080120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7774371" y="4984593"/>
              <a:ext cx="94929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Fatimah</a:t>
              </a:r>
              <a:endParaRPr lang="en-US" sz="1600" dirty="0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911091" y="4653136"/>
            <a:ext cx="912429" cy="1413799"/>
            <a:chOff x="911091" y="4653136"/>
            <a:chExt cx="912429" cy="141379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15616" y="4653136"/>
              <a:ext cx="494098" cy="1108847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911091" y="5728381"/>
              <a:ext cx="91242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Michael</a:t>
              </a:r>
              <a:endParaRPr lang="en-US" sz="1600" dirty="0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88701" y="4115515"/>
            <a:ext cx="909223" cy="1413799"/>
            <a:chOff x="88701" y="4115515"/>
            <a:chExt cx="909223" cy="1413799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93226" y="4115515"/>
              <a:ext cx="494098" cy="1108847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88701" y="5190760"/>
              <a:ext cx="90922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err="1" smtClean="0"/>
                <a:t>Rahmat</a:t>
              </a:r>
              <a:endParaRPr lang="en-US" sz="1600" dirty="0"/>
            </a:p>
          </p:txBody>
        </p:sp>
      </p:grpSp>
      <p:cxnSp>
        <p:nvCxnSpPr>
          <p:cNvPr id="20" name="Straight Arrow Connector 19"/>
          <p:cNvCxnSpPr>
            <a:stCxn id="17" idx="0"/>
          </p:cNvCxnSpPr>
          <p:nvPr/>
        </p:nvCxnSpPr>
        <p:spPr>
          <a:xfrm flipV="1">
            <a:off x="540275" y="3034320"/>
            <a:ext cx="719357" cy="10811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7" idx="0"/>
          </p:cNvCxnSpPr>
          <p:nvPr/>
        </p:nvCxnSpPr>
        <p:spPr>
          <a:xfrm flipV="1">
            <a:off x="1362665" y="3034320"/>
            <a:ext cx="247049" cy="16188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3" idx="0"/>
          </p:cNvCxnSpPr>
          <p:nvPr/>
        </p:nvCxnSpPr>
        <p:spPr>
          <a:xfrm flipH="1" flipV="1">
            <a:off x="2028045" y="3034320"/>
            <a:ext cx="384651" cy="16188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 flipV="1">
            <a:off x="2268130" y="3034320"/>
            <a:ext cx="912711" cy="10713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5724128" y="1951164"/>
            <a:ext cx="1656184" cy="10515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UNGGAS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" name="Picture 29" descr="&lt;strong&gt;Chicken&lt;/strong&gt; by davidone - A &lt;strong&gt;Chicken&lt;/strong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532" y="3896390"/>
            <a:ext cx="1092124" cy="1294369"/>
          </a:xfrm>
          <a:prstGeom prst="rect">
            <a:avLst/>
          </a:prstGeom>
        </p:spPr>
      </p:pic>
      <p:pic>
        <p:nvPicPr>
          <p:cNvPr id="31" name="Picture 30" descr="File:&lt;strong&gt;Duck&lt;/strong&gt; illustration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2652" y="4179662"/>
            <a:ext cx="1462144" cy="1218797"/>
          </a:xfrm>
          <a:prstGeom prst="rect">
            <a:avLst/>
          </a:prstGeom>
        </p:spPr>
      </p:pic>
      <p:pic>
        <p:nvPicPr>
          <p:cNvPr id="32" name="Picture 31" descr="&lt;strong&gt;Clipart&lt;/strong&gt; - &lt;strong&gt;swan&lt;/strong&gt; - coloured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674" y="4643144"/>
            <a:ext cx="1129589" cy="1095231"/>
          </a:xfrm>
          <a:prstGeom prst="rect">
            <a:avLst/>
          </a:prstGeom>
        </p:spPr>
      </p:pic>
      <p:cxnSp>
        <p:nvCxnSpPr>
          <p:cNvPr id="34" name="Straight Arrow Connector 33"/>
          <p:cNvCxnSpPr>
            <a:stCxn id="30" idx="0"/>
          </p:cNvCxnSpPr>
          <p:nvPr/>
        </p:nvCxnSpPr>
        <p:spPr>
          <a:xfrm flipV="1">
            <a:off x="4993594" y="3034320"/>
            <a:ext cx="1018566" cy="8620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32" idx="0"/>
          </p:cNvCxnSpPr>
          <p:nvPr/>
        </p:nvCxnSpPr>
        <p:spPr>
          <a:xfrm flipV="1">
            <a:off x="6348469" y="3050376"/>
            <a:ext cx="96919" cy="15927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31" idx="0"/>
          </p:cNvCxnSpPr>
          <p:nvPr/>
        </p:nvCxnSpPr>
        <p:spPr>
          <a:xfrm flipH="1" flipV="1">
            <a:off x="6806347" y="3071846"/>
            <a:ext cx="1047377" cy="11078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29" idx="1"/>
          </p:cNvCxnSpPr>
          <p:nvPr/>
        </p:nvCxnSpPr>
        <p:spPr>
          <a:xfrm flipH="1" flipV="1">
            <a:off x="7122652" y="3050376"/>
            <a:ext cx="905732" cy="5859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39746" y="2256468"/>
            <a:ext cx="713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</a:t>
            </a:r>
            <a:endParaRPr lang="en-US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993594" y="2256468"/>
            <a:ext cx="713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</a:t>
            </a:r>
            <a:endParaRPr lang="en-US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314388" y="6233223"/>
            <a:ext cx="949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Objects</a:t>
            </a:r>
            <a:endParaRPr lang="en-US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077570" y="6233223"/>
            <a:ext cx="949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Objects</a:t>
            </a:r>
            <a:endParaRPr lang="en-US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1266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"/>
                            </p:stCondLst>
                            <p:childTnLst>
                              <p:par>
                                <p:cTn id="7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8" grpId="0" animBg="1"/>
      <p:bldP spid="3" grpId="0"/>
      <p:bldP spid="33" grpId="0"/>
      <p:bldP spid="35" grpId="0"/>
      <p:bldP spid="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Dasar</a:t>
            </a:r>
            <a:r>
              <a:rPr lang="en-US" dirty="0"/>
              <a:t> Object &amp; Reference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Object </a:t>
            </a:r>
            <a:r>
              <a:rPr lang="en-US" dirty="0" err="1"/>
              <a:t>disimpan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memory</a:t>
            </a:r>
          </a:p>
          <a:p>
            <a:endParaRPr lang="en-US" dirty="0"/>
          </a:p>
          <a:p>
            <a:r>
              <a:rPr lang="en-US" dirty="0" smtClean="0"/>
              <a:t>Reference variable </a:t>
            </a:r>
            <a:r>
              <a:rPr lang="en-US" dirty="0" err="1" smtClean="0"/>
              <a:t>menyimpan</a:t>
            </a:r>
            <a:r>
              <a:rPr lang="en-US" dirty="0" smtClean="0"/>
              <a:t> </a:t>
            </a:r>
            <a:r>
              <a:rPr lang="en-US" dirty="0"/>
              <a:t>reference (memory address)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smtClean="0"/>
              <a:t>objects</a:t>
            </a:r>
          </a:p>
          <a:p>
            <a:endParaRPr lang="en-US" dirty="0"/>
          </a:p>
          <a:p>
            <a:r>
              <a:rPr lang="en-US" dirty="0" err="1" smtClean="0"/>
              <a:t>Variabel</a:t>
            </a:r>
            <a:r>
              <a:rPr lang="en-US" dirty="0" smtClean="0"/>
              <a:t> </a:t>
            </a:r>
            <a:r>
              <a:rPr lang="en-US" dirty="0" err="1"/>
              <a:t>r</a:t>
            </a:r>
            <a:r>
              <a:rPr lang="en-US" dirty="0" err="1" smtClean="0"/>
              <a:t>eferensi</a:t>
            </a:r>
            <a:r>
              <a:rPr lang="en-US" dirty="0" smtClean="0"/>
              <a:t> </a:t>
            </a:r>
            <a:r>
              <a:rPr lang="en-US" dirty="0" err="1" smtClean="0"/>
              <a:t>menyimpan</a:t>
            </a:r>
            <a:r>
              <a:rPr lang="en-US" dirty="0" smtClean="0"/>
              <a:t> </a:t>
            </a:r>
            <a:r>
              <a:rPr lang="en-US" dirty="0" err="1" smtClean="0"/>
              <a:t>alamat</a:t>
            </a:r>
            <a:r>
              <a:rPr lang="en-US" dirty="0" smtClean="0"/>
              <a:t> memory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object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308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Dasar</a:t>
            </a:r>
            <a:r>
              <a:rPr lang="en-US" dirty="0"/>
              <a:t> Object &amp; Reference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107" y="2122099"/>
            <a:ext cx="2243413" cy="19624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3000" contrast="-50000"/>
                    </a14:imgEffect>
                  </a14:imgLayer>
                </a14:imgProps>
              </a:ext>
            </a:extLst>
          </a:blip>
          <a:srcRect t="-7820" b="-7820"/>
          <a:stretch/>
        </p:blipFill>
        <p:spPr>
          <a:xfrm>
            <a:off x="540100" y="4149080"/>
            <a:ext cx="3743868" cy="24978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76895" y="5630980"/>
            <a:ext cx="637488" cy="755848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95252" y="4615135"/>
            <a:ext cx="638588" cy="757153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65755" y="3873022"/>
            <a:ext cx="611710" cy="725285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9" name="Straight Arrow Connector 18"/>
          <p:cNvCxnSpPr>
            <a:stCxn id="9" idx="0"/>
          </p:cNvCxnSpPr>
          <p:nvPr/>
        </p:nvCxnSpPr>
        <p:spPr>
          <a:xfrm flipH="1" flipV="1">
            <a:off x="1619672" y="3889879"/>
            <a:ext cx="675967" cy="1741101"/>
          </a:xfrm>
          <a:prstGeom prst="straightConnector1">
            <a:avLst/>
          </a:prstGeom>
          <a:ln w="76200">
            <a:solidFill>
              <a:schemeClr val="accent1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33" idx="0"/>
          </p:cNvCxnSpPr>
          <p:nvPr/>
        </p:nvCxnSpPr>
        <p:spPr>
          <a:xfrm flipH="1" flipV="1">
            <a:off x="2429434" y="3914519"/>
            <a:ext cx="385112" cy="700616"/>
          </a:xfrm>
          <a:prstGeom prst="straightConnector1">
            <a:avLst/>
          </a:prstGeom>
          <a:ln w="76200">
            <a:solidFill>
              <a:schemeClr val="accent1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35" idx="1"/>
          </p:cNvCxnSpPr>
          <p:nvPr/>
        </p:nvCxnSpPr>
        <p:spPr>
          <a:xfrm flipH="1" flipV="1">
            <a:off x="2960851" y="3873022"/>
            <a:ext cx="404904" cy="362643"/>
          </a:xfrm>
          <a:prstGeom prst="straightConnector1">
            <a:avLst/>
          </a:prstGeom>
          <a:ln w="76200">
            <a:solidFill>
              <a:schemeClr val="accent1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3231721" y="2108319"/>
            <a:ext cx="805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</a:t>
            </a:r>
            <a:endParaRPr 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403782" y="6123206"/>
            <a:ext cx="949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</a:t>
            </a:r>
            <a:endParaRPr 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632201" y="2291920"/>
            <a:ext cx="1388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Reference</a:t>
            </a:r>
            <a:endParaRPr 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872790" y="2845918"/>
            <a:ext cx="2650084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Jl.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Bungur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Raya No. 123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872790" y="3889879"/>
            <a:ext cx="2082621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Jl. Garuda No. 212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869539" y="4840214"/>
            <a:ext cx="2295821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Jl. Sumatera No. 155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7" name="Straight Arrow Connector 56"/>
          <p:cNvCxnSpPr>
            <a:stCxn id="52" idx="1"/>
            <a:endCxn id="35" idx="3"/>
          </p:cNvCxnSpPr>
          <p:nvPr/>
        </p:nvCxnSpPr>
        <p:spPr>
          <a:xfrm flipH="1">
            <a:off x="3977465" y="3136419"/>
            <a:ext cx="1895325" cy="109924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54" idx="1"/>
            <a:endCxn id="33" idx="3"/>
          </p:cNvCxnSpPr>
          <p:nvPr/>
        </p:nvCxnSpPr>
        <p:spPr>
          <a:xfrm flipH="1">
            <a:off x="3133840" y="4074545"/>
            <a:ext cx="2738950" cy="91916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55" idx="1"/>
            <a:endCxn id="9" idx="3"/>
          </p:cNvCxnSpPr>
          <p:nvPr/>
        </p:nvCxnSpPr>
        <p:spPr>
          <a:xfrm flipH="1">
            <a:off x="2614383" y="5024880"/>
            <a:ext cx="3255156" cy="98402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7236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  <p:bldP spid="51" grpId="0"/>
      <p:bldP spid="52" grpId="0" animBg="1"/>
      <p:bldP spid="54" grpId="0" animBg="1"/>
      <p:bldP spid="5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Reference Variable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Reference </a:t>
            </a:r>
            <a:r>
              <a:rPr lang="en-US"/>
              <a:t>variable (atau sering disingkat reference) dalam Java adalah variable yang dengan suatu cara tertentu menyimpan alamat memory tempat suatu object disimpan.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5501310"/>
              </p:ext>
            </p:extLst>
          </p:nvPr>
        </p:nvGraphicFramePr>
        <p:xfrm>
          <a:off x="3790316" y="3886200"/>
          <a:ext cx="1924684" cy="221487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292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6411">
                <a:tc>
                  <a:txBody>
                    <a:bodyPr/>
                    <a:lstStyle/>
                    <a:p>
                      <a:pPr algn="r"/>
                      <a:endParaRPr lang="en-US" sz="1400"/>
                    </a:p>
                  </a:txBody>
                  <a:tcPr marL="78019" marR="78019" marT="39010" marB="3901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78019" marR="78019" marT="39010" marB="390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6411">
                <a:tc>
                  <a:txBody>
                    <a:bodyPr/>
                    <a:lstStyle/>
                    <a:p>
                      <a:pPr algn="r"/>
                      <a:r>
                        <a:rPr lang="en-US" sz="1400" smtClean="0"/>
                        <a:t>1000</a:t>
                      </a:r>
                      <a:endParaRPr lang="en-US" sz="1400"/>
                    </a:p>
                  </a:txBody>
                  <a:tcPr marL="78019" marR="78019" marT="39010" marB="3901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(0,0)</a:t>
                      </a:r>
                      <a:endParaRPr lang="en-US" sz="1400"/>
                    </a:p>
                  </a:txBody>
                  <a:tcPr marL="78019" marR="78019" marT="39010" marB="390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6411">
                <a:tc>
                  <a:txBody>
                    <a:bodyPr/>
                    <a:lstStyle/>
                    <a:p>
                      <a:pPr algn="r"/>
                      <a:r>
                        <a:rPr lang="en-US" sz="1400" smtClean="0"/>
                        <a:t>1024</a:t>
                      </a:r>
                      <a:endParaRPr lang="en-US" sz="1400"/>
                    </a:p>
                  </a:txBody>
                  <a:tcPr marL="78019" marR="78019" marT="39010" marB="3901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(5,12)</a:t>
                      </a:r>
                      <a:endParaRPr lang="en-US" sz="1400"/>
                    </a:p>
                  </a:txBody>
                  <a:tcPr marL="78019" marR="78019" marT="39010" marB="390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6411">
                <a:tc>
                  <a:txBody>
                    <a:bodyPr/>
                    <a:lstStyle/>
                    <a:p>
                      <a:pPr algn="r"/>
                      <a:r>
                        <a:rPr lang="en-US" sz="1400" smtClean="0"/>
                        <a:t>3200</a:t>
                      </a:r>
                      <a:endParaRPr lang="en-US" sz="1400"/>
                    </a:p>
                  </a:txBody>
                  <a:tcPr marL="78019" marR="78019" marT="39010" marB="3901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point2 = 1024</a:t>
                      </a:r>
                      <a:endParaRPr lang="en-US" sz="1400"/>
                    </a:p>
                  </a:txBody>
                  <a:tcPr marL="78019" marR="78019" marT="39010" marB="390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6411">
                <a:tc>
                  <a:txBody>
                    <a:bodyPr/>
                    <a:lstStyle/>
                    <a:p>
                      <a:pPr algn="r"/>
                      <a:r>
                        <a:rPr lang="en-US" sz="1400" smtClean="0"/>
                        <a:t>3600</a:t>
                      </a:r>
                      <a:endParaRPr lang="en-US" sz="1400"/>
                    </a:p>
                  </a:txBody>
                  <a:tcPr marL="78019" marR="78019" marT="39010" marB="3901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point1 = 1000</a:t>
                      </a:r>
                      <a:endParaRPr lang="en-US" sz="1400"/>
                    </a:p>
                  </a:txBody>
                  <a:tcPr marL="78019" marR="78019" marT="39010" marB="390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6411">
                <a:tc>
                  <a:txBody>
                    <a:bodyPr/>
                    <a:lstStyle/>
                    <a:p>
                      <a:pPr algn="r"/>
                      <a:r>
                        <a:rPr lang="en-US" sz="1400" smtClean="0"/>
                        <a:t>5124</a:t>
                      </a:r>
                      <a:endParaRPr lang="en-US" sz="1400"/>
                    </a:p>
                  </a:txBody>
                  <a:tcPr marL="78019" marR="78019" marT="39010" marB="3901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point3 = 1000</a:t>
                      </a:r>
                      <a:endParaRPr lang="en-US" sz="1400"/>
                    </a:p>
                  </a:txBody>
                  <a:tcPr marL="78019" marR="78019" marT="39010" marB="390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6411">
                <a:tc>
                  <a:txBody>
                    <a:bodyPr/>
                    <a:lstStyle/>
                    <a:p>
                      <a:pPr algn="r"/>
                      <a:endParaRPr lang="en-US" sz="1400"/>
                    </a:p>
                  </a:txBody>
                  <a:tcPr marL="78019" marR="78019" marT="39010" marB="3901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78019" marR="78019" marT="39010" marB="390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Line Callout 1 (Accent Bar) 4"/>
          <p:cNvSpPr/>
          <p:nvPr/>
        </p:nvSpPr>
        <p:spPr>
          <a:xfrm>
            <a:off x="6096000" y="3794646"/>
            <a:ext cx="914400" cy="381000"/>
          </a:xfrm>
          <a:prstGeom prst="accentCallout1">
            <a:avLst>
              <a:gd name="adj1" fmla="val 18750"/>
              <a:gd name="adj2" fmla="val -8333"/>
              <a:gd name="adj3" fmla="val 151903"/>
              <a:gd name="adj4" fmla="val -1338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Object</a:t>
            </a:r>
            <a:endParaRPr lang="en-US"/>
          </a:p>
        </p:txBody>
      </p:sp>
      <p:sp>
        <p:nvSpPr>
          <p:cNvPr id="6" name="Line Callout 1 (Accent Bar) 5"/>
          <p:cNvSpPr/>
          <p:nvPr/>
        </p:nvSpPr>
        <p:spPr>
          <a:xfrm>
            <a:off x="6096000" y="4267200"/>
            <a:ext cx="914400" cy="381000"/>
          </a:xfrm>
          <a:prstGeom prst="accentCallout1">
            <a:avLst>
              <a:gd name="adj1" fmla="val 18750"/>
              <a:gd name="adj2" fmla="val -8333"/>
              <a:gd name="adj3" fmla="val 116082"/>
              <a:gd name="adj4" fmla="val -12340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Object</a:t>
            </a:r>
            <a:endParaRPr lang="en-US"/>
          </a:p>
        </p:txBody>
      </p:sp>
      <p:sp>
        <p:nvSpPr>
          <p:cNvPr id="7" name="Line Callout 1 (Accent Bar) 6"/>
          <p:cNvSpPr/>
          <p:nvPr/>
        </p:nvSpPr>
        <p:spPr>
          <a:xfrm>
            <a:off x="914400" y="4457700"/>
            <a:ext cx="2209800" cy="381000"/>
          </a:xfrm>
          <a:prstGeom prst="accentCallout1">
            <a:avLst>
              <a:gd name="adj1" fmla="val 11586"/>
              <a:gd name="adj2" fmla="val 106592"/>
              <a:gd name="adj3" fmla="val 137575"/>
              <a:gd name="adj4" fmla="val 16237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Reference Type Var</a:t>
            </a:r>
            <a:endParaRPr lang="en-US"/>
          </a:p>
        </p:txBody>
      </p:sp>
      <p:sp>
        <p:nvSpPr>
          <p:cNvPr id="8" name="Line Callout 1 (Accent Bar) 7"/>
          <p:cNvSpPr/>
          <p:nvPr/>
        </p:nvSpPr>
        <p:spPr>
          <a:xfrm>
            <a:off x="914400" y="4914331"/>
            <a:ext cx="2209800" cy="381000"/>
          </a:xfrm>
          <a:prstGeom prst="accentCallout1">
            <a:avLst>
              <a:gd name="adj1" fmla="val 11586"/>
              <a:gd name="adj2" fmla="val 106592"/>
              <a:gd name="adj3" fmla="val 105336"/>
              <a:gd name="adj4" fmla="val 16237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Reference Type Var</a:t>
            </a:r>
            <a:endParaRPr lang="en-US"/>
          </a:p>
        </p:txBody>
      </p:sp>
      <p:sp>
        <p:nvSpPr>
          <p:cNvPr id="9" name="Line Callout 1 (Accent Bar) 8"/>
          <p:cNvSpPr/>
          <p:nvPr/>
        </p:nvSpPr>
        <p:spPr>
          <a:xfrm>
            <a:off x="929185" y="5377217"/>
            <a:ext cx="2209800" cy="381000"/>
          </a:xfrm>
          <a:prstGeom prst="accentCallout1">
            <a:avLst>
              <a:gd name="adj1" fmla="val 11586"/>
              <a:gd name="adj2" fmla="val 106592"/>
              <a:gd name="adj3" fmla="val 73097"/>
              <a:gd name="adj4" fmla="val 16113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Reference Type Var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826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Reference Variable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Reference </a:t>
            </a:r>
            <a:r>
              <a:rPr lang="en-US"/>
              <a:t>akan selalu menyimpan alamat memory tempat penyimpanan suatu object. </a:t>
            </a:r>
          </a:p>
          <a:p>
            <a:pPr marL="676656" lvl="2" indent="0">
              <a:buNone/>
            </a:pPr>
            <a:r>
              <a:rPr lang="en-US"/>
              <a:t>Contoh: point1 menyimpan 1000, yang merupakan alamat memori dari (0, 0).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257800" y="3886200"/>
            <a:ext cx="2783651" cy="2407622"/>
            <a:chOff x="4343400" y="3886200"/>
            <a:chExt cx="2783651" cy="2407622"/>
          </a:xfrm>
        </p:grpSpPr>
        <p:sp>
          <p:nvSpPr>
            <p:cNvPr id="11" name="Rectangle 10"/>
            <p:cNvSpPr/>
            <p:nvPr/>
          </p:nvSpPr>
          <p:spPr>
            <a:xfrm>
              <a:off x="4419600" y="3886200"/>
              <a:ext cx="609600" cy="4572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smtClean="0">
                  <a:solidFill>
                    <a:schemeClr val="tx1"/>
                  </a:solidFill>
                </a:rPr>
                <a:t>1000</a:t>
              </a:r>
              <a:endParaRPr lang="en-US" sz="1400">
                <a:solidFill>
                  <a:schemeClr val="tx1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343400" y="4267200"/>
              <a:ext cx="75373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smtClean="0"/>
                <a:t>point1</a:t>
              </a:r>
              <a:endParaRPr lang="en-US" sz="160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419600" y="4736068"/>
              <a:ext cx="609600" cy="4572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smtClean="0">
                  <a:solidFill>
                    <a:schemeClr val="tx1"/>
                  </a:solidFill>
                </a:rPr>
                <a:t>1024</a:t>
              </a:r>
              <a:endParaRPr lang="en-US" sz="1400">
                <a:solidFill>
                  <a:schemeClr val="tx1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343400" y="5117068"/>
              <a:ext cx="78098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smtClean="0"/>
                <a:t>point2</a:t>
              </a:r>
              <a:endParaRPr lang="en-US" sz="160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419600" y="5574268"/>
              <a:ext cx="609600" cy="4572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smtClean="0">
                  <a:solidFill>
                    <a:schemeClr val="tx1"/>
                  </a:solidFill>
                </a:rPr>
                <a:t>1000</a:t>
              </a:r>
              <a:endParaRPr lang="en-US" sz="1400">
                <a:solidFill>
                  <a:schemeClr val="tx1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343400" y="5955268"/>
              <a:ext cx="77938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smtClean="0"/>
                <a:t>point3</a:t>
              </a:r>
              <a:endParaRPr lang="en-US" sz="160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172200" y="4191000"/>
              <a:ext cx="872271" cy="338554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smtClean="0"/>
                <a:t>(0, 0)</a:t>
              </a:r>
              <a:endParaRPr lang="en-US" sz="160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172199" y="5117068"/>
              <a:ext cx="872271" cy="338554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smtClean="0"/>
                <a:t>(5, 12)</a:t>
              </a:r>
              <a:endParaRPr lang="en-US" sz="160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096000" y="4583668"/>
              <a:ext cx="103105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smtClean="0"/>
                <a:t>(at 1000)</a:t>
              </a:r>
              <a:endParaRPr lang="en-US" sz="160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082901" y="5512811"/>
              <a:ext cx="100860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smtClean="0"/>
                <a:t>(at 1024)</a:t>
              </a:r>
              <a:endParaRPr lang="en-US" sz="1600"/>
            </a:p>
          </p:txBody>
        </p:sp>
        <p:cxnSp>
          <p:nvCxnSpPr>
            <p:cNvPr id="21" name="Straight Arrow Connector 20"/>
            <p:cNvCxnSpPr>
              <a:stCxn id="11" idx="3"/>
              <a:endCxn id="17" idx="1"/>
            </p:cNvCxnSpPr>
            <p:nvPr/>
          </p:nvCxnSpPr>
          <p:spPr>
            <a:xfrm>
              <a:off x="5029200" y="4114800"/>
              <a:ext cx="1143000" cy="245477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stCxn id="13" idx="3"/>
              <a:endCxn id="18" idx="1"/>
            </p:cNvCxnSpPr>
            <p:nvPr/>
          </p:nvCxnSpPr>
          <p:spPr>
            <a:xfrm>
              <a:off x="5029200" y="4964668"/>
              <a:ext cx="1142999" cy="321677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stCxn id="15" idx="3"/>
              <a:endCxn id="17" idx="1"/>
            </p:cNvCxnSpPr>
            <p:nvPr/>
          </p:nvCxnSpPr>
          <p:spPr>
            <a:xfrm flipV="1">
              <a:off x="5029200" y="4360277"/>
              <a:ext cx="1143000" cy="1442591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2067531"/>
              </p:ext>
            </p:extLst>
          </p:nvPr>
        </p:nvGraphicFramePr>
        <p:xfrm>
          <a:off x="1047116" y="3957323"/>
          <a:ext cx="1924684" cy="221487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292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6411">
                <a:tc>
                  <a:txBody>
                    <a:bodyPr/>
                    <a:lstStyle/>
                    <a:p>
                      <a:pPr algn="r"/>
                      <a:endParaRPr lang="en-US" sz="1400"/>
                    </a:p>
                  </a:txBody>
                  <a:tcPr marL="78019" marR="78019" marT="39010" marB="3901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78019" marR="78019" marT="39010" marB="390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6411">
                <a:tc>
                  <a:txBody>
                    <a:bodyPr/>
                    <a:lstStyle/>
                    <a:p>
                      <a:pPr algn="r"/>
                      <a:r>
                        <a:rPr lang="en-US" sz="1400" smtClean="0"/>
                        <a:t>1000</a:t>
                      </a:r>
                      <a:endParaRPr lang="en-US" sz="1400"/>
                    </a:p>
                  </a:txBody>
                  <a:tcPr marL="78019" marR="78019" marT="39010" marB="3901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(0,0)</a:t>
                      </a:r>
                      <a:endParaRPr lang="en-US" sz="1400"/>
                    </a:p>
                  </a:txBody>
                  <a:tcPr marL="78019" marR="78019" marT="39010" marB="390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6411">
                <a:tc>
                  <a:txBody>
                    <a:bodyPr/>
                    <a:lstStyle/>
                    <a:p>
                      <a:pPr algn="r"/>
                      <a:r>
                        <a:rPr lang="en-US" sz="1400" smtClean="0"/>
                        <a:t>1024</a:t>
                      </a:r>
                      <a:endParaRPr lang="en-US" sz="1400"/>
                    </a:p>
                  </a:txBody>
                  <a:tcPr marL="78019" marR="78019" marT="39010" marB="3901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(5,12)</a:t>
                      </a:r>
                      <a:endParaRPr lang="en-US" sz="1400"/>
                    </a:p>
                  </a:txBody>
                  <a:tcPr marL="78019" marR="78019" marT="39010" marB="390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6411">
                <a:tc>
                  <a:txBody>
                    <a:bodyPr/>
                    <a:lstStyle/>
                    <a:p>
                      <a:pPr algn="r"/>
                      <a:r>
                        <a:rPr lang="en-US" sz="1400" smtClean="0"/>
                        <a:t>3200</a:t>
                      </a:r>
                      <a:endParaRPr lang="en-US" sz="1400"/>
                    </a:p>
                  </a:txBody>
                  <a:tcPr marL="78019" marR="78019" marT="39010" marB="3901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point2 = 1024</a:t>
                      </a:r>
                      <a:endParaRPr lang="en-US" sz="1400"/>
                    </a:p>
                  </a:txBody>
                  <a:tcPr marL="78019" marR="78019" marT="39010" marB="390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6411">
                <a:tc>
                  <a:txBody>
                    <a:bodyPr/>
                    <a:lstStyle/>
                    <a:p>
                      <a:pPr algn="r"/>
                      <a:r>
                        <a:rPr lang="en-US" sz="1400" smtClean="0"/>
                        <a:t>3600</a:t>
                      </a:r>
                      <a:endParaRPr lang="en-US" sz="1400"/>
                    </a:p>
                  </a:txBody>
                  <a:tcPr marL="78019" marR="78019" marT="39010" marB="3901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point1 = 1000</a:t>
                      </a:r>
                      <a:endParaRPr lang="en-US" sz="1400"/>
                    </a:p>
                  </a:txBody>
                  <a:tcPr marL="78019" marR="78019" marT="39010" marB="390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6411">
                <a:tc>
                  <a:txBody>
                    <a:bodyPr/>
                    <a:lstStyle/>
                    <a:p>
                      <a:pPr algn="r"/>
                      <a:r>
                        <a:rPr lang="en-US" sz="1400" smtClean="0"/>
                        <a:t>5124</a:t>
                      </a:r>
                      <a:endParaRPr lang="en-US" sz="1400"/>
                    </a:p>
                  </a:txBody>
                  <a:tcPr marL="78019" marR="78019" marT="39010" marB="3901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point3 = 1000</a:t>
                      </a:r>
                      <a:endParaRPr lang="en-US" sz="1400"/>
                    </a:p>
                  </a:txBody>
                  <a:tcPr marL="78019" marR="78019" marT="39010" marB="390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6411">
                <a:tc>
                  <a:txBody>
                    <a:bodyPr/>
                    <a:lstStyle/>
                    <a:p>
                      <a:pPr algn="r"/>
                      <a:endParaRPr lang="en-US" sz="1400"/>
                    </a:p>
                  </a:txBody>
                  <a:tcPr marL="78019" marR="78019" marT="39010" marB="3901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78019" marR="78019" marT="39010" marB="390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5" name="Freeform 24"/>
          <p:cNvSpPr/>
          <p:nvPr/>
        </p:nvSpPr>
        <p:spPr>
          <a:xfrm>
            <a:off x="2975212" y="4517409"/>
            <a:ext cx="529988" cy="873457"/>
          </a:xfrm>
          <a:custGeom>
            <a:avLst/>
            <a:gdLst>
              <a:gd name="connsiteX0" fmla="*/ 0 w 559566"/>
              <a:gd name="connsiteY0" fmla="*/ 873457 h 873457"/>
              <a:gd name="connsiteX1" fmla="*/ 559558 w 559566"/>
              <a:gd name="connsiteY1" fmla="*/ 423081 h 873457"/>
              <a:gd name="connsiteX2" fmla="*/ 13648 w 559566"/>
              <a:gd name="connsiteY2" fmla="*/ 0 h 873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9566" h="873457">
                <a:moveTo>
                  <a:pt x="0" y="873457"/>
                </a:moveTo>
                <a:cubicBezTo>
                  <a:pt x="278641" y="721057"/>
                  <a:pt x="557283" y="568657"/>
                  <a:pt x="559558" y="423081"/>
                </a:cubicBezTo>
                <a:cubicBezTo>
                  <a:pt x="561833" y="277505"/>
                  <a:pt x="79612" y="40943"/>
                  <a:pt x="13648" y="0"/>
                </a:cubicBezTo>
              </a:path>
            </a:pathLst>
          </a:custGeom>
          <a:noFill/>
          <a:ln w="9525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2975212" y="4710626"/>
            <a:ext cx="264994" cy="378641"/>
          </a:xfrm>
          <a:custGeom>
            <a:avLst/>
            <a:gdLst>
              <a:gd name="connsiteX0" fmla="*/ 0 w 559566"/>
              <a:gd name="connsiteY0" fmla="*/ 873457 h 873457"/>
              <a:gd name="connsiteX1" fmla="*/ 559558 w 559566"/>
              <a:gd name="connsiteY1" fmla="*/ 423081 h 873457"/>
              <a:gd name="connsiteX2" fmla="*/ 13648 w 559566"/>
              <a:gd name="connsiteY2" fmla="*/ 0 h 873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9566" h="873457">
                <a:moveTo>
                  <a:pt x="0" y="873457"/>
                </a:moveTo>
                <a:cubicBezTo>
                  <a:pt x="278641" y="721057"/>
                  <a:pt x="557283" y="568657"/>
                  <a:pt x="559558" y="423081"/>
                </a:cubicBezTo>
                <a:cubicBezTo>
                  <a:pt x="561833" y="277505"/>
                  <a:pt x="79612" y="40943"/>
                  <a:pt x="13648" y="0"/>
                </a:cubicBezTo>
              </a:path>
            </a:pathLst>
          </a:custGeom>
          <a:noFill/>
          <a:ln w="9525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2975212" y="4375667"/>
            <a:ext cx="758588" cy="1328214"/>
          </a:xfrm>
          <a:custGeom>
            <a:avLst/>
            <a:gdLst>
              <a:gd name="connsiteX0" fmla="*/ 0 w 559566"/>
              <a:gd name="connsiteY0" fmla="*/ 873457 h 873457"/>
              <a:gd name="connsiteX1" fmla="*/ 559558 w 559566"/>
              <a:gd name="connsiteY1" fmla="*/ 423081 h 873457"/>
              <a:gd name="connsiteX2" fmla="*/ 13648 w 559566"/>
              <a:gd name="connsiteY2" fmla="*/ 0 h 873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9566" h="873457">
                <a:moveTo>
                  <a:pt x="0" y="873457"/>
                </a:moveTo>
                <a:cubicBezTo>
                  <a:pt x="278641" y="721057"/>
                  <a:pt x="557283" y="568657"/>
                  <a:pt x="559558" y="423081"/>
                </a:cubicBezTo>
                <a:cubicBezTo>
                  <a:pt x="561833" y="277505"/>
                  <a:pt x="79612" y="40943"/>
                  <a:pt x="13648" y="0"/>
                </a:cubicBezTo>
              </a:path>
            </a:pathLst>
          </a:custGeom>
          <a:noFill/>
          <a:ln w="9525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417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Operators for Reference Variable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/>
              <a:t>Operator yang dapat dipakai oleh variabel dengan tipe reference (kecuali type String) adalah </a:t>
            </a:r>
            <a:endParaRPr lang="en-US" sz="2400" smtClean="0"/>
          </a:p>
          <a:p>
            <a:pPr lvl="1"/>
            <a:r>
              <a:rPr lang="en-US" sz="2200" smtClean="0">
                <a:latin typeface="Calibri" panose="020F0502020204030204" pitchFamily="34" charset="0"/>
              </a:rPr>
              <a:t>operator </a:t>
            </a:r>
            <a:r>
              <a:rPr lang="en-US" sz="2200">
                <a:latin typeface="Calibri" panose="020F0502020204030204" pitchFamily="34" charset="0"/>
              </a:rPr>
              <a:t>assignment ( = ) dan </a:t>
            </a:r>
            <a:endParaRPr lang="en-US" sz="2200" smtClean="0">
              <a:latin typeface="Calibri" panose="020F0502020204030204" pitchFamily="34" charset="0"/>
            </a:endParaRPr>
          </a:p>
          <a:p>
            <a:pPr lvl="1"/>
            <a:r>
              <a:rPr lang="en-US" sz="2200" smtClean="0">
                <a:latin typeface="Calibri" panose="020F0502020204030204" pitchFamily="34" charset="0"/>
              </a:rPr>
              <a:t>operator </a:t>
            </a:r>
            <a:r>
              <a:rPr lang="en-US" sz="2200">
                <a:latin typeface="Calibri" panose="020F0502020204030204" pitchFamily="34" charset="0"/>
              </a:rPr>
              <a:t>equality comparison </a:t>
            </a:r>
            <a:r>
              <a:rPr lang="en-US" sz="2200" smtClean="0">
                <a:latin typeface="Calibri" panose="020F0502020204030204" pitchFamily="34" charset="0"/>
              </a:rPr>
              <a:t>(== </a:t>
            </a:r>
            <a:r>
              <a:rPr lang="en-US" sz="2200">
                <a:latin typeface="Calibri" panose="020F0502020204030204" pitchFamily="34" charset="0"/>
              </a:rPr>
              <a:t>atau != ).</a:t>
            </a:r>
          </a:p>
          <a:p>
            <a:endParaRPr lang="en-US" sz="2400"/>
          </a:p>
          <a:p>
            <a:r>
              <a:rPr lang="en-US" sz="2400"/>
              <a:t>Contoh:</a:t>
            </a:r>
          </a:p>
          <a:p>
            <a:pPr marL="411480" lvl="1" indent="0">
              <a:buNone/>
            </a:pPr>
            <a:r>
              <a:rPr lang="en-US" sz="2000">
                <a:latin typeface="Calibri" panose="020F0502020204030204" pitchFamily="34" charset="0"/>
              </a:rPr>
              <a:t>point3 = point2; </a:t>
            </a:r>
          </a:p>
          <a:p>
            <a:pPr marL="411480" lvl="1" indent="0">
              <a:buNone/>
            </a:pPr>
            <a:r>
              <a:rPr lang="en-US" sz="2000">
                <a:latin typeface="Calibri" panose="020F0502020204030204" pitchFamily="34" charset="0"/>
              </a:rPr>
              <a:t>Dengan demikian maka:</a:t>
            </a:r>
          </a:p>
          <a:p>
            <a:pPr marL="411480" lvl="1" indent="0">
              <a:buNone/>
            </a:pPr>
            <a:r>
              <a:rPr lang="en-US" sz="2000">
                <a:latin typeface="Calibri" panose="020F0502020204030204" pitchFamily="34" charset="0"/>
              </a:rPr>
              <a:t>Point3 sekarang berisi 1024, </a:t>
            </a:r>
            <a:endParaRPr lang="en-US" sz="2000" smtClean="0">
              <a:latin typeface="Calibri" panose="020F0502020204030204" pitchFamily="34" charset="0"/>
            </a:endParaRPr>
          </a:p>
          <a:p>
            <a:pPr marL="411480" lvl="1" indent="0">
              <a:buNone/>
            </a:pPr>
            <a:r>
              <a:rPr lang="en-US" sz="2000" smtClean="0">
                <a:latin typeface="Calibri" panose="020F0502020204030204" pitchFamily="34" charset="0"/>
              </a:rPr>
              <a:t>yaitu</a:t>
            </a:r>
            <a:r>
              <a:rPr lang="en-US" sz="2000">
                <a:latin typeface="Calibri" panose="020F0502020204030204" pitchFamily="34" charset="0"/>
              </a:rPr>
              <a:t>;</a:t>
            </a:r>
          </a:p>
          <a:p>
            <a:pPr marL="411480" lvl="1" indent="0">
              <a:buNone/>
            </a:pPr>
            <a:r>
              <a:rPr lang="en-US" sz="2000">
                <a:latin typeface="Calibri" panose="020F0502020204030204" pitchFamily="34" charset="0"/>
              </a:rPr>
              <a:t>Alamat dari object (5,12</a:t>
            </a:r>
            <a:r>
              <a:rPr lang="en-US" sz="2000" smtClean="0">
                <a:latin typeface="Calibri" panose="020F0502020204030204" pitchFamily="34" charset="0"/>
              </a:rPr>
              <a:t>)</a:t>
            </a:r>
            <a:endParaRPr lang="en-US" sz="2000">
              <a:latin typeface="Calibri" panose="020F0502020204030204" pitchFamily="34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en-US" sz="1600" smtClean="0"/>
              <a:t>SIF1213 - </a:t>
            </a:r>
            <a:fld id="{856524A2-1DDE-4CC8-AD9C-EA4094C56FD8}" type="slidenum">
              <a:rPr lang="en-US" sz="1600" smtClean="0"/>
              <a:pPr/>
              <a:t>8</a:t>
            </a:fld>
            <a:endParaRPr lang="en-US" sz="16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7935739"/>
              </p:ext>
            </p:extLst>
          </p:nvPr>
        </p:nvGraphicFramePr>
        <p:xfrm>
          <a:off x="4427984" y="4095719"/>
          <a:ext cx="1896616" cy="192915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201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65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5594">
                <a:tc>
                  <a:txBody>
                    <a:bodyPr/>
                    <a:lstStyle/>
                    <a:p>
                      <a:pPr algn="r"/>
                      <a:endParaRPr lang="en-US" sz="1200"/>
                    </a:p>
                  </a:txBody>
                  <a:tcPr marL="67955" marR="67955" marT="33978" marB="3397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7955" marR="67955" marT="33978" marB="339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5594">
                <a:tc>
                  <a:txBody>
                    <a:bodyPr/>
                    <a:lstStyle/>
                    <a:p>
                      <a:pPr algn="r"/>
                      <a:r>
                        <a:rPr lang="en-US" sz="1200" smtClean="0"/>
                        <a:t>1000</a:t>
                      </a:r>
                      <a:endParaRPr lang="en-US" sz="1200"/>
                    </a:p>
                  </a:txBody>
                  <a:tcPr marL="67955" marR="67955" marT="33978" marB="3397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smtClean="0"/>
                        <a:t>(0,0)</a:t>
                      </a:r>
                      <a:endParaRPr lang="en-US" sz="1200"/>
                    </a:p>
                  </a:txBody>
                  <a:tcPr marL="67955" marR="67955" marT="33978" marB="339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5594">
                <a:tc>
                  <a:txBody>
                    <a:bodyPr/>
                    <a:lstStyle/>
                    <a:p>
                      <a:pPr algn="r"/>
                      <a:r>
                        <a:rPr lang="en-US" sz="1200" smtClean="0"/>
                        <a:t>1024</a:t>
                      </a:r>
                      <a:endParaRPr lang="en-US" sz="1200"/>
                    </a:p>
                  </a:txBody>
                  <a:tcPr marL="67955" marR="67955" marT="33978" marB="3397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smtClean="0"/>
                        <a:t>(5,12)</a:t>
                      </a:r>
                      <a:endParaRPr lang="en-US" sz="1200"/>
                    </a:p>
                  </a:txBody>
                  <a:tcPr marL="67955" marR="67955" marT="33978" marB="339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5594">
                <a:tc>
                  <a:txBody>
                    <a:bodyPr/>
                    <a:lstStyle/>
                    <a:p>
                      <a:pPr algn="r"/>
                      <a:r>
                        <a:rPr lang="en-US" sz="1200" smtClean="0"/>
                        <a:t>3200</a:t>
                      </a:r>
                      <a:endParaRPr lang="en-US" sz="1200"/>
                    </a:p>
                  </a:txBody>
                  <a:tcPr marL="67955" marR="67955" marT="33978" marB="3397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smtClean="0"/>
                        <a:t>point2 = 1024</a:t>
                      </a:r>
                      <a:endParaRPr lang="en-US" sz="1200"/>
                    </a:p>
                  </a:txBody>
                  <a:tcPr marL="67955" marR="67955" marT="33978" marB="339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5594">
                <a:tc>
                  <a:txBody>
                    <a:bodyPr/>
                    <a:lstStyle/>
                    <a:p>
                      <a:pPr algn="r"/>
                      <a:r>
                        <a:rPr lang="en-US" sz="1200" smtClean="0"/>
                        <a:t>3600</a:t>
                      </a:r>
                      <a:endParaRPr lang="en-US" sz="1200"/>
                    </a:p>
                  </a:txBody>
                  <a:tcPr marL="67955" marR="67955" marT="33978" marB="3397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smtClean="0"/>
                        <a:t>point1 = 1000</a:t>
                      </a:r>
                      <a:endParaRPr lang="en-US" sz="1200"/>
                    </a:p>
                  </a:txBody>
                  <a:tcPr marL="67955" marR="67955" marT="33978" marB="339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5594">
                <a:tc>
                  <a:txBody>
                    <a:bodyPr/>
                    <a:lstStyle/>
                    <a:p>
                      <a:pPr algn="r"/>
                      <a:r>
                        <a:rPr lang="en-US" sz="1200" smtClean="0"/>
                        <a:t>5124</a:t>
                      </a:r>
                      <a:endParaRPr lang="en-US" sz="1200"/>
                    </a:p>
                  </a:txBody>
                  <a:tcPr marL="67955" marR="67955" marT="33978" marB="3397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smtClean="0">
                          <a:solidFill>
                            <a:srgbClr val="FF0000"/>
                          </a:solidFill>
                        </a:rPr>
                        <a:t>point3 = 1000</a:t>
                      </a:r>
                      <a:endParaRPr lang="en-US" sz="1200" b="1">
                        <a:solidFill>
                          <a:srgbClr val="FF0000"/>
                        </a:solidFill>
                      </a:endParaRPr>
                    </a:p>
                  </a:txBody>
                  <a:tcPr marL="67955" marR="67955" marT="33978" marB="339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5594">
                <a:tc>
                  <a:txBody>
                    <a:bodyPr/>
                    <a:lstStyle/>
                    <a:p>
                      <a:pPr algn="r"/>
                      <a:endParaRPr lang="en-US" sz="1200"/>
                    </a:p>
                  </a:txBody>
                  <a:tcPr marL="67955" marR="67955" marT="33978" marB="3397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7955" marR="67955" marT="33978" marB="339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85984"/>
              </p:ext>
            </p:extLst>
          </p:nvPr>
        </p:nvGraphicFramePr>
        <p:xfrm>
          <a:off x="6858000" y="4095719"/>
          <a:ext cx="1828800" cy="192915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979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08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5594">
                <a:tc>
                  <a:txBody>
                    <a:bodyPr/>
                    <a:lstStyle/>
                    <a:p>
                      <a:pPr algn="r"/>
                      <a:endParaRPr lang="en-US" sz="1200"/>
                    </a:p>
                  </a:txBody>
                  <a:tcPr marL="67955" marR="67955" marT="33978" marB="3397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7955" marR="67955" marT="33978" marB="339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5594">
                <a:tc>
                  <a:txBody>
                    <a:bodyPr/>
                    <a:lstStyle/>
                    <a:p>
                      <a:pPr algn="r"/>
                      <a:r>
                        <a:rPr lang="en-US" sz="1200" smtClean="0"/>
                        <a:t>1000</a:t>
                      </a:r>
                      <a:endParaRPr lang="en-US" sz="1200"/>
                    </a:p>
                  </a:txBody>
                  <a:tcPr marL="67955" marR="67955" marT="33978" marB="3397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smtClean="0"/>
                        <a:t>(0,0)</a:t>
                      </a:r>
                      <a:endParaRPr lang="en-US" sz="1200"/>
                    </a:p>
                  </a:txBody>
                  <a:tcPr marL="67955" marR="67955" marT="33978" marB="339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5594">
                <a:tc>
                  <a:txBody>
                    <a:bodyPr/>
                    <a:lstStyle/>
                    <a:p>
                      <a:pPr algn="r"/>
                      <a:r>
                        <a:rPr lang="en-US" sz="1200" smtClean="0"/>
                        <a:t>1024</a:t>
                      </a:r>
                      <a:endParaRPr lang="en-US" sz="1200"/>
                    </a:p>
                  </a:txBody>
                  <a:tcPr marL="67955" marR="67955" marT="33978" marB="3397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smtClean="0"/>
                        <a:t>(5,12)</a:t>
                      </a:r>
                      <a:endParaRPr lang="en-US" sz="1200"/>
                    </a:p>
                  </a:txBody>
                  <a:tcPr marL="67955" marR="67955" marT="33978" marB="339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5594">
                <a:tc>
                  <a:txBody>
                    <a:bodyPr/>
                    <a:lstStyle/>
                    <a:p>
                      <a:pPr algn="r"/>
                      <a:r>
                        <a:rPr lang="en-US" sz="1200" smtClean="0"/>
                        <a:t>3200</a:t>
                      </a:r>
                      <a:endParaRPr lang="en-US" sz="1200"/>
                    </a:p>
                  </a:txBody>
                  <a:tcPr marL="67955" marR="67955" marT="33978" marB="3397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smtClean="0"/>
                        <a:t>point2 = 1024</a:t>
                      </a:r>
                      <a:endParaRPr lang="en-US" sz="1200"/>
                    </a:p>
                  </a:txBody>
                  <a:tcPr marL="67955" marR="67955" marT="33978" marB="339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5594">
                <a:tc>
                  <a:txBody>
                    <a:bodyPr/>
                    <a:lstStyle/>
                    <a:p>
                      <a:pPr algn="r"/>
                      <a:r>
                        <a:rPr lang="en-US" sz="1200" smtClean="0"/>
                        <a:t>3600</a:t>
                      </a:r>
                      <a:endParaRPr lang="en-US" sz="1200"/>
                    </a:p>
                  </a:txBody>
                  <a:tcPr marL="67955" marR="67955" marT="33978" marB="3397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smtClean="0"/>
                        <a:t>point1 = 1000</a:t>
                      </a:r>
                      <a:endParaRPr lang="en-US" sz="1200"/>
                    </a:p>
                  </a:txBody>
                  <a:tcPr marL="67955" marR="67955" marT="33978" marB="339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5594">
                <a:tc>
                  <a:txBody>
                    <a:bodyPr/>
                    <a:lstStyle/>
                    <a:p>
                      <a:pPr algn="r"/>
                      <a:r>
                        <a:rPr lang="en-US" sz="1200" smtClean="0"/>
                        <a:t>5124</a:t>
                      </a:r>
                      <a:endParaRPr lang="en-US" sz="1200"/>
                    </a:p>
                  </a:txBody>
                  <a:tcPr marL="67955" marR="67955" marT="33978" marB="3397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smtClean="0">
                          <a:solidFill>
                            <a:srgbClr val="FF0000"/>
                          </a:solidFill>
                        </a:rPr>
                        <a:t>point3 = 1024</a:t>
                      </a:r>
                      <a:endParaRPr lang="en-US" sz="1200" b="1">
                        <a:solidFill>
                          <a:srgbClr val="FF0000"/>
                        </a:solidFill>
                      </a:endParaRPr>
                    </a:p>
                  </a:txBody>
                  <a:tcPr marL="67955" marR="67955" marT="33978" marB="339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5594">
                <a:tc>
                  <a:txBody>
                    <a:bodyPr/>
                    <a:lstStyle/>
                    <a:p>
                      <a:pPr algn="r"/>
                      <a:endParaRPr lang="en-US" sz="1200"/>
                    </a:p>
                  </a:txBody>
                  <a:tcPr marL="67955" marR="67955" marT="33978" marB="3397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7955" marR="67955" marT="33978" marB="339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Right Arrow 6"/>
          <p:cNvSpPr/>
          <p:nvPr/>
        </p:nvSpPr>
        <p:spPr>
          <a:xfrm>
            <a:off x="6477000" y="4953000"/>
            <a:ext cx="304800" cy="304800"/>
          </a:xfrm>
          <a:prstGeom prst="righ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8" name="TextBox 7"/>
          <p:cNvSpPr txBox="1"/>
          <p:nvPr/>
        </p:nvSpPr>
        <p:spPr>
          <a:xfrm>
            <a:off x="5334000" y="3657600"/>
            <a:ext cx="7793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u="sng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Before</a:t>
            </a:r>
            <a:endParaRPr lang="en-US" sz="1600" u="sng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33436" y="3657600"/>
            <a:ext cx="6431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u="sng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After</a:t>
            </a:r>
            <a:endParaRPr lang="en-US" sz="1600" u="sng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68604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Operations Deals with the Object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Terdapat</a:t>
            </a:r>
            <a:r>
              <a:rPr lang="en-US" dirty="0"/>
              <a:t>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kategori</a:t>
            </a:r>
            <a:r>
              <a:rPr lang="en-US" dirty="0"/>
              <a:t> </a:t>
            </a:r>
            <a:r>
              <a:rPr lang="en-US" dirty="0" err="1"/>
              <a:t>operasi</a:t>
            </a:r>
            <a:r>
              <a:rPr lang="en-US" dirty="0"/>
              <a:t> </a:t>
            </a:r>
            <a:r>
              <a:rPr lang="en-US" dirty="0" err="1"/>
              <a:t>terkait</a:t>
            </a:r>
            <a:r>
              <a:rPr lang="en-US" dirty="0"/>
              <a:t> object yang </a:t>
            </a:r>
            <a:r>
              <a:rPr lang="en-US" dirty="0" err="1"/>
              <a:t>dijadikan</a:t>
            </a:r>
            <a:r>
              <a:rPr lang="en-US" dirty="0"/>
              <a:t> </a:t>
            </a:r>
            <a:r>
              <a:rPr lang="en-US" dirty="0" err="1"/>
              <a:t>referensi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variable </a:t>
            </a:r>
            <a:r>
              <a:rPr lang="en-US" dirty="0" err="1"/>
              <a:t>tipe</a:t>
            </a:r>
            <a:r>
              <a:rPr lang="en-US" dirty="0"/>
              <a:t> reference.</a:t>
            </a:r>
          </a:p>
          <a:p>
            <a:pPr marL="402336" lvl="1" indent="0">
              <a:buNone/>
            </a:pPr>
            <a:r>
              <a:rPr lang="en-US" dirty="0" err="1">
                <a:latin typeface="Calibri" panose="020F0502020204030204" pitchFamily="34" charset="0"/>
              </a:rPr>
              <a:t>Hanya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terdapat</a:t>
            </a:r>
            <a:r>
              <a:rPr lang="en-US" dirty="0">
                <a:latin typeface="Calibri" panose="020F0502020204030204" pitchFamily="34" charset="0"/>
              </a:rPr>
              <a:t> 3 </a:t>
            </a:r>
            <a:r>
              <a:rPr lang="en-US" dirty="0" err="1">
                <a:latin typeface="Calibri" panose="020F0502020204030204" pitchFamily="34" charset="0"/>
              </a:rPr>
              <a:t>aksi</a:t>
            </a:r>
            <a:r>
              <a:rPr lang="en-US" dirty="0">
                <a:latin typeface="Calibri" panose="020F0502020204030204" pitchFamily="34" charset="0"/>
              </a:rPr>
              <a:t> yang </a:t>
            </a:r>
            <a:r>
              <a:rPr lang="en-US" dirty="0" err="1">
                <a:latin typeface="Calibri" panose="020F0502020204030204" pitchFamily="34" charset="0"/>
              </a:rPr>
              <a:t>dapat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diberikan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pada</a:t>
            </a:r>
            <a:r>
              <a:rPr lang="en-US" dirty="0">
                <a:latin typeface="Calibri" panose="020F0502020204030204" pitchFamily="34" charset="0"/>
              </a:rPr>
              <a:t> object:</a:t>
            </a:r>
          </a:p>
          <a:p>
            <a:pPr marL="1181862" lvl="2" indent="-514350">
              <a:buFont typeface="+mj-lt"/>
              <a:buAutoNum type="arabicPeriod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type conversion</a:t>
            </a:r>
            <a:r>
              <a:rPr lang="en-US" dirty="0">
                <a:latin typeface="Calibri" panose="020F0502020204030204" pitchFamily="34" charset="0"/>
              </a:rPr>
              <a:t>.</a:t>
            </a:r>
          </a:p>
          <a:p>
            <a:pPr marL="1181862" lvl="2" indent="-514350">
              <a:buFont typeface="+mj-lt"/>
              <a:buAutoNum type="arabicPeriod"/>
            </a:pPr>
            <a:r>
              <a:rPr lang="en-US" dirty="0" err="1">
                <a:latin typeface="Calibri" panose="020F0502020204030204" pitchFamily="34" charset="0"/>
              </a:rPr>
              <a:t>Akses</a:t>
            </a:r>
            <a:r>
              <a:rPr lang="en-US" dirty="0">
                <a:latin typeface="Calibri" panose="020F0502020204030204" pitchFamily="34" charset="0"/>
              </a:rPr>
              <a:t> internal field (variable internal) </a:t>
            </a:r>
            <a:r>
              <a:rPr lang="en-US" dirty="0" err="1">
                <a:latin typeface="Calibri" panose="020F0502020204030204" pitchFamily="34" charset="0"/>
              </a:rPr>
              <a:t>atau</a:t>
            </a:r>
            <a:r>
              <a:rPr lang="en-US" dirty="0">
                <a:latin typeface="Calibri" panose="020F0502020204030204" pitchFamily="34" charset="0"/>
              </a:rPr>
              <a:t> call a method </a:t>
            </a:r>
            <a:r>
              <a:rPr lang="en-US" dirty="0" err="1">
                <a:latin typeface="Calibri" panose="020F0502020204030204" pitchFamily="34" charset="0"/>
              </a:rPr>
              <a:t>melalui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dot operator </a:t>
            </a:r>
            <a:r>
              <a:rPr lang="en-US" dirty="0">
                <a:latin typeface="Calibri" panose="020F0502020204030204" pitchFamily="34" charset="0"/>
              </a:rPr>
              <a:t>(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.</a:t>
            </a:r>
            <a:r>
              <a:rPr lang="en-US" dirty="0">
                <a:latin typeface="Calibri" panose="020F0502020204030204" pitchFamily="34" charset="0"/>
              </a:rPr>
              <a:t>).</a:t>
            </a:r>
          </a:p>
          <a:p>
            <a:pPr marL="1181862" lvl="2" indent="-514350">
              <a:buFont typeface="+mj-lt"/>
              <a:buAutoNum type="arabicPeriod"/>
            </a:pPr>
            <a:r>
              <a:rPr lang="en-US" dirty="0" err="1">
                <a:latin typeface="Calibri" panose="020F0502020204030204" pitchFamily="34" charset="0"/>
              </a:rPr>
              <a:t>Menggunakan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instanceof</a:t>
            </a:r>
            <a:r>
              <a:rPr lang="en-US" dirty="0">
                <a:latin typeface="Calibri" panose="020F0502020204030204" pitchFamily="34" charset="0"/>
              </a:rPr>
              <a:t> operator </a:t>
            </a:r>
            <a:r>
              <a:rPr lang="en-US" dirty="0" err="1">
                <a:latin typeface="Calibri" panose="020F0502020204030204" pitchFamily="34" charset="0"/>
              </a:rPr>
              <a:t>untuk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verifikasi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tipe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dari</a:t>
            </a:r>
            <a:r>
              <a:rPr lang="en-US" dirty="0">
                <a:latin typeface="Calibri" panose="020F0502020204030204" pitchFamily="34" charset="0"/>
              </a:rPr>
              <a:t> object yang </a:t>
            </a:r>
            <a:r>
              <a:rPr lang="en-US" dirty="0" err="1">
                <a:latin typeface="Calibri" panose="020F0502020204030204" pitchFamily="34" charset="0"/>
              </a:rPr>
              <a:t>disimpan</a:t>
            </a:r>
            <a:r>
              <a:rPr lang="en-US" dirty="0">
                <a:latin typeface="Calibri" panose="020F0502020204030204" pitchFamily="34" charset="0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42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3838</TotalTime>
  <Words>448</Words>
  <Application>Microsoft Office PowerPoint</Application>
  <PresentationFormat>On-screen Show (4:3)</PresentationFormat>
  <Paragraphs>127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Calibri</vt:lpstr>
      <vt:lpstr>Courier New</vt:lpstr>
      <vt:lpstr>Georgia</vt:lpstr>
      <vt:lpstr>Trebuchet MS</vt:lpstr>
      <vt:lpstr>Wingdings 2</vt:lpstr>
      <vt:lpstr>Urban</vt:lpstr>
      <vt:lpstr>FONDASI PEMROGRAMAN &amp; STRUKTUR DATA #3 - 1</vt:lpstr>
      <vt:lpstr>Intro Object</vt:lpstr>
      <vt:lpstr>Intro Object</vt:lpstr>
      <vt:lpstr>Dasar Object &amp; Reference</vt:lpstr>
      <vt:lpstr>Dasar Object &amp; Reference</vt:lpstr>
      <vt:lpstr>Reference Variable</vt:lpstr>
      <vt:lpstr>Reference Variable</vt:lpstr>
      <vt:lpstr>Operators for Reference Variable</vt:lpstr>
      <vt:lpstr>Operations Deals with the Object</vt:lpstr>
      <vt:lpstr>The dot operator (.)</vt:lpstr>
      <vt:lpstr>See You Next Topic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Pengantar Sistem Informasi</dc:title>
  <dc:creator>Marcello Singadji</dc:creator>
  <cp:lastModifiedBy>Augury El Rayeb</cp:lastModifiedBy>
  <cp:revision>396</cp:revision>
  <dcterms:created xsi:type="dcterms:W3CDTF">2011-09-16T02:11:44Z</dcterms:created>
  <dcterms:modified xsi:type="dcterms:W3CDTF">2018-05-27T06:28:07Z</dcterms:modified>
</cp:coreProperties>
</file>