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325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74" r:id="rId18"/>
    <p:sldId id="373" r:id="rId19"/>
    <p:sldId id="347" r:id="rId20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8391" autoAdjust="0"/>
  </p:normalViewPr>
  <p:slideViewPr>
    <p:cSldViewPr>
      <p:cViewPr varScale="1">
        <p:scale>
          <a:sx n="65" d="100"/>
          <a:sy n="65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E6C7EE37-ABFF-4628-BB22-B455B9FE39E0}" type="slidenum">
              <a:rPr lang="en-US" altLang="id-ID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24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B0CE8B31-E8DE-45CD-BC29-45FE52C12507}" type="slidenum">
              <a:rPr lang="en-US" altLang="id-ID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46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D1BE4B21-0BF6-4380-BBBA-19FCBF82AAA8}" type="slidenum">
              <a:rPr lang="en-US" altLang="id-ID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02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B6FCE3B9-5F2F-46FF-9586-3EED991F972B}" type="slidenum">
              <a:rPr lang="en-US" altLang="id-ID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20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C5EF4C00-03FA-4B17-A8E6-C6EE330B4236}" type="slidenum">
              <a:rPr lang="en-US" altLang="id-ID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61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5F0E5C49-2319-4513-A26D-6B242933D63B}" type="slidenum">
              <a:rPr lang="en-US" altLang="id-ID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06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33F186D7-ADC9-4ECB-8A99-21CC4CC62ED0}" type="slidenum">
              <a:rPr lang="en-US" altLang="id-ID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949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081A4AC9-253E-49C2-9996-C28B1D82D165}" type="slidenum">
              <a:rPr lang="en-US" altLang="id-ID" sz="12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8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5FDB809D-D74E-4441-8B78-1BD517E9F94D}" type="slidenum">
              <a:rPr lang="en-US" altLang="id-ID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3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19732DAF-61CB-4CAD-B76B-1F27713C61CF}" type="slidenum">
              <a:rPr lang="en-US" altLang="id-ID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9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4A5AE7C4-8DEE-4C07-9387-F30875F10236}" type="slidenum">
              <a:rPr lang="en-US" altLang="id-ID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74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33F186D7-ADC9-4ECB-8A99-21CC4CC62ED0}" type="slidenum">
              <a:rPr lang="en-US" altLang="id-ID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31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2FA019CF-1AF7-40DD-9410-04B885A81592}" type="slidenum">
              <a:rPr lang="en-US" altLang="id-ID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55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AEFCD727-E1D9-4F24-A72F-10277A2F822B}" type="slidenum">
              <a:rPr lang="en-US" altLang="id-ID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571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1101FF6F-17BB-4CD3-8AD1-F8AAA8DECB5F}" type="slidenum">
              <a:rPr lang="en-US" altLang="id-ID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62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F5CD7430-A305-4831-96E0-D83F9E0CED2B}" type="slidenum">
              <a:rPr lang="en-US" altLang="id-ID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17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21/10/2015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/>
              <a:t>4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Determinan Matriks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KOFAKTOR MATRIKS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sv-SE" altLang="id-ID" sz="2400">
                <a:latin typeface="Palatino Linotype" panose="02040502050505030304" pitchFamily="18" charset="0"/>
              </a:rPr>
              <a:t>Kofaktor dari baris ke-i dan kolom ke-j dituliskan dengan</a:t>
            </a: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Contoh :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Kofaktor dari elemen a</a:t>
            </a:r>
            <a:r>
              <a:rPr lang="id-ID" altLang="id-ID" sz="1200">
                <a:latin typeface="Palatino Linotype" panose="02040502050505030304" pitchFamily="18" charset="0"/>
              </a:rPr>
              <a:t>11</a:t>
            </a: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2265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7526" name="Object 2"/>
          <p:cNvGraphicFramePr>
            <a:graphicFrameLocks noChangeAspect="1"/>
          </p:cNvGraphicFramePr>
          <p:nvPr/>
        </p:nvGraphicFramePr>
        <p:xfrm>
          <a:off x="1219200" y="3810000"/>
          <a:ext cx="3048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5" imgW="1523880" imgH="241200" progId="Equation.3">
                  <p:embed/>
                </p:oleObj>
              </mc:Choice>
              <mc:Fallback>
                <p:oleObj name="Equation" r:id="rId5" imgW="1523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0"/>
                        <a:ext cx="30480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2524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5030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TEOREMA LAPLACE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sv-SE" altLang="id-ID" sz="2400">
                <a:latin typeface="Palatino Linotype" panose="02040502050505030304" pitchFamily="18" charset="0"/>
              </a:rPr>
              <a:t>Determinan dari suatu matriks sama dengan jumlah</a:t>
            </a:r>
            <a:r>
              <a:rPr lang="id-ID" altLang="id-ID" sz="2400">
                <a:latin typeface="Palatino Linotype" panose="02040502050505030304" pitchFamily="18" charset="0"/>
              </a:rPr>
              <a:t> </a:t>
            </a:r>
            <a:r>
              <a:rPr lang="sv-SE" altLang="id-ID" sz="2400">
                <a:latin typeface="Palatino Linotype" panose="02040502050505030304" pitchFamily="18" charset="0"/>
              </a:rPr>
              <a:t>perkalian elemen-elemen dari sembarang baris</a:t>
            </a:r>
            <a:r>
              <a:rPr lang="id-ID" altLang="id-ID" sz="2400">
                <a:latin typeface="Palatino Linotype" panose="02040502050505030304" pitchFamily="18" charset="0"/>
              </a:rPr>
              <a:t> </a:t>
            </a:r>
            <a:r>
              <a:rPr lang="sv-SE" altLang="id-ID" sz="2400">
                <a:latin typeface="Palatino Linotype" panose="02040502050505030304" pitchFamily="18" charset="0"/>
              </a:rPr>
              <a:t>atau kolom dengan kofaktor-kofaktornya</a:t>
            </a:r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43200"/>
            <a:ext cx="5181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26668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TEOREMA LAPLACE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/>
            <a:r>
              <a:rPr lang="sv-SE" altLang="id-ID" sz="2400" b="1">
                <a:solidFill>
                  <a:schemeClr val="tx2"/>
                </a:solidFill>
                <a:latin typeface="Palatino Linotype" panose="02040502050505030304" pitchFamily="18" charset="0"/>
              </a:rPr>
              <a:t>Determinan dengan Ekspansi Kofaktor Pada Baris</a:t>
            </a:r>
            <a:endParaRPr lang="id-ID" altLang="id-ID" sz="2400" b="1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Misalkan ada sebuah matriks A berordo 3x3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D</a:t>
            </a:r>
            <a:r>
              <a:rPr lang="sv-SE" altLang="id-ID" sz="2400">
                <a:latin typeface="Palatino Linotype" panose="02040502050505030304" pitchFamily="18" charset="0"/>
              </a:rPr>
              <a:t>eterminan </a:t>
            </a:r>
            <a:r>
              <a:rPr lang="id-ID" altLang="id-ID" sz="2400">
                <a:latin typeface="Palatino Linotype" panose="02040502050505030304" pitchFamily="18" charset="0"/>
              </a:rPr>
              <a:t>Matriks </a:t>
            </a:r>
            <a:r>
              <a:rPr lang="sv-SE" altLang="id-ID" sz="2400">
                <a:latin typeface="Palatino Linotype" panose="02040502050505030304" pitchFamily="18" charset="0"/>
              </a:rPr>
              <a:t>A dengan metode ekspansi kofaktor baris</a:t>
            </a:r>
            <a:r>
              <a:rPr lang="id-ID" altLang="id-ID" sz="2400">
                <a:latin typeface="Palatino Linotype" panose="02040502050505030304" pitchFamily="18" charset="0"/>
              </a:rPr>
              <a:t> pertama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|A|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</a:t>
            </a:r>
            <a:endParaRPr lang="sv-SE" altLang="id-ID" sz="2400">
              <a:latin typeface="Palatino Linotype" panose="02040502050505030304" pitchFamily="18" charset="0"/>
            </a:endParaRPr>
          </a:p>
        </p:txBody>
      </p:sp>
      <p:graphicFrame>
        <p:nvGraphicFramePr>
          <p:cNvPr id="138243" name="Object 4"/>
          <p:cNvGraphicFramePr>
            <a:graphicFrameLocks noChangeAspect="1"/>
          </p:cNvGraphicFramePr>
          <p:nvPr/>
        </p:nvGraphicFramePr>
        <p:xfrm>
          <a:off x="1219200" y="2209800"/>
          <a:ext cx="19812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1269720" imgH="711000" progId="Equation.3">
                  <p:embed/>
                </p:oleObj>
              </mc:Choice>
              <mc:Fallback>
                <p:oleObj name="Equation" r:id="rId4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198120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6" name="Object 3"/>
          <p:cNvGraphicFramePr>
            <a:graphicFrameLocks noChangeAspect="1"/>
          </p:cNvGraphicFramePr>
          <p:nvPr/>
        </p:nvGraphicFramePr>
        <p:xfrm>
          <a:off x="1828800" y="4038600"/>
          <a:ext cx="44164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2603160" imgH="965160" progId="Equation.3">
                  <p:embed/>
                </p:oleObj>
              </mc:Choice>
              <mc:Fallback>
                <p:oleObj name="Equation" r:id="rId6" imgW="26031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441642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35115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TEOREMA LAPLACE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219200"/>
            <a:ext cx="80772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Palatino Linotype" panose="02040502050505030304" pitchFamily="18" charset="0"/>
              </a:rPr>
              <a:t>D</a:t>
            </a:r>
            <a:r>
              <a:rPr lang="sv-SE" altLang="id-ID" sz="2000">
                <a:latin typeface="Palatino Linotype" panose="02040502050505030304" pitchFamily="18" charset="0"/>
              </a:rPr>
              <a:t>eterminan </a:t>
            </a:r>
            <a:r>
              <a:rPr lang="id-ID" altLang="id-ID" sz="2000">
                <a:latin typeface="Palatino Linotype" panose="02040502050505030304" pitchFamily="18" charset="0"/>
              </a:rPr>
              <a:t>Matriks </a:t>
            </a:r>
            <a:r>
              <a:rPr lang="sv-SE" altLang="id-ID" sz="2000">
                <a:latin typeface="Palatino Linotype" panose="02040502050505030304" pitchFamily="18" charset="0"/>
              </a:rPr>
              <a:t>A dengan metode ekspansi kofaktor baris</a:t>
            </a:r>
            <a:r>
              <a:rPr lang="id-ID" altLang="id-ID" sz="2000">
                <a:latin typeface="Palatino Linotype" panose="02040502050505030304" pitchFamily="18" charset="0"/>
              </a:rPr>
              <a:t> kedua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|A|</a:t>
            </a: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Palatino Linotype" panose="02040502050505030304" pitchFamily="18" charset="0"/>
              </a:rPr>
              <a:t>D</a:t>
            </a:r>
            <a:r>
              <a:rPr lang="sv-SE" altLang="id-ID" sz="2000">
                <a:latin typeface="Palatino Linotype" panose="02040502050505030304" pitchFamily="18" charset="0"/>
              </a:rPr>
              <a:t>eterminan </a:t>
            </a:r>
            <a:r>
              <a:rPr lang="id-ID" altLang="id-ID" sz="2000">
                <a:latin typeface="Palatino Linotype" panose="02040502050505030304" pitchFamily="18" charset="0"/>
              </a:rPr>
              <a:t>Matriks </a:t>
            </a:r>
            <a:r>
              <a:rPr lang="sv-SE" altLang="id-ID" sz="2000">
                <a:latin typeface="Palatino Linotype" panose="02040502050505030304" pitchFamily="18" charset="0"/>
              </a:rPr>
              <a:t>A dengan metode ekspansi kofaktor baris</a:t>
            </a:r>
            <a:r>
              <a:rPr lang="id-ID" altLang="id-ID" sz="2000">
                <a:latin typeface="Palatino Linotype" panose="02040502050505030304" pitchFamily="18" charset="0"/>
              </a:rPr>
              <a:t> ketiga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|A| 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</a:t>
            </a:r>
            <a:endParaRPr lang="sv-SE" altLang="id-ID" sz="2400">
              <a:latin typeface="Palatino Linotype" panose="02040502050505030304" pitchFamily="18" charset="0"/>
            </a:endParaRPr>
          </a:p>
        </p:txBody>
      </p:sp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1828800" y="1905000"/>
          <a:ext cx="46101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2717640" imgH="965160" progId="Equation.3">
                  <p:embed/>
                </p:oleObj>
              </mc:Choice>
              <mc:Fallback>
                <p:oleObj name="Equation" r:id="rId4" imgW="27176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46101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0" name="Object 3"/>
          <p:cNvGraphicFramePr>
            <a:graphicFrameLocks noChangeAspect="1"/>
          </p:cNvGraphicFramePr>
          <p:nvPr/>
        </p:nvGraphicFramePr>
        <p:xfrm>
          <a:off x="1905000" y="4343400"/>
          <a:ext cx="46307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2730240" imgH="965160" progId="Equation.3">
                  <p:embed/>
                </p:oleObj>
              </mc:Choice>
              <mc:Fallback>
                <p:oleObj name="Equation" r:id="rId6" imgW="27302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343400"/>
                        <a:ext cx="46307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955477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TEOREMA LAPLACE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/>
            <a:r>
              <a:rPr lang="sv-SE" altLang="id-ID" sz="2400" b="1">
                <a:solidFill>
                  <a:schemeClr val="tx2"/>
                </a:solidFill>
                <a:latin typeface="Palatino Linotype" panose="02040502050505030304" pitchFamily="18" charset="0"/>
              </a:rPr>
              <a:t>Determinan dengan Ekspansi Kofaktor Pada </a:t>
            </a:r>
            <a:r>
              <a:rPr lang="id-ID" altLang="id-ID" sz="2400" b="1">
                <a:solidFill>
                  <a:schemeClr val="tx2"/>
                </a:solidFill>
                <a:latin typeface="Palatino Linotype" panose="02040502050505030304" pitchFamily="18" charset="0"/>
              </a:rPr>
              <a:t>Kolom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Misalkan ada sebuah matriks A berordo 3x3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D</a:t>
            </a:r>
            <a:r>
              <a:rPr lang="sv-SE" altLang="id-ID" sz="2400">
                <a:latin typeface="Palatino Linotype" panose="02040502050505030304" pitchFamily="18" charset="0"/>
              </a:rPr>
              <a:t>eterminan </a:t>
            </a:r>
            <a:r>
              <a:rPr lang="id-ID" altLang="id-ID" sz="2400">
                <a:latin typeface="Palatino Linotype" panose="02040502050505030304" pitchFamily="18" charset="0"/>
              </a:rPr>
              <a:t>Matriks </a:t>
            </a:r>
            <a:r>
              <a:rPr lang="sv-SE" altLang="id-ID" sz="2400">
                <a:latin typeface="Palatino Linotype" panose="02040502050505030304" pitchFamily="18" charset="0"/>
              </a:rPr>
              <a:t>A dengan metode ekspansi kofaktor </a:t>
            </a:r>
            <a:r>
              <a:rPr lang="id-ID" altLang="id-ID" sz="2400">
                <a:latin typeface="Palatino Linotype" panose="02040502050505030304" pitchFamily="18" charset="0"/>
              </a:rPr>
              <a:t>kolom pertama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|A|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</a:t>
            </a:r>
            <a:endParaRPr lang="sv-SE" altLang="id-ID" sz="2400">
              <a:latin typeface="Palatino Linotype" panose="02040502050505030304" pitchFamily="18" charset="0"/>
            </a:endParaRPr>
          </a:p>
        </p:txBody>
      </p:sp>
      <p:graphicFrame>
        <p:nvGraphicFramePr>
          <p:cNvPr id="138243" name="Object 4"/>
          <p:cNvGraphicFramePr>
            <a:graphicFrameLocks noChangeAspect="1"/>
          </p:cNvGraphicFramePr>
          <p:nvPr/>
        </p:nvGraphicFramePr>
        <p:xfrm>
          <a:off x="1219200" y="2209800"/>
          <a:ext cx="19812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1269720" imgH="711000" progId="Equation.3">
                  <p:embed/>
                </p:oleObj>
              </mc:Choice>
              <mc:Fallback>
                <p:oleObj name="Equation" r:id="rId4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198120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6" name="Object 3"/>
          <p:cNvGraphicFramePr>
            <a:graphicFrameLocks noChangeAspect="1"/>
          </p:cNvGraphicFramePr>
          <p:nvPr/>
        </p:nvGraphicFramePr>
        <p:xfrm>
          <a:off x="1817688" y="4038600"/>
          <a:ext cx="46101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2717640" imgH="965160" progId="Equation.3">
                  <p:embed/>
                </p:oleObj>
              </mc:Choice>
              <mc:Fallback>
                <p:oleObj name="Equation" r:id="rId6" imgW="27176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4038600"/>
                        <a:ext cx="46101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349484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TEOREMA LAPLACE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219200"/>
            <a:ext cx="80772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Palatino Linotype" panose="02040502050505030304" pitchFamily="18" charset="0"/>
              </a:rPr>
              <a:t>D</a:t>
            </a:r>
            <a:r>
              <a:rPr lang="sv-SE" altLang="id-ID" sz="2000">
                <a:latin typeface="Palatino Linotype" panose="02040502050505030304" pitchFamily="18" charset="0"/>
              </a:rPr>
              <a:t>eterminan </a:t>
            </a:r>
            <a:r>
              <a:rPr lang="id-ID" altLang="id-ID" sz="2000">
                <a:latin typeface="Palatino Linotype" panose="02040502050505030304" pitchFamily="18" charset="0"/>
              </a:rPr>
              <a:t>Matriks </a:t>
            </a:r>
            <a:r>
              <a:rPr lang="sv-SE" altLang="id-ID" sz="2000">
                <a:latin typeface="Palatino Linotype" panose="02040502050505030304" pitchFamily="18" charset="0"/>
              </a:rPr>
              <a:t>A dengan metode ekspansi kofaktor </a:t>
            </a:r>
            <a:r>
              <a:rPr lang="id-ID" altLang="id-ID" sz="2000">
                <a:latin typeface="Palatino Linotype" panose="02040502050505030304" pitchFamily="18" charset="0"/>
              </a:rPr>
              <a:t>kolom kedua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|A|</a:t>
            </a: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Palatino Linotype" panose="02040502050505030304" pitchFamily="18" charset="0"/>
              </a:rPr>
              <a:t>D</a:t>
            </a:r>
            <a:r>
              <a:rPr lang="sv-SE" altLang="id-ID" sz="2000">
                <a:latin typeface="Palatino Linotype" panose="02040502050505030304" pitchFamily="18" charset="0"/>
              </a:rPr>
              <a:t>eterminan </a:t>
            </a:r>
            <a:r>
              <a:rPr lang="id-ID" altLang="id-ID" sz="2000">
                <a:latin typeface="Palatino Linotype" panose="02040502050505030304" pitchFamily="18" charset="0"/>
              </a:rPr>
              <a:t>Matriks </a:t>
            </a:r>
            <a:r>
              <a:rPr lang="sv-SE" altLang="id-ID" sz="2000">
                <a:latin typeface="Palatino Linotype" panose="02040502050505030304" pitchFamily="18" charset="0"/>
              </a:rPr>
              <a:t>A dengan metode ekspansi kofaktor </a:t>
            </a:r>
            <a:r>
              <a:rPr lang="id-ID" altLang="id-ID" sz="2000">
                <a:latin typeface="Palatino Linotype" panose="02040502050505030304" pitchFamily="18" charset="0"/>
              </a:rPr>
              <a:t>kolom ketiga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|A| 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</a:t>
            </a:r>
            <a:endParaRPr lang="sv-SE" altLang="id-ID" sz="2400">
              <a:latin typeface="Palatino Linotype" panose="02040502050505030304" pitchFamily="18" charset="0"/>
            </a:endParaRPr>
          </a:p>
        </p:txBody>
      </p:sp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1828800" y="1905000"/>
          <a:ext cx="46101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4" imgW="2717640" imgH="965160" progId="Equation.3">
                  <p:embed/>
                </p:oleObj>
              </mc:Choice>
              <mc:Fallback>
                <p:oleObj name="Equation" r:id="rId4" imgW="27176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46101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0" name="Object 3"/>
          <p:cNvGraphicFramePr>
            <a:graphicFrameLocks noChangeAspect="1"/>
          </p:cNvGraphicFramePr>
          <p:nvPr/>
        </p:nvGraphicFramePr>
        <p:xfrm>
          <a:off x="1914525" y="4343400"/>
          <a:ext cx="46101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6" imgW="2717640" imgH="965160" progId="Equation.3">
                  <p:embed/>
                </p:oleObj>
              </mc:Choice>
              <mc:Fallback>
                <p:oleObj name="Equation" r:id="rId6" imgW="27176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4343400"/>
                        <a:ext cx="46101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08871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DET MATRIKS SEGITIGA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Jika A adalah matriks segitiga bujur sangkar berupa segitiga atas atau segitiga bawah maka nilai det(A) adalah hasil kali diagonal matriks tersebut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Contoh</a:t>
            </a:r>
          </a:p>
          <a:p>
            <a:pPr lvl="1" algn="just" eaLnBrk="1" hangingPunct="1"/>
            <a:r>
              <a:rPr lang="id-ID" altLang="id-ID" sz="2400">
                <a:latin typeface="Palatino Linotype" panose="02040502050505030304" pitchFamily="18" charset="0"/>
              </a:rPr>
              <a:t>	</a:t>
            </a:r>
            <a:endParaRPr lang="sv-SE" altLang="id-ID" sz="2400">
              <a:latin typeface="Palatino Linotype" panose="02040502050505030304" pitchFamily="18" charset="0"/>
            </a:endParaRPr>
          </a:p>
        </p:txBody>
      </p:sp>
      <p:graphicFrame>
        <p:nvGraphicFramePr>
          <p:cNvPr id="138243" name="Object 4"/>
          <p:cNvGraphicFramePr>
            <a:graphicFrameLocks noChangeAspect="1"/>
          </p:cNvGraphicFramePr>
          <p:nvPr/>
        </p:nvGraphicFramePr>
        <p:xfrm>
          <a:off x="1219200" y="2743200"/>
          <a:ext cx="27146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4" imgW="1739880" imgH="228600" progId="Equation.3">
                  <p:embed/>
                </p:oleObj>
              </mc:Choice>
              <mc:Fallback>
                <p:oleObj name="Equation" r:id="rId4" imgW="1739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271462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7157" name="Picture 5" descr="http://wapedia.mobi/math/XGJlZ2lue2JtYXRyaXh9IDImNyYtMyY4JjNcXCAwJi0zJjcmNSYxXFwgMCYwJjYmNyY2XFwgMCYwJjAmOSY4XFwgMCYwJjAmMCY0XFwgXGVuZHtibWF0cml4fQ==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1863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7158" name="Object 3"/>
          <p:cNvGraphicFramePr>
            <a:graphicFrameLocks noChangeAspect="1"/>
          </p:cNvGraphicFramePr>
          <p:nvPr/>
        </p:nvGraphicFramePr>
        <p:xfrm>
          <a:off x="3438525" y="4110038"/>
          <a:ext cx="31908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7" imgW="2044440" imgH="203040" progId="Equation.3">
                  <p:embed/>
                </p:oleObj>
              </mc:Choice>
              <mc:Fallback>
                <p:oleObj name="Equation" r:id="rId7" imgW="2044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4110038"/>
                        <a:ext cx="319087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97952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>
              <a:defRPr/>
            </a:pPr>
            <a:endParaRPr lang="id-ID" sz="2400" dirty="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 dirty="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 dirty="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 dirty="0" smtClean="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 dirty="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 dirty="0" smtClean="0">
              <a:latin typeface="Palatino Linotype" pitchFamily="18" charset="0"/>
            </a:endParaRPr>
          </a:p>
          <a:p>
            <a:pPr marL="0" lvl="1" algn="just">
              <a:defRPr/>
            </a:pPr>
            <a:endParaRPr lang="id-ID" sz="2400" dirty="0">
              <a:latin typeface="Palatino Linotype" pitchFamily="18" charset="0"/>
            </a:endParaRP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1219200" y="1905000"/>
          <a:ext cx="23368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1168200" imgH="711000" progId="Equation.3">
                  <p:embed/>
                </p:oleObj>
              </mc:Choice>
              <mc:Fallback>
                <p:oleObj name="Equation" r:id="rId4" imgW="1168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2336800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1143000"/>
            <a:ext cx="743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Latihan , dengan menggunakan </a:t>
            </a:r>
            <a:r>
              <a:rPr lang="id-ID" dirty="0" err="1" smtClean="0"/>
              <a:t>minor-kofaktor</a:t>
            </a:r>
            <a:r>
              <a:rPr lang="id-ID" dirty="0" smtClean="0"/>
              <a:t> tentukan Determinan :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725247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9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nimBg="1"/>
      <p:bldP spid="116746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REFERENSI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14400" y="1524000"/>
            <a:ext cx="6934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algn="just" eaLnBrk="1" hangingPunct="1">
              <a:buFont typeface="Century Gothic" panose="020B0502020202020204" pitchFamily="34" charset="0"/>
              <a:buAutoNum type="arabicPeriod"/>
            </a:pPr>
            <a:r>
              <a:rPr lang="en-US" altLang="id-ID" sz="2400">
                <a:latin typeface="Plantagenet Cherokee" panose="02020602070100000000" pitchFamily="18" charset="0"/>
              </a:rPr>
              <a:t>Discrete Mathematics and its Applications; Kenneth H. Rosen; McGraw Hill; sixth edition; 2007</a:t>
            </a:r>
            <a:endParaRPr lang="id-ID" altLang="id-ID" sz="2400">
              <a:latin typeface="Plantagenet Cherokee" panose="02020602070100000000" pitchFamily="18" charset="0"/>
            </a:endParaRPr>
          </a:p>
          <a:p>
            <a:pPr algn="just" eaLnBrk="1" hangingPunct="1">
              <a:buFont typeface="Century Gothic" panose="020B0502020202020204" pitchFamily="34" charset="0"/>
              <a:buAutoNum type="arabicPeriod"/>
            </a:pPr>
            <a:r>
              <a:rPr lang="id-ID" altLang="id-ID" sz="2400">
                <a:latin typeface="Plantagenet Cherokee" panose="02020602070100000000" pitchFamily="18" charset="0"/>
              </a:rPr>
              <a:t>http://p4tkmatematika.org/</a:t>
            </a:r>
          </a:p>
          <a:p>
            <a:pPr algn="just" eaLnBrk="1" hangingPunct="1">
              <a:buFont typeface="Century Gothic" panose="020B0502020202020204" pitchFamily="34" charset="0"/>
              <a:buAutoNum type="arabicPeriod"/>
            </a:pPr>
            <a:r>
              <a:rPr lang="id-ID" altLang="id-ID" sz="2400">
                <a:latin typeface="Plantagenet Cherokee" panose="02020602070100000000" pitchFamily="18" charset="0"/>
              </a:rPr>
              <a:t>http://www.idomaths.com/id/matriks.php</a:t>
            </a:r>
          </a:p>
        </p:txBody>
      </p:sp>
    </p:spTree>
    <p:extLst>
      <p:ext uri="{BB962C8B-B14F-4D97-AF65-F5344CB8AC3E}">
        <p14:creationId xmlns:p14="http://schemas.microsoft.com/office/powerpoint/2010/main" val="107619855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8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4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Determinan Matriks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Objective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determinan matriks</a:t>
            </a:r>
          </a:p>
          <a:p>
            <a:r>
              <a:rPr lang="id-ID" dirty="0" smtClean="0"/>
              <a:t>Mampu menyelesaikan determinan matriks menggunakan sifat-sifat matriks</a:t>
            </a:r>
          </a:p>
        </p:txBody>
      </p:sp>
    </p:spTree>
    <p:extLst>
      <p:ext uri="{BB962C8B-B14F-4D97-AF65-F5344CB8AC3E}">
        <p14:creationId xmlns:p14="http://schemas.microsoft.com/office/powerpoint/2010/main" val="27616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DETERMINAN MATRIKS</a:t>
            </a: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Setiap matriks persegi atau bujur sangkar memiliki nilai determinan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Nilai determinan dari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suatu</a:t>
            </a:r>
            <a:r>
              <a:rPr lang="id-ID" altLang="id-ID" sz="2400" dirty="0">
                <a:latin typeface="Palatino Linotype" panose="02040502050505030304" pitchFamily="18" charset="0"/>
              </a:rPr>
              <a:t> matriks merupakan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suatu</a:t>
            </a:r>
            <a:r>
              <a:rPr lang="id-ID" altLang="id-ID" sz="2400" dirty="0">
                <a:latin typeface="Palatino Linotype" panose="02040502050505030304" pitchFamily="18" charset="0"/>
              </a:rPr>
              <a:t> skalar. 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Jika nilai determinan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suatu</a:t>
            </a:r>
            <a:r>
              <a:rPr lang="id-ID" altLang="id-ID" sz="2400" dirty="0">
                <a:latin typeface="Palatino Linotype" panose="02040502050505030304" pitchFamily="18" charset="0"/>
              </a:rPr>
              <a:t> matriks sama dengan nol, maka matriks tersebut disebut matriks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singular</a:t>
            </a:r>
            <a:r>
              <a:rPr lang="id-ID" altLang="id-ID" sz="2400" dirty="0" smtClean="0">
                <a:latin typeface="Palatino Linotype" panose="02040502050505030304" pitchFamily="18" charset="0"/>
              </a:rPr>
              <a:t>.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sz="2400" dirty="0"/>
              <a:t>Determinan adalah </a:t>
            </a:r>
            <a:r>
              <a:rPr lang="id-ID" sz="2400" dirty="0" err="1"/>
              <a:t>suatu</a:t>
            </a:r>
            <a:r>
              <a:rPr lang="id-ID" sz="2400" dirty="0"/>
              <a:t> fungsi tertentu yang menghubungkan </a:t>
            </a:r>
            <a:r>
              <a:rPr lang="id-ID" sz="2400" dirty="0" err="1"/>
              <a:t>suatu</a:t>
            </a:r>
            <a:r>
              <a:rPr lang="id-ID" sz="2400" dirty="0"/>
              <a:t> bilangan real dengan </a:t>
            </a:r>
            <a:r>
              <a:rPr lang="id-ID" sz="2400" dirty="0" err="1"/>
              <a:t>suatu</a:t>
            </a:r>
            <a:r>
              <a:rPr lang="id-ID" sz="2400" dirty="0"/>
              <a:t> matriks </a:t>
            </a:r>
            <a:r>
              <a:rPr lang="id-ID" sz="2400" dirty="0" err="1"/>
              <a:t>bujursangkar</a:t>
            </a:r>
            <a:r>
              <a:rPr lang="id-ID" sz="2400" dirty="0"/>
              <a:t>.</a:t>
            </a:r>
            <a:endParaRPr lang="id-ID" altLang="id-ID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5384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9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6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NOTASI DETERMINAN</a:t>
            </a: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Misalkan matriks A  merupakan sebuah matriks bujur sangkar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Fungsi determinan dinyatakan oleh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det</a:t>
            </a:r>
            <a:r>
              <a:rPr lang="id-ID" altLang="id-ID" sz="2400" dirty="0">
                <a:latin typeface="Palatino Linotype" panose="02040502050505030304" pitchFamily="18" charset="0"/>
              </a:rPr>
              <a:t> (A)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Jumlah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det</a:t>
            </a:r>
            <a:r>
              <a:rPr lang="id-ID" altLang="id-ID" sz="2400" dirty="0">
                <a:latin typeface="Palatino Linotype" panose="02040502050505030304" pitchFamily="18" charset="0"/>
              </a:rPr>
              <a:t>(A) disebut determinan A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 err="1">
                <a:latin typeface="Palatino Linotype" panose="02040502050505030304" pitchFamily="18" charset="0"/>
              </a:rPr>
              <a:t>det</a:t>
            </a:r>
            <a:r>
              <a:rPr lang="id-ID" altLang="id-ID" sz="2400" dirty="0">
                <a:latin typeface="Palatino Linotype" panose="02040502050505030304" pitchFamily="18" charset="0"/>
              </a:rPr>
              <a:t>(A) sering dinotasikan |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A|</a:t>
            </a:r>
            <a:endParaRPr lang="id-ID" altLang="id-ID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824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9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6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NOTASI DETERMINAN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Pada matriks 2x2 cara menghitung nilai determinannya adalah : 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 dirty="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 dirty="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 dirty="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 dirty="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Contoh :</a:t>
            </a:r>
          </a:p>
        </p:txBody>
      </p:sp>
      <p:graphicFrame>
        <p:nvGraphicFramePr>
          <p:cNvPr id="132098" name="Object 4"/>
          <p:cNvGraphicFramePr>
            <a:graphicFrameLocks noChangeAspect="1"/>
          </p:cNvGraphicFramePr>
          <p:nvPr/>
        </p:nvGraphicFramePr>
        <p:xfrm>
          <a:off x="838200" y="2362200"/>
          <a:ext cx="19050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952200" imgH="482400" progId="Equation.3">
                  <p:embed/>
                </p:oleObj>
              </mc:Choice>
              <mc:Fallback>
                <p:oleObj name="Equation" r:id="rId4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190500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198224"/>
              </p:ext>
            </p:extLst>
          </p:nvPr>
        </p:nvGraphicFramePr>
        <p:xfrm>
          <a:off x="5410200" y="2625725"/>
          <a:ext cx="2768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1384200" imgH="215640" progId="Equation.3">
                  <p:embed/>
                </p:oleObj>
              </mc:Choice>
              <mc:Fallback>
                <p:oleObj name="Equation" r:id="rId6" imgW="1384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25725"/>
                        <a:ext cx="2768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67596"/>
              </p:ext>
            </p:extLst>
          </p:nvPr>
        </p:nvGraphicFramePr>
        <p:xfrm>
          <a:off x="495300" y="4394994"/>
          <a:ext cx="1473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736560" imgH="457200" progId="Equation.3">
                  <p:embed/>
                </p:oleObj>
              </mc:Choice>
              <mc:Fallback>
                <p:oleObj name="Equation" r:id="rId8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4394994"/>
                        <a:ext cx="14732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468253"/>
              </p:ext>
            </p:extLst>
          </p:nvPr>
        </p:nvGraphicFramePr>
        <p:xfrm>
          <a:off x="2708275" y="4456907"/>
          <a:ext cx="21336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0" imgW="1066680" imgH="203040" progId="Equation.3">
                  <p:embed/>
                </p:oleObj>
              </mc:Choice>
              <mc:Fallback>
                <p:oleObj name="Equation" r:id="rId10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456907"/>
                        <a:ext cx="21336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2895600" y="2362200"/>
          <a:ext cx="22860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2" imgW="1143000" imgH="507960" progId="Equation.3">
                  <p:embed/>
                </p:oleObj>
              </mc:Choice>
              <mc:Fallback>
                <p:oleObj name="Equation" r:id="rId12" imgW="1143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62200"/>
                        <a:ext cx="228600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038193"/>
              </p:ext>
            </p:extLst>
          </p:nvPr>
        </p:nvGraphicFramePr>
        <p:xfrm>
          <a:off x="304800" y="5584825"/>
          <a:ext cx="18542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4" imgW="927000" imgH="482400" progId="Equation.3">
                  <p:embed/>
                </p:oleObj>
              </mc:Choice>
              <mc:Fallback>
                <p:oleObj name="Equation" r:id="rId14" imgW="927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84825"/>
                        <a:ext cx="185420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02720" y="3268663"/>
            <a:ext cx="307608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6608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METODE SARRUS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Pada matriks 3x3 cara menghitung nilai determinannya adalah menggunakan Metode Sarrus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Metode Sarrus hanya untuk matrix berdimensi 3x3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609600" y="4038600"/>
          <a:ext cx="8305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4305240" imgH="228600" progId="Equation.3">
                  <p:embed/>
                </p:oleObj>
              </mc:Choice>
              <mc:Fallback>
                <p:oleObj name="Equation" r:id="rId4" imgW="4305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83058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3695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30" name="Object 4"/>
          <p:cNvGraphicFramePr>
            <a:graphicFrameLocks noChangeAspect="1"/>
          </p:cNvGraphicFramePr>
          <p:nvPr/>
        </p:nvGraphicFramePr>
        <p:xfrm>
          <a:off x="1295400" y="2819400"/>
          <a:ext cx="19812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1269720" imgH="711000" progId="Equation.3">
                  <p:embed/>
                </p:oleObj>
              </mc:Choice>
              <mc:Fallback>
                <p:oleObj name="Equation" r:id="rId7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198120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070975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METODE SARRUS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Contoh :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Nilai Determinan dicari menggunakan metode Sarrus</a:t>
            </a:r>
          </a:p>
          <a:p>
            <a:pPr marL="1255713" lvl="1" indent="-1255713" algn="just">
              <a:defRPr/>
            </a:pPr>
            <a:r>
              <a:rPr lang="id-ID" sz="2400">
                <a:latin typeface="Palatino Linotype" pitchFamily="18" charset="0"/>
              </a:rPr>
              <a:t>det(A) = (-2</a:t>
            </a:r>
            <a:r>
              <a:rPr lang="id-ID" sz="2400">
                <a:latin typeface="Palatino Linotype" pitchFamily="18" charset="0"/>
                <a:sym typeface="Symbol"/>
              </a:rPr>
              <a:t>·1 ·-1) + (2 ·3 ·2) + (-3 ·-1 ·0) – (-3 ·1 ·2) –(-2 ·3 ·0)-(2 ·-1 ·-1)</a:t>
            </a:r>
          </a:p>
          <a:p>
            <a:pPr marL="1255713" lvl="1" indent="-263525" algn="just">
              <a:defRPr/>
            </a:pPr>
            <a:r>
              <a:rPr lang="id-ID" sz="2400">
                <a:latin typeface="Palatino Linotype" pitchFamily="18" charset="0"/>
                <a:sym typeface="Symbol"/>
              </a:rPr>
              <a:t>= 2 +12+0+6-0-2</a:t>
            </a:r>
          </a:p>
          <a:p>
            <a:pPr marL="1255713" lvl="1" indent="-263525" algn="just">
              <a:defRPr/>
            </a:pPr>
            <a:r>
              <a:rPr lang="id-ID" sz="2400">
                <a:latin typeface="Palatino Linotype" pitchFamily="18" charset="0"/>
                <a:sym typeface="Symbol"/>
              </a:rPr>
              <a:t>= 18</a:t>
            </a: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1219200" y="1905000"/>
          <a:ext cx="23368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168200" imgH="711000" progId="Equation.3">
                  <p:embed/>
                </p:oleObj>
              </mc:Choice>
              <mc:Fallback>
                <p:oleObj name="Equation" r:id="rId4" imgW="1168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2336800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29548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MINOR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Yang dimaksud dengan MINOR unsur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a</a:t>
            </a:r>
            <a:r>
              <a:rPr lang="id-ID" altLang="id-ID" sz="1600" dirty="0" err="1">
                <a:latin typeface="Palatino Linotype" panose="02040502050505030304" pitchFamily="18" charset="0"/>
              </a:rPr>
              <a:t>ij</a:t>
            </a:r>
            <a:r>
              <a:rPr lang="id-ID" altLang="id-ID" sz="1600" dirty="0">
                <a:latin typeface="Palatino Linotype" panose="02040502050505030304" pitchFamily="18" charset="0"/>
              </a:rPr>
              <a:t> </a:t>
            </a:r>
            <a:r>
              <a:rPr lang="id-ID" altLang="id-ID" sz="2400" dirty="0">
                <a:latin typeface="Palatino Linotype" panose="02040502050505030304" pitchFamily="18" charset="0"/>
              </a:rPr>
              <a:t>adalah determinan yang berasal dari determinan orde ke-n tadi dikurangi dengan baris ke-i dan kolom ke-j.</a:t>
            </a: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Dinotasikan dengan </a:t>
            </a:r>
            <a:r>
              <a:rPr lang="id-ID" altLang="id-ID" sz="2400" dirty="0" err="1">
                <a:latin typeface="Palatino Linotype" panose="02040502050505030304" pitchFamily="18" charset="0"/>
              </a:rPr>
              <a:t>M</a:t>
            </a:r>
            <a:r>
              <a:rPr lang="id-ID" altLang="id-ID" sz="16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ij</a:t>
            </a:r>
            <a:endParaRPr lang="id-ID" altLang="id-ID" sz="2400" dirty="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 dirty="0">
                <a:latin typeface="Palatino Linotype" panose="02040502050505030304" pitchFamily="18" charset="0"/>
              </a:rPr>
              <a:t>Contoh Minor dari elemen a</a:t>
            </a:r>
            <a:r>
              <a:rPr lang="id-ID" altLang="id-ID" sz="2000" dirty="0">
                <a:latin typeface="Palatino Linotype" panose="02040502050505030304" pitchFamily="18" charset="0"/>
              </a:rPr>
              <a:t>₁₁</a:t>
            </a:r>
            <a:endParaRPr lang="id-ID" altLang="id-ID" sz="2400" dirty="0">
              <a:latin typeface="Palatino Linotype" panose="02040502050505030304" pitchFamily="18" charset="0"/>
            </a:endParaRPr>
          </a:p>
          <a:p>
            <a:pPr lvl="1" algn="just" eaLnBrk="1" hangingPunct="1"/>
            <a:endParaRPr lang="id-ID" altLang="id-ID" sz="2400" dirty="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33130" name="Object 4"/>
          <p:cNvGraphicFramePr>
            <a:graphicFrameLocks noChangeAspect="1"/>
          </p:cNvGraphicFramePr>
          <p:nvPr/>
        </p:nvGraphicFramePr>
        <p:xfrm>
          <a:off x="1219200" y="3276600"/>
          <a:ext cx="19812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1269720" imgH="711000" progId="Equation.3">
                  <p:embed/>
                </p:oleObj>
              </mc:Choice>
              <mc:Fallback>
                <p:oleObj name="Equation" r:id="rId4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198120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1905000" y="3505200"/>
            <a:ext cx="10668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524001" y="3810000"/>
            <a:ext cx="762000" cy="3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35172" name="Object 3"/>
          <p:cNvGraphicFramePr>
            <a:graphicFrameLocks noChangeAspect="1"/>
          </p:cNvGraphicFramePr>
          <p:nvPr/>
        </p:nvGraphicFramePr>
        <p:xfrm>
          <a:off x="4103688" y="3355975"/>
          <a:ext cx="15462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990360" imgH="507960" progId="Equation.3">
                  <p:embed/>
                </p:oleObj>
              </mc:Choice>
              <mc:Fallback>
                <p:oleObj name="Equation" r:id="rId6" imgW="9903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3355975"/>
                        <a:ext cx="154622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4"/>
          <p:cNvGraphicFramePr>
            <a:graphicFrameLocks noChangeAspect="1"/>
          </p:cNvGraphicFramePr>
          <p:nvPr/>
        </p:nvGraphicFramePr>
        <p:xfrm>
          <a:off x="1114425" y="4495800"/>
          <a:ext cx="249555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8" imgW="1600200" imgH="939600" progId="Equation.3">
                  <p:embed/>
                </p:oleObj>
              </mc:Choice>
              <mc:Fallback>
                <p:oleObj name="Equation" r:id="rId8" imgW="1600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495800"/>
                        <a:ext cx="2495550" cy="143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752600" y="4724400"/>
            <a:ext cx="16002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181101" y="5295900"/>
            <a:ext cx="1143000" cy="3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35174" name="Object 5"/>
          <p:cNvGraphicFramePr>
            <a:graphicFrameLocks noChangeAspect="1"/>
          </p:cNvGraphicFramePr>
          <p:nvPr/>
        </p:nvGraphicFramePr>
        <p:xfrm>
          <a:off x="4110038" y="4551363"/>
          <a:ext cx="206216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0" imgW="1320480" imgH="736560" progId="Equation.3">
                  <p:embed/>
                </p:oleObj>
              </mc:Choice>
              <mc:Fallback>
                <p:oleObj name="Equation" r:id="rId10" imgW="13204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8" y="4551363"/>
                        <a:ext cx="2062162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1092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MINOR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lvl="1" algn="just" eaLnBrk="1" hangingPunct="1">
              <a:buFont typeface="Wingdings" panose="05000000000000000000" pitchFamily="2" charset="2"/>
              <a:buChar char="q"/>
            </a:pPr>
            <a:r>
              <a:rPr lang="id-ID" altLang="id-ID" sz="2400">
                <a:latin typeface="Palatino Linotype" panose="02040502050505030304" pitchFamily="18" charset="0"/>
              </a:rPr>
              <a:t>Minor-minor dari Matrik A (ordo 3x3)</a:t>
            </a:r>
          </a:p>
          <a:p>
            <a:pPr lvl="1" algn="just" eaLnBrk="1" hangingPunct="1"/>
            <a:endParaRPr lang="id-ID" altLang="id-ID" sz="2400">
              <a:latin typeface="Palatino Linotype" panose="02040502050505030304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q"/>
            </a:pPr>
            <a:endParaRPr lang="id-ID" altLang="id-ID" sz="2400">
              <a:latin typeface="Palatino Linotype" panose="02040502050505030304" pitchFamily="18" charset="0"/>
            </a:endParaRP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350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76403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1" grpId="0" animBg="1"/>
      <p:bldP spid="116746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7167</TotalTime>
  <Words>421</Words>
  <Application>Microsoft Office PowerPoint</Application>
  <PresentationFormat>On-screen Show (4:3)</PresentationFormat>
  <Paragraphs>121</Paragraphs>
  <Slides>19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</vt:lpstr>
      <vt:lpstr>Bodoni MT Black</vt:lpstr>
      <vt:lpstr>Calibri</vt:lpstr>
      <vt:lpstr>Century Gothic</vt:lpstr>
      <vt:lpstr>Georgia</vt:lpstr>
      <vt:lpstr>Palatino Linotype</vt:lpstr>
      <vt:lpstr>Plantagenet Cherokee</vt:lpstr>
      <vt:lpstr>Rockwell Extra Bold</vt:lpstr>
      <vt:lpstr>Symbol</vt:lpstr>
      <vt:lpstr>Trebuchet MS</vt:lpstr>
      <vt:lpstr>Wingdings</vt:lpstr>
      <vt:lpstr>Wingdings 2</vt:lpstr>
      <vt:lpstr>Urban</vt:lpstr>
      <vt:lpstr>Equation</vt:lpstr>
      <vt:lpstr>Microsoft Equation 3.0</vt:lpstr>
      <vt:lpstr>Chapter 4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481</cp:revision>
  <dcterms:created xsi:type="dcterms:W3CDTF">2011-09-16T02:11:44Z</dcterms:created>
  <dcterms:modified xsi:type="dcterms:W3CDTF">2015-10-21T05:27:06Z</dcterms:modified>
</cp:coreProperties>
</file>