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8"/>
  </p:notesMasterIdLst>
  <p:sldIdLst>
    <p:sldId id="256" r:id="rId2"/>
    <p:sldId id="297" r:id="rId3"/>
    <p:sldId id="310" r:id="rId4"/>
    <p:sldId id="319" r:id="rId5"/>
    <p:sldId id="320" r:id="rId6"/>
    <p:sldId id="296" r:id="rId7"/>
  </p:sldIdLst>
  <p:sldSz cx="9144000" cy="6858000" type="screen4x3"/>
  <p:notesSz cx="6858000" cy="9144000"/>
  <p:defaultTextStyle>
    <a:defPPr>
      <a:defRPr lang="id-ID"/>
    </a:defPPr>
    <a:lvl1pPr marL="0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54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07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161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215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268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322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376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430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3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89946" autoAdjust="0"/>
  </p:normalViewPr>
  <p:slideViewPr>
    <p:cSldViewPr>
      <p:cViewPr varScale="1">
        <p:scale>
          <a:sx n="67" d="100"/>
          <a:sy n="67" d="100"/>
        </p:scale>
        <p:origin x="149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12972-45E0-4A02-9098-D0EBB0199C4B}" type="datetimeFigureOut">
              <a:rPr lang="id-ID" smtClean="0"/>
              <a:t>04/02/2020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19FB5-3E22-4347-9D47-E764C09E46C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862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54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07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161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215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268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322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376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430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02756" indent="-270291" defTabSz="914485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081164" indent="-216233" defTabSz="914485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513629" indent="-216233" defTabSz="914485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1946095" indent="-216233" defTabSz="914485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6B1BF3A5-EBE8-4F01-81A1-8A56B8DADC73}" type="slidenum">
              <a:rPr lang="en-US">
                <a:latin typeface="Arial" charset="0"/>
              </a:rPr>
              <a:pPr/>
              <a:t>3</a:t>
            </a:fld>
            <a:endParaRPr lang="en-US">
              <a:latin typeface="Arial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39891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1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1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1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3987" indent="0" algn="l">
              <a:buNone/>
              <a:defRPr sz="2400">
                <a:solidFill>
                  <a:schemeClr val="tx2"/>
                </a:solidFill>
              </a:defRPr>
            </a:lvl1pPr>
            <a:lvl2pPr marL="457054" indent="0" algn="ctr">
              <a:buNone/>
            </a:lvl2pPr>
            <a:lvl3pPr marL="914107" indent="0" algn="ctr">
              <a:buNone/>
            </a:lvl3pPr>
            <a:lvl4pPr marL="1371161" indent="0" algn="ctr">
              <a:buNone/>
            </a:lvl4pPr>
            <a:lvl5pPr marL="1828215" indent="0" algn="ctr">
              <a:buNone/>
            </a:lvl5pPr>
            <a:lvl6pPr marL="2285268" indent="0" algn="ctr">
              <a:buNone/>
            </a:lvl6pPr>
            <a:lvl7pPr marL="2742322" indent="0" algn="ctr">
              <a:buNone/>
            </a:lvl7pPr>
            <a:lvl8pPr marL="3199376" indent="0" algn="ctr">
              <a:buNone/>
            </a:lvl8pPr>
            <a:lvl9pPr marL="365643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04/02/2020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04/02/2020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04/02/2020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7100887" cy="1314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510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03663"/>
            <a:ext cx="4038600" cy="2152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CC14C-D3A5-4A53-A2EA-07D6D04BD98B}" type="datetime3">
              <a:rPr lang="en-US"/>
              <a:pPr>
                <a:defRPr/>
              </a:pPr>
              <a:t>4 February 2020</a:t>
            </a:fld>
            <a:endParaRPr lang="en-US"/>
          </a:p>
        </p:txBody>
      </p:sp>
      <p:sp>
        <p:nvSpPr>
          <p:cNvPr id="7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Eigen Space</a:t>
            </a:r>
          </a:p>
        </p:txBody>
      </p:sp>
      <p:sp>
        <p:nvSpPr>
          <p:cNvPr id="8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2195FB-F311-448D-93CC-646D432420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952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04/02/2020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0" y="-23408"/>
            <a:ext cx="8121080" cy="356065"/>
          </a:xfrm>
          <a:prstGeom prst="rect">
            <a:avLst/>
          </a:prstGeom>
        </p:spPr>
        <p:txBody>
          <a:bodyPr vert="horz" lIns="91411" tIns="45705" rIns="91411" bIns="45705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2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1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05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04/02/2020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04/02/2020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05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05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/>
              <a:t>04/02/2020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04/02/2020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04/02/2020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1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04/02/2020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1109161"/>
            <a:ext cx="586803" cy="4681637"/>
          </a:xfrm>
        </p:spPr>
        <p:txBody>
          <a:bodyPr vert="vert270" lIns="45705" tIns="0" rIns="45705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9"/>
            <a:ext cx="2590800" cy="2516489"/>
          </a:xfrm>
        </p:spPr>
        <p:txBody>
          <a:bodyPr lIns="0" tIns="0" rIns="45705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04/02/2020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7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1" y="440113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lIns="91411" tIns="45705" rIns="91411" bIns="45705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 lIns="91411" tIns="45705" rIns="91411" bIns="45705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 lIns="91411" tIns="45705" rIns="91411" bIns="45705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/>
              <a:t>04/02/2020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 lIns="91411" tIns="45705" rIns="91411" bIns="45705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lIns="91411" tIns="45705" rIns="91411" bIns="45705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643" indent="-255950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157" indent="-246809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249" indent="-21938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198" indent="-201104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443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8829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215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318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39563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0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10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6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6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2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7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64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Aljabar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Linier</a:t>
            </a:r>
            <a:endParaRPr lang="id-ID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Week 10-11</a:t>
            </a:r>
          </a:p>
          <a:p>
            <a:r>
              <a:rPr lang="en-US" dirty="0" smtClean="0"/>
              <a:t>Eigen </a:t>
            </a:r>
            <a:r>
              <a:rPr lang="en-US" dirty="0" smtClean="0"/>
              <a:t>Value – Eigen Space</a:t>
            </a:r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5085184"/>
            <a:ext cx="2964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tx2"/>
                </a:solidFill>
              </a:rPr>
              <a:t>Oleh</a:t>
            </a:r>
            <a:r>
              <a:rPr lang="en-US" i="1" dirty="0" smtClean="0">
                <a:solidFill>
                  <a:schemeClr val="tx2"/>
                </a:solidFill>
              </a:rPr>
              <a:t>: </a:t>
            </a:r>
            <a:r>
              <a:rPr lang="en-US" i="1" dirty="0" err="1" smtClean="0">
                <a:solidFill>
                  <a:schemeClr val="tx2"/>
                </a:solidFill>
              </a:rPr>
              <a:t>Chaerul</a:t>
            </a:r>
            <a:r>
              <a:rPr lang="en-US" i="1" dirty="0" smtClean="0">
                <a:solidFill>
                  <a:schemeClr val="tx2"/>
                </a:solidFill>
              </a:rPr>
              <a:t> Anwar, MTI</a:t>
            </a:r>
            <a:endParaRPr lang="id-ID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577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Eigen Value </a:t>
            </a:r>
            <a:r>
              <a:rPr lang="en-US" dirty="0" err="1" smtClean="0"/>
              <a:t>dan</a:t>
            </a:r>
            <a:r>
              <a:rPr lang="en-US" dirty="0" smtClean="0"/>
              <a:t> Eigen Space</a:t>
            </a:r>
          </a:p>
        </p:txBody>
      </p:sp>
    </p:spTree>
    <p:extLst>
      <p:ext uri="{BB962C8B-B14F-4D97-AF65-F5344CB8AC3E}">
        <p14:creationId xmlns:p14="http://schemas.microsoft.com/office/powerpoint/2010/main" val="660817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5D327CBB-E670-47FD-85F8-225AF75311B3}" type="slidenum">
              <a:rPr lang="en-US"/>
              <a:pPr/>
              <a:t>3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04664"/>
            <a:ext cx="7100887" cy="131445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NILAI EIGEN DAN VEKTOR EIGEN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0574" y="1700808"/>
            <a:ext cx="7924800" cy="1443608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sz="1800" b="1" dirty="0" err="1" smtClean="0"/>
              <a:t>Definisi</a:t>
            </a:r>
            <a:endParaRPr lang="en-US" sz="1800" b="1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sz="1800" dirty="0" err="1" smtClean="0"/>
              <a:t>Jika</a:t>
            </a:r>
            <a:r>
              <a:rPr lang="en-US" sz="1800" dirty="0" smtClean="0"/>
              <a:t> A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matrks</a:t>
            </a:r>
            <a:r>
              <a:rPr lang="en-US" sz="1800" dirty="0" smtClean="0"/>
              <a:t> </a:t>
            </a:r>
            <a:r>
              <a:rPr lang="en-US" sz="1800" dirty="0" err="1" smtClean="0"/>
              <a:t>nxn</a:t>
            </a:r>
            <a:r>
              <a:rPr lang="en-US" sz="1800" dirty="0" smtClean="0"/>
              <a:t>, </a:t>
            </a:r>
            <a:r>
              <a:rPr lang="en-US" sz="1800" dirty="0" err="1" smtClean="0"/>
              <a:t>maka</a:t>
            </a:r>
            <a:r>
              <a:rPr lang="en-US" sz="1800" dirty="0" smtClean="0"/>
              <a:t> </a:t>
            </a:r>
            <a:r>
              <a:rPr lang="en-US" sz="1800" dirty="0" err="1" smtClean="0"/>
              <a:t>vektor</a:t>
            </a:r>
            <a:r>
              <a:rPr lang="en-US" sz="1800" dirty="0" smtClean="0"/>
              <a:t> </a:t>
            </a:r>
            <a:r>
              <a:rPr lang="en-US" sz="1800" dirty="0" err="1" smtClean="0"/>
              <a:t>tak</a:t>
            </a:r>
            <a:r>
              <a:rPr lang="en-US" sz="1800" dirty="0" smtClean="0"/>
              <a:t> </a:t>
            </a:r>
            <a:r>
              <a:rPr lang="en-US" sz="1800" dirty="0" err="1" smtClean="0"/>
              <a:t>nol</a:t>
            </a:r>
            <a:r>
              <a:rPr lang="en-US" sz="1800" dirty="0" smtClean="0"/>
              <a:t> </a:t>
            </a:r>
            <a:r>
              <a:rPr lang="en-US" sz="1800" b="1" dirty="0" smtClean="0"/>
              <a:t>x</a:t>
            </a:r>
            <a:r>
              <a:rPr lang="en-US" sz="1800" dirty="0" smtClean="0"/>
              <a:t> di </a:t>
            </a:r>
            <a:r>
              <a:rPr lang="en-US" sz="1800" dirty="0" err="1" smtClean="0"/>
              <a:t>R</a:t>
            </a:r>
            <a:r>
              <a:rPr lang="en-US" sz="1800" baseline="30000" dirty="0" err="1" smtClean="0"/>
              <a:t>n</a:t>
            </a:r>
            <a:r>
              <a:rPr lang="en-US" sz="1800" dirty="0" smtClean="0"/>
              <a:t> </a:t>
            </a:r>
            <a:r>
              <a:rPr lang="en-US" sz="1800" dirty="0" err="1" smtClean="0"/>
              <a:t>disebut</a:t>
            </a:r>
            <a:r>
              <a:rPr lang="en-US" sz="1800" dirty="0" smtClean="0"/>
              <a:t> </a:t>
            </a:r>
            <a:r>
              <a:rPr lang="en-US" sz="1800" b="1" dirty="0" err="1" smtClean="0"/>
              <a:t>vektor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eigen</a:t>
            </a:r>
            <a:r>
              <a:rPr lang="en-US" sz="1800" b="1" dirty="0" smtClean="0"/>
              <a:t>  </a:t>
            </a:r>
            <a:r>
              <a:rPr lang="en-US" sz="1800" dirty="0" err="1" smtClean="0"/>
              <a:t>dari</a:t>
            </a:r>
            <a:r>
              <a:rPr lang="en-US" sz="1800" dirty="0" smtClean="0"/>
              <a:t> A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skalar</a:t>
            </a:r>
            <a:r>
              <a:rPr lang="en-US" sz="1800" dirty="0" smtClean="0"/>
              <a:t> </a:t>
            </a:r>
            <a:r>
              <a:rPr lang="en-US" sz="1800" dirty="0" smtClean="0">
                <a:sym typeface="Symbol" pitchFamily="18" charset="2"/>
              </a:rPr>
              <a:t> </a:t>
            </a:r>
            <a:r>
              <a:rPr lang="en-US" sz="1800" dirty="0" err="1" smtClean="0">
                <a:sym typeface="Symbol" pitchFamily="18" charset="2"/>
              </a:rPr>
              <a:t>disebut</a:t>
            </a:r>
            <a:r>
              <a:rPr lang="en-US" sz="1800" dirty="0" smtClean="0">
                <a:sym typeface="Symbol" pitchFamily="18" charset="2"/>
              </a:rPr>
              <a:t> </a:t>
            </a:r>
            <a:r>
              <a:rPr lang="en-US" sz="1800" dirty="0" err="1" smtClean="0">
                <a:sym typeface="Symbol" pitchFamily="18" charset="2"/>
              </a:rPr>
              <a:t>nilai</a:t>
            </a:r>
            <a:r>
              <a:rPr lang="en-US" sz="1800" dirty="0" smtClean="0">
                <a:sym typeface="Symbol" pitchFamily="18" charset="2"/>
              </a:rPr>
              <a:t> </a:t>
            </a:r>
            <a:r>
              <a:rPr lang="en-US" sz="1800" dirty="0" err="1" smtClean="0">
                <a:sym typeface="Symbol" pitchFamily="18" charset="2"/>
              </a:rPr>
              <a:t>eigen</a:t>
            </a:r>
            <a:r>
              <a:rPr lang="en-US" sz="1800" dirty="0" smtClean="0">
                <a:sym typeface="Symbol" pitchFamily="18" charset="2"/>
              </a:rPr>
              <a:t> </a:t>
            </a:r>
            <a:r>
              <a:rPr lang="en-US" sz="1800" dirty="0" err="1" smtClean="0">
                <a:sym typeface="Symbol" pitchFamily="18" charset="2"/>
              </a:rPr>
              <a:t>dari</a:t>
            </a:r>
            <a:r>
              <a:rPr lang="en-US" sz="1800" dirty="0" smtClean="0">
                <a:sym typeface="Symbol" pitchFamily="18" charset="2"/>
              </a:rPr>
              <a:t> A </a:t>
            </a:r>
            <a:r>
              <a:rPr lang="en-US" sz="1800" dirty="0" err="1" smtClean="0">
                <a:sym typeface="Symbol" pitchFamily="18" charset="2"/>
              </a:rPr>
              <a:t>jika</a:t>
            </a:r>
            <a:r>
              <a:rPr lang="en-US" sz="1800" dirty="0" smtClean="0">
                <a:sym typeface="Symbol" pitchFamily="18" charset="2"/>
              </a:rPr>
              <a:t> </a:t>
            </a:r>
            <a:r>
              <a:rPr lang="en-US" sz="1800" dirty="0" err="1" smtClean="0">
                <a:sym typeface="Symbol" pitchFamily="18" charset="2"/>
              </a:rPr>
              <a:t>terpenuhi</a:t>
            </a:r>
            <a:r>
              <a:rPr lang="en-US" sz="1800" dirty="0" smtClean="0">
                <a:sym typeface="Symbol" pitchFamily="18" charset="2"/>
              </a:rPr>
              <a:t> </a:t>
            </a:r>
            <a:r>
              <a:rPr lang="en-US" sz="1800" dirty="0" err="1" smtClean="0">
                <a:sym typeface="Symbol" pitchFamily="18" charset="2"/>
              </a:rPr>
              <a:t>persamaan</a:t>
            </a:r>
            <a:endParaRPr lang="en-US" sz="1800" dirty="0" smtClean="0">
              <a:sym typeface="Symbol" pitchFamily="18" charset="2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sz="1800" dirty="0" smtClean="0">
                <a:sym typeface="Symbol" pitchFamily="18" charset="2"/>
              </a:rPr>
              <a:t>		A</a:t>
            </a:r>
            <a:r>
              <a:rPr lang="en-US" sz="1800" b="1" dirty="0" smtClean="0">
                <a:sym typeface="Symbol" pitchFamily="18" charset="2"/>
              </a:rPr>
              <a:t>x</a:t>
            </a:r>
            <a:r>
              <a:rPr lang="en-US" sz="1800" dirty="0" smtClean="0">
                <a:sym typeface="Symbol" pitchFamily="18" charset="2"/>
              </a:rPr>
              <a:t> = </a:t>
            </a:r>
            <a:r>
              <a:rPr lang="en-US" sz="1800" b="1" dirty="0" smtClean="0">
                <a:sym typeface="Symbol" pitchFamily="18" charset="2"/>
              </a:rPr>
              <a:t>x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381000" y="3352800"/>
            <a:ext cx="5410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sz="2400" b="1"/>
              <a:t>Menemukan nilai eigen A</a:t>
            </a:r>
            <a:endParaRPr lang="en-US" sz="2400" b="1" baseline="-25000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81000" y="3962400"/>
            <a:ext cx="8153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/>
              <a:t>Untuk menemukan nilai eigen dari matriks A nxn, tuliskan </a:t>
            </a:r>
            <a:r>
              <a:rPr lang="en-US">
                <a:sym typeface="Symbol" pitchFamily="18" charset="2"/>
              </a:rPr>
              <a:t>A</a:t>
            </a:r>
            <a:r>
              <a:rPr lang="en-US" b="1">
                <a:sym typeface="Symbol" pitchFamily="18" charset="2"/>
              </a:rPr>
              <a:t>x</a:t>
            </a:r>
            <a:r>
              <a:rPr lang="en-US">
                <a:sym typeface="Symbol" pitchFamily="18" charset="2"/>
              </a:rPr>
              <a:t> = </a:t>
            </a:r>
            <a:r>
              <a:rPr lang="en-US" b="1">
                <a:sym typeface="Symbol" pitchFamily="18" charset="2"/>
              </a:rPr>
              <a:t>x</a:t>
            </a:r>
          </a:p>
          <a:p>
            <a:pPr eaLnBrk="1" hangingPunct="1">
              <a:spcBef>
                <a:spcPct val="20000"/>
              </a:spcBef>
            </a:pPr>
            <a:r>
              <a:rPr lang="en-US"/>
              <a:t> menjadi  </a:t>
            </a:r>
            <a:r>
              <a:rPr lang="en-US">
                <a:sym typeface="Symbol" pitchFamily="18" charset="2"/>
              </a:rPr>
              <a:t>A</a:t>
            </a:r>
            <a:r>
              <a:rPr lang="en-US" b="1">
                <a:sym typeface="Symbol" pitchFamily="18" charset="2"/>
              </a:rPr>
              <a:t>x</a:t>
            </a:r>
            <a:r>
              <a:rPr lang="en-US">
                <a:sym typeface="Symbol" pitchFamily="18" charset="2"/>
              </a:rPr>
              <a:t> = I</a:t>
            </a:r>
            <a:r>
              <a:rPr lang="en-US" b="1">
                <a:sym typeface="Symbol" pitchFamily="18" charset="2"/>
              </a:rPr>
              <a:t>x </a:t>
            </a:r>
            <a:r>
              <a:rPr lang="en-US"/>
              <a:t> </a:t>
            </a:r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431800" y="4724400"/>
            <a:ext cx="365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/>
              <a:t>atau  (</a:t>
            </a:r>
            <a:r>
              <a:rPr lang="en-US">
                <a:sym typeface="Symbol" pitchFamily="18" charset="2"/>
              </a:rPr>
              <a:t>I</a:t>
            </a:r>
            <a:r>
              <a:rPr lang="en-US" b="1">
                <a:sym typeface="Symbol" pitchFamily="18" charset="2"/>
              </a:rPr>
              <a:t> -</a:t>
            </a:r>
            <a:r>
              <a:rPr lang="en-US">
                <a:sym typeface="Symbol" pitchFamily="18" charset="2"/>
              </a:rPr>
              <a:t>A</a:t>
            </a:r>
            <a:r>
              <a:rPr lang="en-US"/>
              <a:t>)</a:t>
            </a:r>
            <a:r>
              <a:rPr lang="en-US" b="1">
                <a:sym typeface="Symbol" pitchFamily="18" charset="2"/>
              </a:rPr>
              <a:t>x</a:t>
            </a:r>
            <a:r>
              <a:rPr lang="en-US">
                <a:sym typeface="Symbol" pitchFamily="18" charset="2"/>
              </a:rPr>
              <a:t>=</a:t>
            </a:r>
            <a:r>
              <a:rPr lang="en-US" b="1">
                <a:sym typeface="Symbol" pitchFamily="18" charset="2"/>
              </a:rPr>
              <a:t>0</a:t>
            </a:r>
          </a:p>
        </p:txBody>
      </p:sp>
      <p:sp>
        <p:nvSpPr>
          <p:cNvPr id="9239" name="Rectangle 23"/>
          <p:cNvSpPr>
            <a:spLocks noChangeArrowheads="1"/>
          </p:cNvSpPr>
          <p:nvPr/>
        </p:nvSpPr>
        <p:spPr bwMode="auto">
          <a:xfrm>
            <a:off x="431800" y="5143500"/>
            <a:ext cx="81026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/>
              <a:t>Harus terdapat solusi tak-nol dari (</a:t>
            </a:r>
            <a:r>
              <a:rPr lang="en-US">
                <a:sym typeface="Symbol" pitchFamily="18" charset="2"/>
              </a:rPr>
              <a:t>I</a:t>
            </a:r>
            <a:r>
              <a:rPr lang="en-US" b="1">
                <a:sym typeface="Symbol" pitchFamily="18" charset="2"/>
              </a:rPr>
              <a:t> -</a:t>
            </a:r>
            <a:r>
              <a:rPr lang="en-US">
                <a:sym typeface="Symbol" pitchFamily="18" charset="2"/>
              </a:rPr>
              <a:t>A</a:t>
            </a:r>
            <a:r>
              <a:rPr lang="en-US"/>
              <a:t>)</a:t>
            </a:r>
            <a:r>
              <a:rPr lang="en-US" b="1">
                <a:sym typeface="Symbol" pitchFamily="18" charset="2"/>
              </a:rPr>
              <a:t>x</a:t>
            </a:r>
            <a:r>
              <a:rPr lang="en-US">
                <a:sym typeface="Symbol" pitchFamily="18" charset="2"/>
              </a:rPr>
              <a:t>=</a:t>
            </a:r>
            <a:r>
              <a:rPr lang="en-US" b="1">
                <a:sym typeface="Symbol" pitchFamily="18" charset="2"/>
              </a:rPr>
              <a:t>0. </a:t>
            </a:r>
            <a:r>
              <a:rPr lang="en-US">
                <a:sym typeface="Symbol" pitchFamily="18" charset="2"/>
              </a:rPr>
              <a:t>sistem persamaan tersebut memiliki solusi tak-nol jika</a:t>
            </a:r>
            <a:endParaRPr lang="en-US" b="1">
              <a:sym typeface="Symbol" pitchFamily="18" charset="2"/>
            </a:endParaRPr>
          </a:p>
        </p:txBody>
      </p:sp>
      <p:sp>
        <p:nvSpPr>
          <p:cNvPr id="9240" name="Rectangle 24"/>
          <p:cNvSpPr>
            <a:spLocks noChangeArrowheads="1"/>
          </p:cNvSpPr>
          <p:nvPr/>
        </p:nvSpPr>
        <p:spPr bwMode="auto">
          <a:xfrm>
            <a:off x="2362200" y="5791200"/>
            <a:ext cx="1752600" cy="45720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/>
              <a:t>det(</a:t>
            </a:r>
            <a:r>
              <a:rPr lang="en-US">
                <a:sym typeface="Symbol" pitchFamily="18" charset="2"/>
              </a:rPr>
              <a:t>I</a:t>
            </a:r>
            <a:r>
              <a:rPr lang="en-US" b="1">
                <a:sym typeface="Symbol" pitchFamily="18" charset="2"/>
              </a:rPr>
              <a:t> -</a:t>
            </a:r>
            <a:r>
              <a:rPr lang="en-US">
                <a:sym typeface="Symbol" pitchFamily="18" charset="2"/>
              </a:rPr>
              <a:t>A</a:t>
            </a:r>
            <a:r>
              <a:rPr lang="en-US"/>
              <a:t>)=</a:t>
            </a:r>
            <a:r>
              <a:rPr lang="en-US">
                <a:sym typeface="Symbol" pitchFamily="18" charset="2"/>
              </a:rPr>
              <a:t>0</a:t>
            </a:r>
          </a:p>
        </p:txBody>
      </p:sp>
      <p:sp>
        <p:nvSpPr>
          <p:cNvPr id="9241" name="Line 25"/>
          <p:cNvSpPr>
            <a:spLocks noChangeShapeType="1"/>
          </p:cNvSpPr>
          <p:nvPr/>
        </p:nvSpPr>
        <p:spPr bwMode="auto">
          <a:xfrm>
            <a:off x="4191000" y="6019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5410200" y="5805488"/>
            <a:ext cx="2971800" cy="369887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/>
              <a:t>Persamaan karakteristik</a:t>
            </a:r>
          </a:p>
        </p:txBody>
      </p:sp>
    </p:spTree>
    <p:extLst>
      <p:ext uri="{BB962C8B-B14F-4D97-AF65-F5344CB8AC3E}">
        <p14:creationId xmlns:p14="http://schemas.microsoft.com/office/powerpoint/2010/main" val="2533292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nimBg="1"/>
      <p:bldP spid="9222" grpId="0"/>
      <p:bldP spid="9226" grpId="0"/>
      <p:bldP spid="9238" grpId="0"/>
      <p:bldP spid="9239" grpId="0"/>
      <p:bldP spid="9240" grpId="0" animBg="1"/>
      <p:bldP spid="9241" grpId="0" animBg="1"/>
      <p:bldP spid="924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179512" y="332656"/>
            <a:ext cx="8366894" cy="638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082675" indent="-1082675" algn="just" eaLnBrk="1" hangingPunct="1">
              <a:buClr>
                <a:schemeClr val="hlink"/>
              </a:buClr>
              <a:buSzPct val="70000"/>
              <a:buFont typeface="Wingdings" pitchFamily="2" charset="2"/>
              <a:buNone/>
              <a:tabLst>
                <a:tab pos="1249363" algn="l"/>
                <a:tab pos="1973263" algn="l"/>
                <a:tab pos="2598738" algn="l"/>
              </a:tabLst>
              <a:defRPr/>
            </a:pPr>
            <a:r>
              <a:rPr lang="en-US" sz="24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Contoh</a:t>
            </a:r>
            <a:endParaRPr lang="en-US" sz="2400" b="1" dirty="0">
              <a:effectLst>
                <a:outerShdw blurRad="38100" dist="38100" dir="2700000" algn="tl">
                  <a:srgbClr val="000000"/>
                </a:outerShdw>
              </a:effectLst>
              <a:sym typeface="Symbol" pitchFamily="18" charset="2"/>
            </a:endParaRPr>
          </a:p>
          <a:p>
            <a:pPr marL="1082675" indent="-1082675" algn="just" eaLnBrk="1" hangingPunct="1">
              <a:buClr>
                <a:schemeClr val="hlink"/>
              </a:buClr>
              <a:buSzPct val="70000"/>
              <a:buFont typeface="Wingdings" pitchFamily="2" charset="2"/>
              <a:buNone/>
              <a:tabLst>
                <a:tab pos="1249363" algn="l"/>
                <a:tab pos="1973263" algn="l"/>
                <a:tab pos="2598738" algn="l"/>
              </a:tabLst>
              <a:defRPr/>
            </a:pPr>
            <a:endParaRPr lang="en-US" sz="2400" b="1" dirty="0">
              <a:effectLst>
                <a:outerShdw blurRad="38100" dist="38100" dir="2700000" algn="tl">
                  <a:srgbClr val="000000"/>
                </a:outerShdw>
              </a:effectLst>
              <a:sym typeface="Symbol" pitchFamily="18" charset="2"/>
            </a:endParaRPr>
          </a:p>
          <a:p>
            <a:pPr marL="1082675" indent="-1082675" algn="just" eaLnBrk="1" hangingPunct="1">
              <a:buClr>
                <a:schemeClr val="hlink"/>
              </a:buClr>
              <a:buSzPct val="70000"/>
              <a:buFont typeface="Wingdings" pitchFamily="2" charset="2"/>
              <a:buNone/>
              <a:tabLst>
                <a:tab pos="1249363" algn="l"/>
                <a:tab pos="1973263" algn="l"/>
                <a:tab pos="2598738" algn="l"/>
              </a:tabLst>
              <a:defRPr/>
            </a:pPr>
            <a:endParaRPr lang="en-US" sz="2400" b="1" dirty="0">
              <a:effectLst>
                <a:outerShdw blurRad="38100" dist="38100" dir="2700000" algn="tl">
                  <a:srgbClr val="000000"/>
                </a:outerShdw>
              </a:effectLst>
              <a:sym typeface="Symbol" pitchFamily="18" charset="2"/>
            </a:endParaRPr>
          </a:p>
          <a:p>
            <a:pPr marL="1082675" indent="-1082675" algn="just" eaLnBrk="1" hangingPunct="1">
              <a:buClr>
                <a:schemeClr val="hlink"/>
              </a:buClr>
              <a:buSzPct val="70000"/>
              <a:buFont typeface="Wingdings" pitchFamily="2" charset="2"/>
              <a:buNone/>
              <a:tabLst>
                <a:tab pos="1249363" algn="l"/>
                <a:tab pos="1973263" algn="l"/>
                <a:tab pos="2598738" algn="l"/>
              </a:tabLst>
              <a:defRPr/>
            </a:pPr>
            <a:endParaRPr lang="en-US" sz="2400" b="1" dirty="0">
              <a:effectLst>
                <a:outerShdw blurRad="38100" dist="38100" dir="2700000" algn="tl">
                  <a:srgbClr val="000000"/>
                </a:outerShdw>
              </a:effectLst>
              <a:sym typeface="Symbol" pitchFamily="18" charset="2"/>
            </a:endParaRPr>
          </a:p>
          <a:p>
            <a:pPr marL="1082675" indent="-1082675" algn="just" eaLnBrk="1" hangingPunct="1">
              <a:buClr>
                <a:schemeClr val="hlink"/>
              </a:buClr>
              <a:buSzPct val="70000"/>
              <a:buFont typeface="Wingdings" pitchFamily="2" charset="2"/>
              <a:buNone/>
              <a:tabLst>
                <a:tab pos="1249363" algn="l"/>
                <a:tab pos="1973263" algn="l"/>
                <a:tab pos="2598738" algn="l"/>
              </a:tabLst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	</a:t>
            </a:r>
            <a:r>
              <a:rPr lang="en-US" sz="2400" dirty="0" err="1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Persamaan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karakteristik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 A </a:t>
            </a:r>
            <a:r>
              <a:rPr lang="en-US" sz="2400" dirty="0" err="1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adalah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 </a:t>
            </a:r>
          </a:p>
          <a:p>
            <a:pPr marL="1082675" indent="-1082675" algn="just" eaLnBrk="1" hangingPunct="1">
              <a:buClr>
                <a:schemeClr val="hlink"/>
              </a:buClr>
              <a:buSzPct val="70000"/>
              <a:buFont typeface="Wingdings" pitchFamily="2" charset="2"/>
              <a:buNone/>
              <a:tabLst>
                <a:tab pos="1249363" algn="l"/>
                <a:tab pos="1973263" algn="l"/>
                <a:tab pos="2598738" algn="l"/>
              </a:tabLst>
              <a:defRPr/>
            </a:pP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sym typeface="Symbol" pitchFamily="18" charset="2"/>
            </a:endParaRPr>
          </a:p>
          <a:p>
            <a:pPr marL="1082675" indent="-1082675" algn="just" eaLnBrk="1" hangingPunct="1">
              <a:buClr>
                <a:schemeClr val="hlink"/>
              </a:buClr>
              <a:buSzPct val="70000"/>
              <a:buFont typeface="Wingdings" pitchFamily="2" charset="2"/>
              <a:buNone/>
              <a:tabLst>
                <a:tab pos="1249363" algn="l"/>
                <a:tab pos="1973263" algn="l"/>
                <a:tab pos="2598738" algn="l"/>
              </a:tabLst>
              <a:defRPr/>
            </a:pP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sym typeface="Symbol" pitchFamily="18" charset="2"/>
            </a:endParaRPr>
          </a:p>
          <a:p>
            <a:pPr marL="1082675" indent="-1082675" algn="just" eaLnBrk="1" hangingPunct="1">
              <a:buClr>
                <a:schemeClr val="hlink"/>
              </a:buClr>
              <a:buSzPct val="70000"/>
              <a:buFont typeface="Wingdings" pitchFamily="2" charset="2"/>
              <a:buNone/>
              <a:tabLst>
                <a:tab pos="1249363" algn="l"/>
                <a:tab pos="1973263" algn="l"/>
                <a:tab pos="2598738" algn="l"/>
              </a:tabLst>
              <a:defRPr/>
            </a:pP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sym typeface="Symbol" pitchFamily="18" charset="2"/>
            </a:endParaRPr>
          </a:p>
          <a:p>
            <a:pPr marL="1082675" indent="-1082675" algn="just" eaLnBrk="1" hangingPunct="1">
              <a:buClr>
                <a:schemeClr val="hlink"/>
              </a:buClr>
              <a:buSzPct val="70000"/>
              <a:buFont typeface="Wingdings" pitchFamily="2" charset="2"/>
              <a:buNone/>
              <a:tabLst>
                <a:tab pos="1249363" algn="l"/>
                <a:tab pos="1973263" algn="l"/>
                <a:tab pos="2598738" algn="l"/>
              </a:tabLst>
              <a:defRPr/>
            </a:pP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sym typeface="Symbol" pitchFamily="18" charset="2"/>
            </a:endParaRPr>
          </a:p>
          <a:p>
            <a:pPr marL="1082675" indent="-1082675" algn="just" eaLnBrk="1" hangingPunct="1">
              <a:buClr>
                <a:schemeClr val="hlink"/>
              </a:buClr>
              <a:buSzPct val="70000"/>
              <a:buFont typeface="Wingdings" pitchFamily="2" charset="2"/>
              <a:buNone/>
              <a:tabLst>
                <a:tab pos="1249363" algn="l"/>
                <a:tab pos="1973263" algn="l"/>
                <a:tab pos="2598738" algn="l"/>
              </a:tabLst>
              <a:defRPr/>
            </a:pP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sym typeface="Symbol" pitchFamily="18" charset="2"/>
            </a:endParaRPr>
          </a:p>
          <a:p>
            <a:pPr marL="1082675" indent="-1082675" algn="just" eaLnBrk="1" hangingPunct="1">
              <a:buClr>
                <a:schemeClr val="hlink"/>
              </a:buClr>
              <a:buSzPct val="70000"/>
              <a:buFont typeface="Wingdings" pitchFamily="2" charset="2"/>
              <a:buNone/>
              <a:tabLst>
                <a:tab pos="1249363" algn="l"/>
                <a:tab pos="1973263" algn="l"/>
                <a:tab pos="2598738" algn="l"/>
              </a:tabLst>
              <a:defRPr/>
            </a:pP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sym typeface="Symbol" pitchFamily="18" charset="2"/>
            </a:endParaRPr>
          </a:p>
          <a:p>
            <a:pPr marL="1082675" indent="-1082675" algn="just" eaLnBrk="1" hangingPunct="1">
              <a:buClr>
                <a:schemeClr val="hlink"/>
              </a:buClr>
              <a:buSzPct val="70000"/>
              <a:buFont typeface="Wingdings" pitchFamily="2" charset="2"/>
              <a:buNone/>
              <a:tabLst>
                <a:tab pos="1249363" algn="l"/>
                <a:tab pos="1973263" algn="l"/>
                <a:tab pos="2598738" algn="l"/>
              </a:tabLst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	</a:t>
            </a:r>
            <a:r>
              <a:rPr lang="en-US" sz="2400" dirty="0" err="1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Untuk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menemukan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eigenvektor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berasosiasi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dengan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 </a:t>
            </a:r>
            <a:r>
              <a:rPr lang="en-US" sz="2400" baseline="-250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1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 = 2 </a:t>
            </a:r>
            <a:r>
              <a:rPr lang="en-US" sz="2400" dirty="0" err="1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kita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bentuk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persamaan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 :</a:t>
            </a:r>
          </a:p>
          <a:p>
            <a:pPr marL="1082675" indent="-1082675" algn="just" eaLnBrk="1" hangingPunct="1">
              <a:buClr>
                <a:schemeClr val="hlink"/>
              </a:buClr>
              <a:buSzPct val="70000"/>
              <a:buFont typeface="Wingdings" pitchFamily="2" charset="2"/>
              <a:buNone/>
              <a:tabLst>
                <a:tab pos="1249363" algn="l"/>
                <a:tab pos="1973263" algn="l"/>
                <a:tab pos="2598738" algn="l"/>
              </a:tabLst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	                      (A – 2I)X = 0</a:t>
            </a:r>
          </a:p>
          <a:p>
            <a:pPr marL="1082675" indent="-1082675" algn="just" eaLnBrk="1" hangingPunct="1">
              <a:buClr>
                <a:schemeClr val="hlink"/>
              </a:buClr>
              <a:buSzPct val="70000"/>
              <a:buFont typeface="Wingdings" pitchFamily="2" charset="2"/>
              <a:buNone/>
              <a:tabLst>
                <a:tab pos="1249363" algn="l"/>
                <a:tab pos="1973263" algn="l"/>
                <a:tab pos="2598738" algn="l"/>
              </a:tabLst>
              <a:defRPr/>
            </a:pP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sym typeface="Symbol" pitchFamily="18" charset="2"/>
            </a:endParaRPr>
          </a:p>
          <a:p>
            <a:pPr marL="1082675" indent="-1082675" algn="just" eaLnBrk="1" hangingPunct="1">
              <a:buClr>
                <a:schemeClr val="hlink"/>
              </a:buClr>
              <a:buSzPct val="70000"/>
              <a:buFont typeface="Wingdings" pitchFamily="2" charset="2"/>
              <a:buNone/>
              <a:tabLst>
                <a:tab pos="1249363" algn="l"/>
                <a:tab pos="1973263" algn="l"/>
                <a:tab pos="2598738" algn="l"/>
              </a:tabLst>
              <a:defRPr/>
            </a:pP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sym typeface="Symbol" pitchFamily="18" charset="2"/>
            </a:endParaRPr>
          </a:p>
        </p:txBody>
      </p:sp>
      <p:sp>
        <p:nvSpPr>
          <p:cNvPr id="55299" name="Text Box 5"/>
          <p:cNvSpPr txBox="1">
            <a:spLocks noChangeArrowheads="1"/>
          </p:cNvSpPr>
          <p:nvPr/>
        </p:nvSpPr>
        <p:spPr bwMode="auto">
          <a:xfrm>
            <a:off x="4424363" y="746125"/>
            <a:ext cx="35083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/>
            <a:r>
              <a:rPr lang="en-US" sz="2400"/>
              <a:t>1</a:t>
            </a:r>
          </a:p>
          <a:p>
            <a:pPr algn="ctr"/>
            <a:r>
              <a:rPr lang="en-US" sz="2400"/>
              <a:t>2</a:t>
            </a:r>
            <a:endParaRPr lang="en-US" sz="2400" baseline="-25000">
              <a:sym typeface="Symbol" pitchFamily="18" charset="2"/>
            </a:endParaRPr>
          </a:p>
        </p:txBody>
      </p:sp>
      <p:sp>
        <p:nvSpPr>
          <p:cNvPr id="55300" name="Text Box 6"/>
          <p:cNvSpPr txBox="1">
            <a:spLocks noChangeArrowheads="1"/>
          </p:cNvSpPr>
          <p:nvPr/>
        </p:nvSpPr>
        <p:spPr bwMode="auto">
          <a:xfrm>
            <a:off x="4889500" y="746125"/>
            <a:ext cx="4619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/>
            <a:r>
              <a:rPr lang="en-US" sz="2400"/>
              <a:t>-1</a:t>
            </a:r>
          </a:p>
          <a:p>
            <a:pPr algn="ctr"/>
            <a:r>
              <a:rPr lang="en-US" sz="2400"/>
              <a:t> 4</a:t>
            </a:r>
            <a:endParaRPr lang="en-US" sz="2400" baseline="-25000">
              <a:sym typeface="Symbol" pitchFamily="18" charset="2"/>
            </a:endParaRPr>
          </a:p>
        </p:txBody>
      </p:sp>
      <p:sp>
        <p:nvSpPr>
          <p:cNvPr id="55301" name="Text Box 7"/>
          <p:cNvSpPr txBox="1">
            <a:spLocks noChangeArrowheads="1"/>
          </p:cNvSpPr>
          <p:nvPr/>
        </p:nvSpPr>
        <p:spPr bwMode="auto">
          <a:xfrm>
            <a:off x="3602038" y="931863"/>
            <a:ext cx="684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/>
            <a:r>
              <a:rPr lang="en-US" sz="2400"/>
              <a:t>A =</a:t>
            </a:r>
            <a:endParaRPr lang="en-US" sz="2400" baseline="-25000">
              <a:sym typeface="Symbol" pitchFamily="18" charset="2"/>
            </a:endParaRPr>
          </a:p>
        </p:txBody>
      </p:sp>
      <p:sp>
        <p:nvSpPr>
          <p:cNvPr id="55302" name="AutoShape 8"/>
          <p:cNvSpPr>
            <a:spLocks noChangeArrowheads="1"/>
          </p:cNvSpPr>
          <p:nvPr/>
        </p:nvSpPr>
        <p:spPr bwMode="auto">
          <a:xfrm>
            <a:off x="4343400" y="808038"/>
            <a:ext cx="1066800" cy="685800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3" name="Text Box 10"/>
          <p:cNvSpPr txBox="1">
            <a:spLocks noChangeArrowheads="1"/>
          </p:cNvSpPr>
          <p:nvPr/>
        </p:nvSpPr>
        <p:spPr bwMode="auto">
          <a:xfrm>
            <a:off x="3897313" y="2193925"/>
            <a:ext cx="6540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/>
            <a:r>
              <a:rPr lang="en-US" sz="2400"/>
              <a:t>-1</a:t>
            </a:r>
          </a:p>
          <a:p>
            <a:pPr algn="ctr"/>
            <a:r>
              <a:rPr lang="en-US" sz="2400"/>
              <a:t>4-</a:t>
            </a:r>
            <a:r>
              <a:rPr lang="en-US" sz="2400">
                <a:sym typeface="Symbol" pitchFamily="18" charset="2"/>
              </a:rPr>
              <a:t></a:t>
            </a:r>
            <a:endParaRPr lang="en-US" sz="2400" baseline="-25000">
              <a:sym typeface="Symbol" pitchFamily="18" charset="2"/>
            </a:endParaRPr>
          </a:p>
        </p:txBody>
      </p:sp>
      <p:sp>
        <p:nvSpPr>
          <p:cNvPr id="55304" name="Text Box 11"/>
          <p:cNvSpPr txBox="1">
            <a:spLocks noChangeArrowheads="1"/>
          </p:cNvSpPr>
          <p:nvPr/>
        </p:nvSpPr>
        <p:spPr bwMode="auto">
          <a:xfrm>
            <a:off x="1482725" y="2409825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/>
            <a:r>
              <a:rPr lang="en-US" sz="2400"/>
              <a:t>|A - </a:t>
            </a:r>
            <a:r>
              <a:rPr lang="en-US" sz="2400">
                <a:sym typeface="Symbol" pitchFamily="18" charset="2"/>
              </a:rPr>
              <a:t>I|</a:t>
            </a:r>
            <a:r>
              <a:rPr lang="en-US" sz="2400"/>
              <a:t> =</a:t>
            </a:r>
            <a:endParaRPr lang="en-US" sz="2400" baseline="-25000">
              <a:sym typeface="Symbol" pitchFamily="18" charset="2"/>
            </a:endParaRPr>
          </a:p>
        </p:txBody>
      </p:sp>
      <p:sp>
        <p:nvSpPr>
          <p:cNvPr id="55305" name="AutoShape 12"/>
          <p:cNvSpPr>
            <a:spLocks noChangeArrowheads="1"/>
          </p:cNvSpPr>
          <p:nvPr/>
        </p:nvSpPr>
        <p:spPr bwMode="auto">
          <a:xfrm>
            <a:off x="2974975" y="2298700"/>
            <a:ext cx="1600200" cy="685800"/>
          </a:xfrm>
          <a:prstGeom prst="bracketPair">
            <a:avLst>
              <a:gd name="adj" fmla="val 7639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6" name="Text Box 13"/>
          <p:cNvSpPr txBox="1">
            <a:spLocks noChangeArrowheads="1"/>
          </p:cNvSpPr>
          <p:nvPr/>
        </p:nvSpPr>
        <p:spPr bwMode="auto">
          <a:xfrm>
            <a:off x="2997200" y="2195513"/>
            <a:ext cx="6540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/>
            <a:r>
              <a:rPr lang="en-US" sz="2400"/>
              <a:t>1-</a:t>
            </a:r>
            <a:r>
              <a:rPr lang="en-US" sz="2400">
                <a:sym typeface="Symbol" pitchFamily="18" charset="2"/>
              </a:rPr>
              <a:t></a:t>
            </a:r>
          </a:p>
          <a:p>
            <a:pPr algn="ctr"/>
            <a:r>
              <a:rPr lang="en-US" sz="2400"/>
              <a:t>2</a:t>
            </a:r>
            <a:endParaRPr lang="en-US" sz="2400" baseline="-25000">
              <a:sym typeface="Symbol" pitchFamily="18" charset="2"/>
            </a:endParaRPr>
          </a:p>
        </p:txBody>
      </p:sp>
      <p:sp>
        <p:nvSpPr>
          <p:cNvPr id="55307" name="Text Box 14"/>
          <p:cNvSpPr txBox="1">
            <a:spLocks noChangeArrowheads="1"/>
          </p:cNvSpPr>
          <p:nvPr/>
        </p:nvSpPr>
        <p:spPr bwMode="auto">
          <a:xfrm>
            <a:off x="4783138" y="2393950"/>
            <a:ext cx="6683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just"/>
            <a:r>
              <a:rPr lang="en-US" sz="2400" dirty="0"/>
              <a:t>= 0</a:t>
            </a:r>
            <a:endParaRPr lang="en-US" sz="2400" baseline="-25000" dirty="0">
              <a:sym typeface="Symbol" pitchFamily="18" charset="2"/>
            </a:endParaRPr>
          </a:p>
        </p:txBody>
      </p:sp>
      <p:sp>
        <p:nvSpPr>
          <p:cNvPr id="55308" name="Text Box 15"/>
          <p:cNvSpPr txBox="1">
            <a:spLocks noChangeArrowheads="1"/>
          </p:cNvSpPr>
          <p:nvPr/>
        </p:nvSpPr>
        <p:spPr bwMode="auto">
          <a:xfrm>
            <a:off x="2597150" y="3079750"/>
            <a:ext cx="380841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just"/>
            <a:r>
              <a:rPr lang="en-US" sz="2400"/>
              <a:t>(1-</a:t>
            </a:r>
            <a:r>
              <a:rPr lang="en-US" sz="2400">
                <a:sym typeface="Symbol" pitchFamily="18" charset="2"/>
              </a:rPr>
              <a:t>) (4-) + 2 = 0</a:t>
            </a:r>
          </a:p>
          <a:p>
            <a:pPr algn="just"/>
            <a:r>
              <a:rPr lang="en-US" sz="2400">
                <a:sym typeface="Symbol" pitchFamily="18" charset="2"/>
              </a:rPr>
              <a:t>      </a:t>
            </a:r>
            <a:r>
              <a:rPr lang="en-US" sz="2400" baseline="30000">
                <a:sym typeface="Symbol" pitchFamily="18" charset="2"/>
              </a:rPr>
              <a:t>2</a:t>
            </a:r>
            <a:r>
              <a:rPr lang="en-US" sz="2400">
                <a:sym typeface="Symbol" pitchFamily="18" charset="2"/>
              </a:rPr>
              <a:t> - 5 + 6 = 0</a:t>
            </a:r>
          </a:p>
          <a:p>
            <a:pPr algn="just"/>
            <a:r>
              <a:rPr lang="en-US" sz="2400">
                <a:sym typeface="Symbol" pitchFamily="18" charset="2"/>
              </a:rPr>
              <a:t>           </a:t>
            </a:r>
            <a:r>
              <a:rPr lang="en-US" sz="2400" baseline="-25000">
                <a:sym typeface="Symbol" pitchFamily="18" charset="2"/>
              </a:rPr>
              <a:t>1</a:t>
            </a:r>
            <a:r>
              <a:rPr lang="en-US" sz="2400">
                <a:sym typeface="Symbol" pitchFamily="18" charset="2"/>
              </a:rPr>
              <a:t> = 2,   </a:t>
            </a:r>
            <a:r>
              <a:rPr lang="en-US" sz="2400" baseline="-25000">
                <a:sym typeface="Symbol" pitchFamily="18" charset="2"/>
              </a:rPr>
              <a:t>2</a:t>
            </a:r>
            <a:r>
              <a:rPr lang="en-US" sz="2400">
                <a:sym typeface="Symbol" pitchFamily="18" charset="2"/>
              </a:rPr>
              <a:t> = 3</a:t>
            </a:r>
            <a:endParaRPr lang="en-US" sz="2400" baseline="-25000">
              <a:sym typeface="Symbol" pitchFamily="18" charset="2"/>
            </a:endParaRPr>
          </a:p>
        </p:txBody>
      </p:sp>
      <p:sp>
        <p:nvSpPr>
          <p:cNvPr id="55309" name="Text Box 16"/>
          <p:cNvSpPr txBox="1">
            <a:spLocks noChangeArrowheads="1"/>
          </p:cNvSpPr>
          <p:nvPr/>
        </p:nvSpPr>
        <p:spPr bwMode="auto">
          <a:xfrm>
            <a:off x="2370138" y="5562600"/>
            <a:ext cx="6286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/>
            <a:r>
              <a:rPr lang="en-US" sz="2400"/>
              <a:t>-1</a:t>
            </a:r>
          </a:p>
          <a:p>
            <a:pPr algn="ctr"/>
            <a:r>
              <a:rPr lang="en-US" sz="2400"/>
              <a:t>4-</a:t>
            </a:r>
            <a:r>
              <a:rPr lang="en-US" sz="2400">
                <a:sym typeface="Symbol" pitchFamily="18" charset="2"/>
              </a:rPr>
              <a:t>2</a:t>
            </a:r>
            <a:endParaRPr lang="en-US" sz="2400" baseline="-25000">
              <a:sym typeface="Symbol" pitchFamily="18" charset="2"/>
            </a:endParaRPr>
          </a:p>
        </p:txBody>
      </p:sp>
      <p:sp>
        <p:nvSpPr>
          <p:cNvPr id="55310" name="AutoShape 17"/>
          <p:cNvSpPr>
            <a:spLocks noChangeArrowheads="1"/>
          </p:cNvSpPr>
          <p:nvPr/>
        </p:nvSpPr>
        <p:spPr bwMode="auto">
          <a:xfrm>
            <a:off x="1466850" y="5667375"/>
            <a:ext cx="1539875" cy="685800"/>
          </a:xfrm>
          <a:prstGeom prst="bracketPair">
            <a:avLst>
              <a:gd name="adj" fmla="val 7639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11" name="Text Box 18"/>
          <p:cNvSpPr txBox="1">
            <a:spLocks noChangeArrowheads="1"/>
          </p:cNvSpPr>
          <p:nvPr/>
        </p:nvSpPr>
        <p:spPr bwMode="auto">
          <a:xfrm>
            <a:off x="1470025" y="5562600"/>
            <a:ext cx="6286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/>
            <a:r>
              <a:rPr lang="en-US" sz="2400"/>
              <a:t>1-</a:t>
            </a:r>
            <a:r>
              <a:rPr lang="en-US" sz="2400">
                <a:sym typeface="Symbol" pitchFamily="18" charset="2"/>
              </a:rPr>
              <a:t>2</a:t>
            </a:r>
          </a:p>
          <a:p>
            <a:pPr algn="ctr"/>
            <a:r>
              <a:rPr lang="en-US" sz="2400"/>
              <a:t>2</a:t>
            </a:r>
            <a:endParaRPr lang="en-US" sz="2400" baseline="-25000">
              <a:sym typeface="Symbol" pitchFamily="18" charset="2"/>
            </a:endParaRPr>
          </a:p>
        </p:txBody>
      </p:sp>
      <p:sp>
        <p:nvSpPr>
          <p:cNvPr id="55312" name="Text Box 19"/>
          <p:cNvSpPr txBox="1">
            <a:spLocks noChangeArrowheads="1"/>
          </p:cNvSpPr>
          <p:nvPr/>
        </p:nvSpPr>
        <p:spPr bwMode="auto">
          <a:xfrm>
            <a:off x="3225800" y="5562600"/>
            <a:ext cx="4714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/>
            <a:r>
              <a:rPr lang="en-US" sz="2400"/>
              <a:t>X</a:t>
            </a:r>
            <a:r>
              <a:rPr lang="en-US" sz="2400" baseline="-25000"/>
              <a:t>1</a:t>
            </a:r>
          </a:p>
          <a:p>
            <a:pPr algn="ctr"/>
            <a:r>
              <a:rPr lang="en-US" sz="2400"/>
              <a:t>X</a:t>
            </a:r>
            <a:r>
              <a:rPr lang="en-US" sz="2400" baseline="-25000">
                <a:sym typeface="Symbol" pitchFamily="18" charset="2"/>
              </a:rPr>
              <a:t>2</a:t>
            </a:r>
          </a:p>
        </p:txBody>
      </p:sp>
      <p:sp>
        <p:nvSpPr>
          <p:cNvPr id="55313" name="Text Box 20"/>
          <p:cNvSpPr txBox="1">
            <a:spLocks noChangeArrowheads="1"/>
          </p:cNvSpPr>
          <p:nvPr/>
        </p:nvSpPr>
        <p:spPr bwMode="auto">
          <a:xfrm>
            <a:off x="4154488" y="5562600"/>
            <a:ext cx="35083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/>
            <a:r>
              <a:rPr lang="en-US" sz="2400"/>
              <a:t>0</a:t>
            </a:r>
            <a:endParaRPr lang="en-US" sz="2400" baseline="-25000"/>
          </a:p>
          <a:p>
            <a:pPr algn="ctr"/>
            <a:r>
              <a:rPr lang="en-US" sz="2400"/>
              <a:t>0</a:t>
            </a:r>
            <a:endParaRPr lang="en-US" sz="2400" baseline="-25000">
              <a:sym typeface="Symbol" pitchFamily="18" charset="2"/>
            </a:endParaRPr>
          </a:p>
        </p:txBody>
      </p:sp>
      <p:sp>
        <p:nvSpPr>
          <p:cNvPr id="55314" name="AutoShape 21"/>
          <p:cNvSpPr>
            <a:spLocks noChangeArrowheads="1"/>
          </p:cNvSpPr>
          <p:nvPr/>
        </p:nvSpPr>
        <p:spPr bwMode="auto">
          <a:xfrm>
            <a:off x="3157538" y="5667375"/>
            <a:ext cx="595312" cy="685800"/>
          </a:xfrm>
          <a:prstGeom prst="bracketPair">
            <a:avLst>
              <a:gd name="adj" fmla="val 7639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15" name="AutoShape 22"/>
          <p:cNvSpPr>
            <a:spLocks noChangeArrowheads="1"/>
          </p:cNvSpPr>
          <p:nvPr/>
        </p:nvSpPr>
        <p:spPr bwMode="auto">
          <a:xfrm>
            <a:off x="4071938" y="5667375"/>
            <a:ext cx="503237" cy="685800"/>
          </a:xfrm>
          <a:prstGeom prst="bracketPair">
            <a:avLst>
              <a:gd name="adj" fmla="val 7639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16" name="Text Box 23"/>
          <p:cNvSpPr txBox="1">
            <a:spLocks noChangeArrowheads="1"/>
          </p:cNvSpPr>
          <p:nvPr/>
        </p:nvSpPr>
        <p:spPr bwMode="auto">
          <a:xfrm>
            <a:off x="3724275" y="5775325"/>
            <a:ext cx="40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just"/>
            <a:r>
              <a:rPr lang="en-US" sz="2400"/>
              <a:t>=</a:t>
            </a:r>
            <a:endParaRPr lang="en-US" sz="2400" baseline="-2500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660818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4"/>
          <p:cNvSpPr txBox="1">
            <a:spLocks noChangeArrowheads="1"/>
          </p:cNvSpPr>
          <p:nvPr/>
        </p:nvSpPr>
        <p:spPr bwMode="auto">
          <a:xfrm>
            <a:off x="1369368" y="1876425"/>
            <a:ext cx="4619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/>
            <a:r>
              <a:rPr lang="en-US" sz="2400"/>
              <a:t>-1</a:t>
            </a:r>
          </a:p>
          <a:p>
            <a:pPr algn="ctr"/>
            <a:r>
              <a:rPr lang="en-US" sz="2400">
                <a:sym typeface="Symbol" pitchFamily="18" charset="2"/>
              </a:rPr>
              <a:t>2</a:t>
            </a:r>
            <a:endParaRPr lang="en-US" sz="2400" baseline="-25000">
              <a:sym typeface="Symbol" pitchFamily="18" charset="2"/>
            </a:endParaRPr>
          </a:p>
        </p:txBody>
      </p:sp>
      <p:sp>
        <p:nvSpPr>
          <p:cNvPr id="56323" name="AutoShape 5"/>
          <p:cNvSpPr>
            <a:spLocks noChangeArrowheads="1"/>
          </p:cNvSpPr>
          <p:nvPr/>
        </p:nvSpPr>
        <p:spPr bwMode="auto">
          <a:xfrm>
            <a:off x="718493" y="1981200"/>
            <a:ext cx="1144588" cy="685800"/>
          </a:xfrm>
          <a:prstGeom prst="bracketPair">
            <a:avLst>
              <a:gd name="adj" fmla="val 7639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4" name="Text Box 6"/>
          <p:cNvSpPr txBox="1">
            <a:spLocks noChangeArrowheads="1"/>
          </p:cNvSpPr>
          <p:nvPr/>
        </p:nvSpPr>
        <p:spPr bwMode="auto">
          <a:xfrm>
            <a:off x="804218" y="1876425"/>
            <a:ext cx="4619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/>
            <a:r>
              <a:rPr lang="en-US" sz="2400"/>
              <a:t>-1</a:t>
            </a:r>
            <a:endParaRPr lang="en-US" sz="2400">
              <a:sym typeface="Symbol" pitchFamily="18" charset="2"/>
            </a:endParaRPr>
          </a:p>
          <a:p>
            <a:pPr algn="ctr"/>
            <a:r>
              <a:rPr lang="en-US" sz="2400"/>
              <a:t>2</a:t>
            </a:r>
            <a:endParaRPr lang="en-US" sz="2400" baseline="-25000">
              <a:sym typeface="Symbol" pitchFamily="18" charset="2"/>
            </a:endParaRPr>
          </a:p>
        </p:txBody>
      </p:sp>
      <p:sp>
        <p:nvSpPr>
          <p:cNvPr id="56325" name="Text Box 7"/>
          <p:cNvSpPr txBox="1">
            <a:spLocks noChangeArrowheads="1"/>
          </p:cNvSpPr>
          <p:nvPr/>
        </p:nvSpPr>
        <p:spPr bwMode="auto">
          <a:xfrm>
            <a:off x="2050406" y="1876425"/>
            <a:ext cx="47148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/>
            <a:r>
              <a:rPr lang="en-US" sz="2400"/>
              <a:t>X</a:t>
            </a:r>
            <a:r>
              <a:rPr lang="en-US" sz="2400" baseline="-25000"/>
              <a:t>1</a:t>
            </a:r>
          </a:p>
          <a:p>
            <a:pPr algn="ctr"/>
            <a:r>
              <a:rPr lang="en-US" sz="2400"/>
              <a:t>X</a:t>
            </a:r>
            <a:r>
              <a:rPr lang="en-US" sz="2400" baseline="-25000">
                <a:sym typeface="Symbol" pitchFamily="18" charset="2"/>
              </a:rPr>
              <a:t>2</a:t>
            </a:r>
          </a:p>
        </p:txBody>
      </p:sp>
      <p:sp>
        <p:nvSpPr>
          <p:cNvPr id="56326" name="Text Box 8"/>
          <p:cNvSpPr txBox="1">
            <a:spLocks noChangeArrowheads="1"/>
          </p:cNvSpPr>
          <p:nvPr/>
        </p:nvSpPr>
        <p:spPr bwMode="auto">
          <a:xfrm>
            <a:off x="2979093" y="1876425"/>
            <a:ext cx="3508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/>
            <a:r>
              <a:rPr lang="en-US" sz="2400"/>
              <a:t>0</a:t>
            </a:r>
            <a:endParaRPr lang="en-US" sz="2400" baseline="-25000"/>
          </a:p>
          <a:p>
            <a:pPr algn="ctr"/>
            <a:r>
              <a:rPr lang="en-US" sz="2400"/>
              <a:t>0</a:t>
            </a:r>
            <a:endParaRPr lang="en-US" sz="2400" baseline="-25000">
              <a:sym typeface="Symbol" pitchFamily="18" charset="2"/>
            </a:endParaRPr>
          </a:p>
        </p:txBody>
      </p:sp>
      <p:sp>
        <p:nvSpPr>
          <p:cNvPr id="56327" name="AutoShape 9"/>
          <p:cNvSpPr>
            <a:spLocks noChangeArrowheads="1"/>
          </p:cNvSpPr>
          <p:nvPr/>
        </p:nvSpPr>
        <p:spPr bwMode="auto">
          <a:xfrm>
            <a:off x="1982143" y="1981200"/>
            <a:ext cx="595313" cy="685800"/>
          </a:xfrm>
          <a:prstGeom prst="bracketPair">
            <a:avLst>
              <a:gd name="adj" fmla="val 7639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8" name="AutoShape 10"/>
          <p:cNvSpPr>
            <a:spLocks noChangeArrowheads="1"/>
          </p:cNvSpPr>
          <p:nvPr/>
        </p:nvSpPr>
        <p:spPr bwMode="auto">
          <a:xfrm>
            <a:off x="2896543" y="1981200"/>
            <a:ext cx="503238" cy="685800"/>
          </a:xfrm>
          <a:prstGeom prst="bracketPair">
            <a:avLst>
              <a:gd name="adj" fmla="val 7639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9" name="Text Box 11"/>
          <p:cNvSpPr txBox="1">
            <a:spLocks noChangeArrowheads="1"/>
          </p:cNvSpPr>
          <p:nvPr/>
        </p:nvSpPr>
        <p:spPr bwMode="auto">
          <a:xfrm>
            <a:off x="2548881" y="2089150"/>
            <a:ext cx="40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just"/>
            <a:r>
              <a:rPr lang="en-US" sz="2400"/>
              <a:t>=</a:t>
            </a:r>
            <a:endParaRPr lang="en-US" sz="2400" baseline="-25000">
              <a:sym typeface="Symbol" pitchFamily="18" charset="2"/>
            </a:endParaRPr>
          </a:p>
        </p:txBody>
      </p:sp>
      <p:sp>
        <p:nvSpPr>
          <p:cNvPr id="56330" name="Text Box 12"/>
          <p:cNvSpPr txBox="1">
            <a:spLocks noChangeArrowheads="1"/>
          </p:cNvSpPr>
          <p:nvPr/>
        </p:nvSpPr>
        <p:spPr bwMode="auto">
          <a:xfrm>
            <a:off x="683568" y="2805112"/>
            <a:ext cx="7437438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z="2400" dirty="0"/>
              <a:t>Dan </a:t>
            </a:r>
            <a:r>
              <a:rPr lang="en-US" sz="2400" dirty="0" err="1"/>
              <a:t>disini</a:t>
            </a:r>
            <a:r>
              <a:rPr lang="en-US" sz="2400" dirty="0"/>
              <a:t> </a:t>
            </a:r>
            <a:r>
              <a:rPr lang="en-US" sz="2400" dirty="0" err="1"/>
              <a:t>diperoleh</a:t>
            </a:r>
            <a:r>
              <a:rPr lang="en-US" sz="2400" dirty="0"/>
              <a:t> X</a:t>
            </a:r>
            <a:r>
              <a:rPr lang="en-US" sz="2400" baseline="-25000" dirty="0"/>
              <a:t>2</a:t>
            </a:r>
            <a:r>
              <a:rPr lang="en-US" sz="2400" dirty="0"/>
              <a:t> = -X</a:t>
            </a:r>
            <a:r>
              <a:rPr lang="en-US" sz="2400" baseline="-25000" dirty="0"/>
              <a:t>1</a:t>
            </a:r>
            <a:r>
              <a:rPr lang="en-US" sz="2400" dirty="0"/>
              <a:t>. Kita </a:t>
            </a:r>
            <a:r>
              <a:rPr lang="en-US" sz="2400" dirty="0" err="1"/>
              <a:t>mungkin</a:t>
            </a:r>
            <a:r>
              <a:rPr lang="en-US" sz="2400" dirty="0"/>
              <a:t> </a:t>
            </a:r>
            <a:r>
              <a:rPr lang="en-US" sz="2400" dirty="0" err="1"/>
              <a:t>memilih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sembarang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X</a:t>
            </a:r>
            <a:r>
              <a:rPr lang="en-US" sz="2400" baseline="-25000" dirty="0"/>
              <a:t>1</a:t>
            </a:r>
            <a:r>
              <a:rPr lang="en-US" sz="2400" dirty="0"/>
              <a:t>, </a:t>
            </a:r>
            <a:r>
              <a:rPr lang="en-US" sz="2400" dirty="0" err="1"/>
              <a:t>katakanlah</a:t>
            </a:r>
            <a:r>
              <a:rPr lang="en-US" sz="2400" dirty="0"/>
              <a:t> X</a:t>
            </a:r>
            <a:r>
              <a:rPr lang="en-US" sz="2400" baseline="-25000" dirty="0"/>
              <a:t>1</a:t>
            </a:r>
            <a:r>
              <a:rPr lang="en-US" sz="2400" dirty="0"/>
              <a:t> = 1 </a:t>
            </a:r>
          </a:p>
          <a:p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memperoleh</a:t>
            </a:r>
            <a:r>
              <a:rPr lang="en-US" sz="2400" dirty="0"/>
              <a:t> </a:t>
            </a:r>
            <a:r>
              <a:rPr lang="en-US" sz="2400" dirty="0" err="1"/>
              <a:t>eigen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X</a:t>
            </a:r>
            <a:r>
              <a:rPr lang="en-US" sz="2400" baseline="-25000" dirty="0"/>
              <a:t>1</a:t>
            </a:r>
            <a:r>
              <a:rPr lang="en-US" sz="2400" dirty="0"/>
              <a:t> =         yang </a:t>
            </a:r>
            <a:r>
              <a:rPr lang="en-US" sz="2400" dirty="0" err="1"/>
              <a:t>diasosikan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>
                <a:sym typeface="Symbol" pitchFamily="18" charset="2"/>
              </a:rPr>
              <a:t></a:t>
            </a:r>
            <a:r>
              <a:rPr lang="en-US" sz="2400" baseline="-25000" dirty="0">
                <a:sym typeface="Symbol" pitchFamily="18" charset="2"/>
              </a:rPr>
              <a:t>1</a:t>
            </a:r>
            <a:r>
              <a:rPr lang="en-US" sz="2400" dirty="0">
                <a:sym typeface="Symbol" pitchFamily="18" charset="2"/>
              </a:rPr>
              <a:t> = 2</a:t>
            </a:r>
          </a:p>
          <a:p>
            <a:r>
              <a:rPr lang="en-US" sz="2400" dirty="0" err="1">
                <a:sym typeface="Symbol" pitchFamily="18" charset="2"/>
              </a:rPr>
              <a:t>Sama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dirty="0" err="1">
                <a:sym typeface="Symbol" pitchFamily="18" charset="2"/>
              </a:rPr>
              <a:t>halnya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dirty="0" err="1">
                <a:sym typeface="Symbol" pitchFamily="18" charset="2"/>
              </a:rPr>
              <a:t>kita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dirty="0" err="1">
                <a:sym typeface="Symbol" pitchFamily="18" charset="2"/>
              </a:rPr>
              <a:t>dapat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dirty="0" err="1">
                <a:sym typeface="Symbol" pitchFamily="18" charset="2"/>
              </a:rPr>
              <a:t>peroleh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dirty="0" err="1">
                <a:sym typeface="Symbol" pitchFamily="18" charset="2"/>
              </a:rPr>
              <a:t>eigen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dirty="0" err="1">
                <a:sym typeface="Symbol" pitchFamily="18" charset="2"/>
              </a:rPr>
              <a:t>vektor</a:t>
            </a:r>
            <a:r>
              <a:rPr lang="en-US" sz="2400" dirty="0">
                <a:sym typeface="Symbol" pitchFamily="18" charset="2"/>
              </a:rPr>
              <a:t> </a:t>
            </a:r>
          </a:p>
          <a:p>
            <a:r>
              <a:rPr lang="en-US" sz="2400" dirty="0" err="1">
                <a:sym typeface="Symbol" pitchFamily="18" charset="2"/>
              </a:rPr>
              <a:t>berasosiasi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dirty="0" err="1">
                <a:sym typeface="Symbol" pitchFamily="18" charset="2"/>
              </a:rPr>
              <a:t>dengan</a:t>
            </a:r>
            <a:r>
              <a:rPr lang="en-US" sz="2400" dirty="0">
                <a:sym typeface="Symbol" pitchFamily="18" charset="2"/>
              </a:rPr>
              <a:t> </a:t>
            </a:r>
            <a:r>
              <a:rPr lang="en-US" sz="2400" baseline="-25000" dirty="0">
                <a:sym typeface="Symbol" pitchFamily="18" charset="2"/>
              </a:rPr>
              <a:t>2</a:t>
            </a:r>
            <a:r>
              <a:rPr lang="en-US" sz="2400" dirty="0">
                <a:sym typeface="Symbol" pitchFamily="18" charset="2"/>
              </a:rPr>
              <a:t> = 3 </a:t>
            </a:r>
            <a:r>
              <a:rPr lang="en-US" sz="2400" dirty="0" err="1">
                <a:sym typeface="Symbol" pitchFamily="18" charset="2"/>
              </a:rPr>
              <a:t>yaitu</a:t>
            </a:r>
            <a:r>
              <a:rPr lang="en-US" sz="2400" dirty="0">
                <a:sym typeface="Symbol" pitchFamily="18" charset="2"/>
              </a:rPr>
              <a:t> X</a:t>
            </a:r>
            <a:r>
              <a:rPr lang="en-US" sz="2400" baseline="-25000" dirty="0">
                <a:sym typeface="Symbol" pitchFamily="18" charset="2"/>
              </a:rPr>
              <a:t>2</a:t>
            </a:r>
            <a:r>
              <a:rPr lang="en-US" sz="2400" dirty="0">
                <a:sym typeface="Symbol" pitchFamily="18" charset="2"/>
              </a:rPr>
              <a:t> = </a:t>
            </a:r>
          </a:p>
        </p:txBody>
      </p:sp>
      <p:sp>
        <p:nvSpPr>
          <p:cNvPr id="56331" name="Text Box 13"/>
          <p:cNvSpPr txBox="1">
            <a:spLocks noChangeArrowheads="1"/>
          </p:cNvSpPr>
          <p:nvPr/>
        </p:nvSpPr>
        <p:spPr bwMode="auto">
          <a:xfrm>
            <a:off x="5671493" y="3476625"/>
            <a:ext cx="3921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/>
            <a:r>
              <a:rPr lang="en-US"/>
              <a:t>1</a:t>
            </a:r>
            <a:endParaRPr lang="en-US" baseline="-25000"/>
          </a:p>
          <a:p>
            <a:pPr algn="ctr"/>
            <a:r>
              <a:rPr lang="en-US"/>
              <a:t>-1</a:t>
            </a:r>
            <a:endParaRPr lang="en-US" baseline="-25000">
              <a:sym typeface="Symbol" pitchFamily="18" charset="2"/>
            </a:endParaRPr>
          </a:p>
        </p:txBody>
      </p:sp>
      <p:sp>
        <p:nvSpPr>
          <p:cNvPr id="56332" name="AutoShape 14"/>
          <p:cNvSpPr>
            <a:spLocks noChangeArrowheads="1"/>
          </p:cNvSpPr>
          <p:nvPr/>
        </p:nvSpPr>
        <p:spPr bwMode="auto">
          <a:xfrm>
            <a:off x="5609581" y="3592512"/>
            <a:ext cx="503237" cy="441325"/>
          </a:xfrm>
          <a:prstGeom prst="bracketPair">
            <a:avLst>
              <a:gd name="adj" fmla="val 7639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3" name="Text Box 15"/>
          <p:cNvSpPr txBox="1">
            <a:spLocks noChangeArrowheads="1"/>
          </p:cNvSpPr>
          <p:nvPr/>
        </p:nvSpPr>
        <p:spPr bwMode="auto">
          <a:xfrm>
            <a:off x="5839768" y="4659858"/>
            <a:ext cx="3921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/>
            <a:r>
              <a:rPr lang="en-US" dirty="0"/>
              <a:t>1</a:t>
            </a:r>
            <a:endParaRPr lang="en-US" baseline="-25000" dirty="0"/>
          </a:p>
          <a:p>
            <a:pPr algn="ctr"/>
            <a:r>
              <a:rPr lang="en-US" dirty="0"/>
              <a:t>-2</a:t>
            </a:r>
            <a:endParaRPr lang="en-US" baseline="-25000" dirty="0">
              <a:sym typeface="Symbol" pitchFamily="18" charset="2"/>
            </a:endParaRPr>
          </a:p>
        </p:txBody>
      </p:sp>
      <p:sp>
        <p:nvSpPr>
          <p:cNvPr id="56334" name="AutoShape 16"/>
          <p:cNvSpPr>
            <a:spLocks noChangeArrowheads="1"/>
          </p:cNvSpPr>
          <p:nvPr/>
        </p:nvSpPr>
        <p:spPr bwMode="auto">
          <a:xfrm>
            <a:off x="5793731" y="4584700"/>
            <a:ext cx="503237" cy="579437"/>
          </a:xfrm>
          <a:prstGeom prst="bracketPair">
            <a:avLst>
              <a:gd name="adj" fmla="val 7639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831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281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8441</TotalTime>
  <Words>254</Words>
  <Application>Microsoft Office PowerPoint</Application>
  <PresentationFormat>On-screen Show (4:3)</PresentationFormat>
  <Paragraphs>73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Arial</vt:lpstr>
      <vt:lpstr>Calibri</vt:lpstr>
      <vt:lpstr>Georgia</vt:lpstr>
      <vt:lpstr>Symbol</vt:lpstr>
      <vt:lpstr>Tahoma</vt:lpstr>
      <vt:lpstr>Trebuchet MS</vt:lpstr>
      <vt:lpstr>Verdana</vt:lpstr>
      <vt:lpstr>Wingdings</vt:lpstr>
      <vt:lpstr>Wingdings 2</vt:lpstr>
      <vt:lpstr>Urban</vt:lpstr>
      <vt:lpstr>Aljabar Linier</vt:lpstr>
      <vt:lpstr>Objective</vt:lpstr>
      <vt:lpstr>NILAI EIGEN DAN VEKTOR EIGEN</vt:lpstr>
      <vt:lpstr>PowerPoint Presentation</vt:lpstr>
      <vt:lpstr>PowerPoint Presentation</vt:lpstr>
      <vt:lpstr>Terima Kasih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Sistem Informasi</dc:title>
  <dc:creator>Marcello Singadji</dc:creator>
  <cp:lastModifiedBy>Windows User</cp:lastModifiedBy>
  <cp:revision>582</cp:revision>
  <dcterms:created xsi:type="dcterms:W3CDTF">2011-09-16T02:11:44Z</dcterms:created>
  <dcterms:modified xsi:type="dcterms:W3CDTF">2020-02-04T09:02:25Z</dcterms:modified>
</cp:coreProperties>
</file>