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24"/>
  </p:notesMasterIdLst>
  <p:sldIdLst>
    <p:sldId id="256" r:id="rId3"/>
    <p:sldId id="272" r:id="rId4"/>
    <p:sldId id="273" r:id="rId5"/>
    <p:sldId id="274" r:id="rId6"/>
    <p:sldId id="275" r:id="rId7"/>
    <p:sldId id="276" r:id="rId8"/>
    <p:sldId id="257" r:id="rId9"/>
    <p:sldId id="259" r:id="rId10"/>
    <p:sldId id="262" r:id="rId11"/>
    <p:sldId id="267" r:id="rId12"/>
    <p:sldId id="261" r:id="rId13"/>
    <p:sldId id="263" r:id="rId14"/>
    <p:sldId id="264" r:id="rId15"/>
    <p:sldId id="265" r:id="rId16"/>
    <p:sldId id="270" r:id="rId17"/>
    <p:sldId id="266" r:id="rId18"/>
    <p:sldId id="268" r:id="rId19"/>
    <p:sldId id="269" r:id="rId20"/>
    <p:sldId id="258" r:id="rId21"/>
    <p:sldId id="260" r:id="rId22"/>
    <p:sldId id="271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6" d="100"/>
          <a:sy n="66" d="100"/>
        </p:scale>
        <p:origin x="13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97376-4464-4C0D-A5BF-7BC465E6F1FC}" type="doc">
      <dgm:prSet loTypeId="urn:microsoft.com/office/officeart/2005/8/layout/radial6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20E3B9-B438-4C44-A8F2-3CDCAE23BE11}">
      <dgm:prSet phldrT="[Text]"/>
      <dgm:spPr/>
      <dgm:t>
        <a:bodyPr/>
        <a:lstStyle/>
        <a:p>
          <a:r>
            <a:rPr lang="en-US" b="1" smtClean="0">
              <a:effectLst/>
            </a:rPr>
            <a:t>Business Process Life Cycle</a:t>
          </a:r>
          <a:endParaRPr lang="en-US" b="1">
            <a:effectLst/>
          </a:endParaRPr>
        </a:p>
      </dgm:t>
    </dgm:pt>
    <dgm:pt modelId="{1723C336-322C-4AFB-BE53-5437A3A2F22F}" type="parTrans" cxnId="{39C25FC8-0B8A-4D31-A4DD-65A836D7A5AA}">
      <dgm:prSet/>
      <dgm:spPr/>
      <dgm:t>
        <a:bodyPr/>
        <a:lstStyle/>
        <a:p>
          <a:endParaRPr lang="en-US" b="1">
            <a:effectLst/>
          </a:endParaRPr>
        </a:p>
      </dgm:t>
    </dgm:pt>
    <dgm:pt modelId="{32CC1AD4-9FAF-4EF5-9804-A9E191C919A0}" type="sibTrans" cxnId="{39C25FC8-0B8A-4D31-A4DD-65A836D7A5AA}">
      <dgm:prSet/>
      <dgm:spPr/>
      <dgm:t>
        <a:bodyPr/>
        <a:lstStyle/>
        <a:p>
          <a:endParaRPr lang="en-US" b="1">
            <a:effectLst/>
          </a:endParaRPr>
        </a:p>
      </dgm:t>
    </dgm:pt>
    <dgm:pt modelId="{32BCCCD5-7970-4262-91AC-11682904B587}">
      <dgm:prSet phldrT="[Text]"/>
      <dgm:spPr/>
      <dgm:t>
        <a:bodyPr/>
        <a:lstStyle/>
        <a:p>
          <a:r>
            <a:rPr lang="en-US" b="1" smtClean="0">
              <a:effectLst/>
            </a:rPr>
            <a:t>Plan &amp; Organise</a:t>
          </a:r>
          <a:endParaRPr lang="en-US" b="1">
            <a:effectLst/>
          </a:endParaRPr>
        </a:p>
      </dgm:t>
    </dgm:pt>
    <dgm:pt modelId="{4E75D889-D97A-467D-8356-12A41589D1C1}" type="parTrans" cxnId="{8076BAE4-42B5-4B20-A5F2-6F35568716DD}">
      <dgm:prSet/>
      <dgm:spPr/>
      <dgm:t>
        <a:bodyPr/>
        <a:lstStyle/>
        <a:p>
          <a:endParaRPr lang="en-US" b="1">
            <a:effectLst/>
          </a:endParaRPr>
        </a:p>
      </dgm:t>
    </dgm:pt>
    <dgm:pt modelId="{45464250-8D7A-440E-9472-F49F51526315}" type="sibTrans" cxnId="{8076BAE4-42B5-4B20-A5F2-6F35568716DD}">
      <dgm:prSet/>
      <dgm:spPr/>
      <dgm:t>
        <a:bodyPr/>
        <a:lstStyle/>
        <a:p>
          <a:endParaRPr lang="en-US" b="1">
            <a:effectLst/>
          </a:endParaRPr>
        </a:p>
      </dgm:t>
    </dgm:pt>
    <dgm:pt modelId="{8A2788DA-6AA2-4D9D-B6DA-178725EE03DC}">
      <dgm:prSet phldrT="[Text]"/>
      <dgm:spPr/>
      <dgm:t>
        <a:bodyPr/>
        <a:lstStyle/>
        <a:p>
          <a:r>
            <a:rPr lang="en-US" b="1" smtClean="0">
              <a:effectLst/>
            </a:rPr>
            <a:t>Acquire &amp; Implement</a:t>
          </a:r>
          <a:endParaRPr lang="en-US" b="1">
            <a:effectLst/>
          </a:endParaRPr>
        </a:p>
      </dgm:t>
    </dgm:pt>
    <dgm:pt modelId="{90D66E20-A076-44A7-9028-69F4E3B666F8}" type="parTrans" cxnId="{79DB3A68-6AE5-49B6-B5FE-B6F1694F138F}">
      <dgm:prSet/>
      <dgm:spPr/>
      <dgm:t>
        <a:bodyPr/>
        <a:lstStyle/>
        <a:p>
          <a:endParaRPr lang="en-US" b="1">
            <a:effectLst/>
          </a:endParaRPr>
        </a:p>
      </dgm:t>
    </dgm:pt>
    <dgm:pt modelId="{35992B69-A59A-41F8-8A66-3970A0F4C898}" type="sibTrans" cxnId="{79DB3A68-6AE5-49B6-B5FE-B6F1694F138F}">
      <dgm:prSet/>
      <dgm:spPr/>
      <dgm:t>
        <a:bodyPr/>
        <a:lstStyle/>
        <a:p>
          <a:endParaRPr lang="en-US" b="1">
            <a:effectLst/>
          </a:endParaRPr>
        </a:p>
      </dgm:t>
    </dgm:pt>
    <dgm:pt modelId="{007E22FE-B7BF-49D1-9517-0C1613EAD5B8}">
      <dgm:prSet phldrT="[Text]"/>
      <dgm:spPr/>
      <dgm:t>
        <a:bodyPr/>
        <a:lstStyle/>
        <a:p>
          <a:r>
            <a:rPr lang="en-US" b="1" smtClean="0">
              <a:effectLst/>
            </a:rPr>
            <a:t>Deliver &amp; Support</a:t>
          </a:r>
          <a:endParaRPr lang="en-US" b="1">
            <a:effectLst/>
          </a:endParaRPr>
        </a:p>
      </dgm:t>
    </dgm:pt>
    <dgm:pt modelId="{EE5F9B0E-BD70-4512-9D61-2C4B43385821}" type="parTrans" cxnId="{6E8D1858-E674-43C2-A64E-9ADFB330E50A}">
      <dgm:prSet/>
      <dgm:spPr/>
      <dgm:t>
        <a:bodyPr/>
        <a:lstStyle/>
        <a:p>
          <a:endParaRPr lang="en-US" b="1">
            <a:effectLst/>
          </a:endParaRPr>
        </a:p>
      </dgm:t>
    </dgm:pt>
    <dgm:pt modelId="{F9702BF2-AA73-49E6-B15F-40986E91077F}" type="sibTrans" cxnId="{6E8D1858-E674-43C2-A64E-9ADFB330E50A}">
      <dgm:prSet/>
      <dgm:spPr/>
      <dgm:t>
        <a:bodyPr/>
        <a:lstStyle/>
        <a:p>
          <a:endParaRPr lang="en-US" b="1">
            <a:effectLst/>
          </a:endParaRPr>
        </a:p>
      </dgm:t>
    </dgm:pt>
    <dgm:pt modelId="{4083CAF4-D031-49AE-BDB3-58D8FABCC8B8}">
      <dgm:prSet phldrT="[Text]"/>
      <dgm:spPr/>
      <dgm:t>
        <a:bodyPr/>
        <a:lstStyle/>
        <a:p>
          <a:r>
            <a:rPr lang="en-US" b="1" smtClean="0">
              <a:effectLst/>
            </a:rPr>
            <a:t>Monitor &amp; Evaluate</a:t>
          </a:r>
          <a:endParaRPr lang="en-US" b="1">
            <a:effectLst/>
          </a:endParaRPr>
        </a:p>
      </dgm:t>
    </dgm:pt>
    <dgm:pt modelId="{19A08DF1-2134-4B12-B11B-2FD54A8662FD}" type="parTrans" cxnId="{D364C893-2E41-4D38-B2DA-8BF36C8D3AFF}">
      <dgm:prSet/>
      <dgm:spPr/>
      <dgm:t>
        <a:bodyPr/>
        <a:lstStyle/>
        <a:p>
          <a:endParaRPr lang="en-US" b="1">
            <a:effectLst/>
          </a:endParaRPr>
        </a:p>
      </dgm:t>
    </dgm:pt>
    <dgm:pt modelId="{5C1F55D9-185F-43C4-8306-6D480DC70F69}" type="sibTrans" cxnId="{D364C893-2E41-4D38-B2DA-8BF36C8D3AFF}">
      <dgm:prSet/>
      <dgm:spPr/>
      <dgm:t>
        <a:bodyPr/>
        <a:lstStyle/>
        <a:p>
          <a:endParaRPr lang="en-US" b="1">
            <a:effectLst/>
          </a:endParaRPr>
        </a:p>
      </dgm:t>
    </dgm:pt>
    <dgm:pt modelId="{CA1F03AC-6134-4E64-BFB3-0CB196BEF1BB}" type="pres">
      <dgm:prSet presAssocID="{6AA97376-4464-4C0D-A5BF-7BC465E6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ADFA2-CA3B-4F43-BC74-F67B27DBC43E}" type="pres">
      <dgm:prSet presAssocID="{0920E3B9-B438-4C44-A8F2-3CDCAE23BE11}" presName="centerShape" presStyleLbl="node0" presStyleIdx="0" presStyleCnt="1"/>
      <dgm:spPr/>
      <dgm:t>
        <a:bodyPr/>
        <a:lstStyle/>
        <a:p>
          <a:endParaRPr lang="en-US"/>
        </a:p>
      </dgm:t>
    </dgm:pt>
    <dgm:pt modelId="{D5798EEC-BCB3-4AF8-A457-4F514562BB52}" type="pres">
      <dgm:prSet presAssocID="{32BCCCD5-7970-4262-91AC-11682904B5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E2137-A851-4107-9A56-666EFC96CCCF}" type="pres">
      <dgm:prSet presAssocID="{32BCCCD5-7970-4262-91AC-11682904B587}" presName="dummy" presStyleCnt="0"/>
      <dgm:spPr/>
    </dgm:pt>
    <dgm:pt modelId="{31DCAC91-336A-467C-B0E7-D9EE594CB959}" type="pres">
      <dgm:prSet presAssocID="{45464250-8D7A-440E-9472-F49F5152631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1F575E9-A10D-40F2-A1EC-D8D4BEA2012A}" type="pres">
      <dgm:prSet presAssocID="{8A2788DA-6AA2-4D9D-B6DA-178725EE03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41724-DF53-429F-BFBF-A077E06D29DC}" type="pres">
      <dgm:prSet presAssocID="{8A2788DA-6AA2-4D9D-B6DA-178725EE03DC}" presName="dummy" presStyleCnt="0"/>
      <dgm:spPr/>
    </dgm:pt>
    <dgm:pt modelId="{1FA6699E-C8C4-4F69-9844-97057BC7E20D}" type="pres">
      <dgm:prSet presAssocID="{35992B69-A59A-41F8-8A66-3970A0F4C89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B4C5ADD-5DCF-41B3-BAE1-244ED6BD6D9F}" type="pres">
      <dgm:prSet presAssocID="{007E22FE-B7BF-49D1-9517-0C1613EAD5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264B9-AAC4-42E0-A7E7-270B8E53D343}" type="pres">
      <dgm:prSet presAssocID="{007E22FE-B7BF-49D1-9517-0C1613EAD5B8}" presName="dummy" presStyleCnt="0"/>
      <dgm:spPr/>
    </dgm:pt>
    <dgm:pt modelId="{F6E4271D-F2D8-4F0C-B5F4-5C05975617EB}" type="pres">
      <dgm:prSet presAssocID="{F9702BF2-AA73-49E6-B15F-40986E91077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4E212A9-6765-4859-9F9A-621A32FAB634}" type="pres">
      <dgm:prSet presAssocID="{4083CAF4-D031-49AE-BDB3-58D8FABCC8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14B7-D914-4BDD-9C53-6892446B2881}" type="pres">
      <dgm:prSet presAssocID="{4083CAF4-D031-49AE-BDB3-58D8FABCC8B8}" presName="dummy" presStyleCnt="0"/>
      <dgm:spPr/>
    </dgm:pt>
    <dgm:pt modelId="{CE98E13A-56E1-4172-ACFB-A4385793E386}" type="pres">
      <dgm:prSet presAssocID="{5C1F55D9-185F-43C4-8306-6D480DC70F6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E8D1858-E674-43C2-A64E-9ADFB330E50A}" srcId="{0920E3B9-B438-4C44-A8F2-3CDCAE23BE11}" destId="{007E22FE-B7BF-49D1-9517-0C1613EAD5B8}" srcOrd="2" destOrd="0" parTransId="{EE5F9B0E-BD70-4512-9D61-2C4B43385821}" sibTransId="{F9702BF2-AA73-49E6-B15F-40986E91077F}"/>
    <dgm:cxn modelId="{39C25FC8-0B8A-4D31-A4DD-65A836D7A5AA}" srcId="{6AA97376-4464-4C0D-A5BF-7BC465E6F1FC}" destId="{0920E3B9-B438-4C44-A8F2-3CDCAE23BE11}" srcOrd="0" destOrd="0" parTransId="{1723C336-322C-4AFB-BE53-5437A3A2F22F}" sibTransId="{32CC1AD4-9FAF-4EF5-9804-A9E191C919A0}"/>
    <dgm:cxn modelId="{745179B6-7C9D-4577-A91B-C19809EFE9F4}" type="presOf" srcId="{35992B69-A59A-41F8-8A66-3970A0F4C898}" destId="{1FA6699E-C8C4-4F69-9844-97057BC7E20D}" srcOrd="0" destOrd="0" presId="urn:microsoft.com/office/officeart/2005/8/layout/radial6"/>
    <dgm:cxn modelId="{77FED923-9162-4F7E-83B1-89497752045E}" type="presOf" srcId="{F9702BF2-AA73-49E6-B15F-40986E91077F}" destId="{F6E4271D-F2D8-4F0C-B5F4-5C05975617EB}" srcOrd="0" destOrd="0" presId="urn:microsoft.com/office/officeart/2005/8/layout/radial6"/>
    <dgm:cxn modelId="{DFCF1A1E-E138-4CC9-B6EF-9FBA70AD65AD}" type="presOf" srcId="{6AA97376-4464-4C0D-A5BF-7BC465E6F1FC}" destId="{CA1F03AC-6134-4E64-BFB3-0CB196BEF1BB}" srcOrd="0" destOrd="0" presId="urn:microsoft.com/office/officeart/2005/8/layout/radial6"/>
    <dgm:cxn modelId="{DD72ED02-1700-489C-BA95-8E3BC7B56018}" type="presOf" srcId="{45464250-8D7A-440E-9472-F49F51526315}" destId="{31DCAC91-336A-467C-B0E7-D9EE594CB959}" srcOrd="0" destOrd="0" presId="urn:microsoft.com/office/officeart/2005/8/layout/radial6"/>
    <dgm:cxn modelId="{1A30C0A9-713B-45C0-B089-B6512DA3758F}" type="presOf" srcId="{8A2788DA-6AA2-4D9D-B6DA-178725EE03DC}" destId="{01F575E9-A10D-40F2-A1EC-D8D4BEA2012A}" srcOrd="0" destOrd="0" presId="urn:microsoft.com/office/officeart/2005/8/layout/radial6"/>
    <dgm:cxn modelId="{D364C893-2E41-4D38-B2DA-8BF36C8D3AFF}" srcId="{0920E3B9-B438-4C44-A8F2-3CDCAE23BE11}" destId="{4083CAF4-D031-49AE-BDB3-58D8FABCC8B8}" srcOrd="3" destOrd="0" parTransId="{19A08DF1-2134-4B12-B11B-2FD54A8662FD}" sibTransId="{5C1F55D9-185F-43C4-8306-6D480DC70F69}"/>
    <dgm:cxn modelId="{8076BAE4-42B5-4B20-A5F2-6F35568716DD}" srcId="{0920E3B9-B438-4C44-A8F2-3CDCAE23BE11}" destId="{32BCCCD5-7970-4262-91AC-11682904B587}" srcOrd="0" destOrd="0" parTransId="{4E75D889-D97A-467D-8356-12A41589D1C1}" sibTransId="{45464250-8D7A-440E-9472-F49F51526315}"/>
    <dgm:cxn modelId="{79DB3A68-6AE5-49B6-B5FE-B6F1694F138F}" srcId="{0920E3B9-B438-4C44-A8F2-3CDCAE23BE11}" destId="{8A2788DA-6AA2-4D9D-B6DA-178725EE03DC}" srcOrd="1" destOrd="0" parTransId="{90D66E20-A076-44A7-9028-69F4E3B666F8}" sibTransId="{35992B69-A59A-41F8-8A66-3970A0F4C898}"/>
    <dgm:cxn modelId="{2E7689A7-BDA1-4B7C-AC18-B44B287C3250}" type="presOf" srcId="{5C1F55D9-185F-43C4-8306-6D480DC70F69}" destId="{CE98E13A-56E1-4172-ACFB-A4385793E386}" srcOrd="0" destOrd="0" presId="urn:microsoft.com/office/officeart/2005/8/layout/radial6"/>
    <dgm:cxn modelId="{7B6AAD93-9247-4CD8-85CF-8C2F0E309D05}" type="presOf" srcId="{0920E3B9-B438-4C44-A8F2-3CDCAE23BE11}" destId="{538ADFA2-CA3B-4F43-BC74-F67B27DBC43E}" srcOrd="0" destOrd="0" presId="urn:microsoft.com/office/officeart/2005/8/layout/radial6"/>
    <dgm:cxn modelId="{AF0AB64E-4695-4143-8228-723C1266E0EF}" type="presOf" srcId="{007E22FE-B7BF-49D1-9517-0C1613EAD5B8}" destId="{DB4C5ADD-5DCF-41B3-BAE1-244ED6BD6D9F}" srcOrd="0" destOrd="0" presId="urn:microsoft.com/office/officeart/2005/8/layout/radial6"/>
    <dgm:cxn modelId="{43669595-44F8-447E-9BBC-ABD28362EBB2}" type="presOf" srcId="{32BCCCD5-7970-4262-91AC-11682904B587}" destId="{D5798EEC-BCB3-4AF8-A457-4F514562BB52}" srcOrd="0" destOrd="0" presId="urn:microsoft.com/office/officeart/2005/8/layout/radial6"/>
    <dgm:cxn modelId="{D5E73C5C-34F4-49AF-807B-FA5D0EF0562F}" type="presOf" srcId="{4083CAF4-D031-49AE-BDB3-58D8FABCC8B8}" destId="{94E212A9-6765-4859-9F9A-621A32FAB634}" srcOrd="0" destOrd="0" presId="urn:microsoft.com/office/officeart/2005/8/layout/radial6"/>
    <dgm:cxn modelId="{F420AE97-0FF9-4B28-BF7F-E8B2DF23AE27}" type="presParOf" srcId="{CA1F03AC-6134-4E64-BFB3-0CB196BEF1BB}" destId="{538ADFA2-CA3B-4F43-BC74-F67B27DBC43E}" srcOrd="0" destOrd="0" presId="urn:microsoft.com/office/officeart/2005/8/layout/radial6"/>
    <dgm:cxn modelId="{988A2981-61ED-4389-94FD-17C1DE154F8F}" type="presParOf" srcId="{CA1F03AC-6134-4E64-BFB3-0CB196BEF1BB}" destId="{D5798EEC-BCB3-4AF8-A457-4F514562BB52}" srcOrd="1" destOrd="0" presId="urn:microsoft.com/office/officeart/2005/8/layout/radial6"/>
    <dgm:cxn modelId="{D014BD32-8FE7-479A-B9A3-2E3299DFF31C}" type="presParOf" srcId="{CA1F03AC-6134-4E64-BFB3-0CB196BEF1BB}" destId="{B7AE2137-A851-4107-9A56-666EFC96CCCF}" srcOrd="2" destOrd="0" presId="urn:microsoft.com/office/officeart/2005/8/layout/radial6"/>
    <dgm:cxn modelId="{04BBAA78-7EEB-49F1-AC0D-C669E40452DC}" type="presParOf" srcId="{CA1F03AC-6134-4E64-BFB3-0CB196BEF1BB}" destId="{31DCAC91-336A-467C-B0E7-D9EE594CB959}" srcOrd="3" destOrd="0" presId="urn:microsoft.com/office/officeart/2005/8/layout/radial6"/>
    <dgm:cxn modelId="{94D80A77-0B6A-48D4-9938-95FC0F860633}" type="presParOf" srcId="{CA1F03AC-6134-4E64-BFB3-0CB196BEF1BB}" destId="{01F575E9-A10D-40F2-A1EC-D8D4BEA2012A}" srcOrd="4" destOrd="0" presId="urn:microsoft.com/office/officeart/2005/8/layout/radial6"/>
    <dgm:cxn modelId="{F05F4E0D-647B-41C4-9F04-64D2BEC3BA71}" type="presParOf" srcId="{CA1F03AC-6134-4E64-BFB3-0CB196BEF1BB}" destId="{13141724-DF53-429F-BFBF-A077E06D29DC}" srcOrd="5" destOrd="0" presId="urn:microsoft.com/office/officeart/2005/8/layout/radial6"/>
    <dgm:cxn modelId="{CFDD6C3A-A2F8-4028-ADB4-78E81212B705}" type="presParOf" srcId="{CA1F03AC-6134-4E64-BFB3-0CB196BEF1BB}" destId="{1FA6699E-C8C4-4F69-9844-97057BC7E20D}" srcOrd="6" destOrd="0" presId="urn:microsoft.com/office/officeart/2005/8/layout/radial6"/>
    <dgm:cxn modelId="{B0AD20EF-082C-4720-90C5-9B20D90CAB39}" type="presParOf" srcId="{CA1F03AC-6134-4E64-BFB3-0CB196BEF1BB}" destId="{DB4C5ADD-5DCF-41B3-BAE1-244ED6BD6D9F}" srcOrd="7" destOrd="0" presId="urn:microsoft.com/office/officeart/2005/8/layout/radial6"/>
    <dgm:cxn modelId="{046FA2EF-6BD1-437A-9128-440CF3C3A4E3}" type="presParOf" srcId="{CA1F03AC-6134-4E64-BFB3-0CB196BEF1BB}" destId="{F00264B9-AAC4-42E0-A7E7-270B8E53D343}" srcOrd="8" destOrd="0" presId="urn:microsoft.com/office/officeart/2005/8/layout/radial6"/>
    <dgm:cxn modelId="{1F290FCD-5F38-4E36-AB87-D69C766B0414}" type="presParOf" srcId="{CA1F03AC-6134-4E64-BFB3-0CB196BEF1BB}" destId="{F6E4271D-F2D8-4F0C-B5F4-5C05975617EB}" srcOrd="9" destOrd="0" presId="urn:microsoft.com/office/officeart/2005/8/layout/radial6"/>
    <dgm:cxn modelId="{91A94D64-448D-49E1-B37A-12EC1EA51A6F}" type="presParOf" srcId="{CA1F03AC-6134-4E64-BFB3-0CB196BEF1BB}" destId="{94E212A9-6765-4859-9F9A-621A32FAB634}" srcOrd="10" destOrd="0" presId="urn:microsoft.com/office/officeart/2005/8/layout/radial6"/>
    <dgm:cxn modelId="{AEE13F25-287B-42D7-AA17-FA19D6A5DFD8}" type="presParOf" srcId="{CA1F03AC-6134-4E64-BFB3-0CB196BEF1BB}" destId="{785814B7-D914-4BDD-9C53-6892446B2881}" srcOrd="11" destOrd="0" presId="urn:microsoft.com/office/officeart/2005/8/layout/radial6"/>
    <dgm:cxn modelId="{251BC714-9E1C-4B42-9956-889A2A34B153}" type="presParOf" srcId="{CA1F03AC-6134-4E64-BFB3-0CB196BEF1BB}" destId="{CE98E13A-56E1-4172-ACFB-A4385793E38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8E13A-56E1-4172-ACFB-A4385793E386}">
      <dsp:nvSpPr>
        <dsp:cNvPr id="0" name=""/>
        <dsp:cNvSpPr/>
      </dsp:nvSpPr>
      <dsp:spPr>
        <a:xfrm>
          <a:off x="1926455" y="760635"/>
          <a:ext cx="5076080" cy="507608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4271D-F2D8-4F0C-B5F4-5C05975617EB}">
      <dsp:nvSpPr>
        <dsp:cNvPr id="0" name=""/>
        <dsp:cNvSpPr/>
      </dsp:nvSpPr>
      <dsp:spPr>
        <a:xfrm>
          <a:off x="1926455" y="760635"/>
          <a:ext cx="5076080" cy="507608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6699E-C8C4-4F69-9844-97057BC7E20D}">
      <dsp:nvSpPr>
        <dsp:cNvPr id="0" name=""/>
        <dsp:cNvSpPr/>
      </dsp:nvSpPr>
      <dsp:spPr>
        <a:xfrm>
          <a:off x="1926455" y="760635"/>
          <a:ext cx="5076080" cy="507608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CAC91-336A-467C-B0E7-D9EE594CB959}">
      <dsp:nvSpPr>
        <dsp:cNvPr id="0" name=""/>
        <dsp:cNvSpPr/>
      </dsp:nvSpPr>
      <dsp:spPr>
        <a:xfrm>
          <a:off x="1926455" y="760635"/>
          <a:ext cx="5076080" cy="5076080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ADFA2-CA3B-4F43-BC74-F67B27DBC43E}">
      <dsp:nvSpPr>
        <dsp:cNvPr id="0" name=""/>
        <dsp:cNvSpPr/>
      </dsp:nvSpPr>
      <dsp:spPr>
        <a:xfrm>
          <a:off x="3296053" y="2130233"/>
          <a:ext cx="2336884" cy="2336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>
              <a:effectLst/>
            </a:rPr>
            <a:t>Business Process Life Cycle</a:t>
          </a:r>
          <a:endParaRPr lang="en-US" sz="2600" b="1" kern="1200">
            <a:effectLst/>
          </a:endParaRPr>
        </a:p>
      </dsp:txBody>
      <dsp:txXfrm>
        <a:off x="3638282" y="2472462"/>
        <a:ext cx="1652426" cy="1652426"/>
      </dsp:txXfrm>
    </dsp:sp>
    <dsp:sp modelId="{D5798EEC-BCB3-4AF8-A457-4F514562BB52}">
      <dsp:nvSpPr>
        <dsp:cNvPr id="0" name=""/>
        <dsp:cNvSpPr/>
      </dsp:nvSpPr>
      <dsp:spPr>
        <a:xfrm>
          <a:off x="3646586" y="1615"/>
          <a:ext cx="1635819" cy="16358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/>
            </a:rPr>
            <a:t>Plan &amp; Organise</a:t>
          </a:r>
          <a:endParaRPr lang="en-US" sz="1600" b="1" kern="1200">
            <a:effectLst/>
          </a:endParaRPr>
        </a:p>
      </dsp:txBody>
      <dsp:txXfrm>
        <a:off x="3886146" y="241175"/>
        <a:ext cx="1156699" cy="1156699"/>
      </dsp:txXfrm>
    </dsp:sp>
    <dsp:sp modelId="{01F575E9-A10D-40F2-A1EC-D8D4BEA2012A}">
      <dsp:nvSpPr>
        <dsp:cNvPr id="0" name=""/>
        <dsp:cNvSpPr/>
      </dsp:nvSpPr>
      <dsp:spPr>
        <a:xfrm>
          <a:off x="6125737" y="2480766"/>
          <a:ext cx="1635819" cy="1635819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/>
            </a:rPr>
            <a:t>Acquire &amp; Implement</a:t>
          </a:r>
          <a:endParaRPr lang="en-US" sz="1600" b="1" kern="1200">
            <a:effectLst/>
          </a:endParaRPr>
        </a:p>
      </dsp:txBody>
      <dsp:txXfrm>
        <a:off x="6365297" y="2720326"/>
        <a:ext cx="1156699" cy="1156699"/>
      </dsp:txXfrm>
    </dsp:sp>
    <dsp:sp modelId="{DB4C5ADD-5DCF-41B3-BAE1-244ED6BD6D9F}">
      <dsp:nvSpPr>
        <dsp:cNvPr id="0" name=""/>
        <dsp:cNvSpPr/>
      </dsp:nvSpPr>
      <dsp:spPr>
        <a:xfrm>
          <a:off x="3646586" y="4959917"/>
          <a:ext cx="1635819" cy="1635819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/>
            </a:rPr>
            <a:t>Deliver &amp; Support</a:t>
          </a:r>
          <a:endParaRPr lang="en-US" sz="1600" b="1" kern="1200">
            <a:effectLst/>
          </a:endParaRPr>
        </a:p>
      </dsp:txBody>
      <dsp:txXfrm>
        <a:off x="3886146" y="5199477"/>
        <a:ext cx="1156699" cy="1156699"/>
      </dsp:txXfrm>
    </dsp:sp>
    <dsp:sp modelId="{94E212A9-6765-4859-9F9A-621A32FAB634}">
      <dsp:nvSpPr>
        <dsp:cNvPr id="0" name=""/>
        <dsp:cNvSpPr/>
      </dsp:nvSpPr>
      <dsp:spPr>
        <a:xfrm>
          <a:off x="1167435" y="2480766"/>
          <a:ext cx="1635819" cy="163581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/>
            </a:rPr>
            <a:t>Monitor &amp; Evaluate</a:t>
          </a:r>
          <a:endParaRPr lang="en-US" sz="1600" b="1" kern="1200">
            <a:effectLst/>
          </a:endParaRPr>
        </a:p>
      </dsp:txBody>
      <dsp:txXfrm>
        <a:off x="1406995" y="2720326"/>
        <a:ext cx="1156699" cy="115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258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48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40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8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90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8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45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2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50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30/01/2018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>
                <a:solidFill>
                  <a:srgbClr val="C0504D"/>
                </a:solidFill>
              </a:rPr>
              <a:pPr/>
              <a:t>30/01/2018</a:t>
            </a:fld>
            <a:endParaRPr lang="id-ID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saurabhgoel66/business-process-presentation-87385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Waktu" TargetMode="External"/><Relationship Id="rId2" Type="http://schemas.openxmlformats.org/officeDocument/2006/relationships/hyperlink" Target="http://id.wikipedia.org/wiki/Kejadi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Sumber_daya" TargetMode="External"/><Relationship Id="rId5" Type="http://schemas.openxmlformats.org/officeDocument/2006/relationships/hyperlink" Target="http://id.wikipedia.org/w/index.php?title=Keahlian&amp;action=edit&amp;redlink=1" TargetMode="External"/><Relationship Id="rId4" Type="http://schemas.openxmlformats.org/officeDocument/2006/relationships/hyperlink" Target="http://id.wikipedia.org/wiki/Rua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://www.businessdictionary.com/definition/business.html#ixzz2dbvy3nHm" TargetMode="External"/><Relationship Id="rId7" Type="http://schemas.openxmlformats.org/officeDocument/2006/relationships/hyperlink" Target="http://www.businessdictionary.com/definition/mone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dictionary.com/definition/goods-and-services.html" TargetMode="External"/><Relationship Id="rId5" Type="http://schemas.openxmlformats.org/officeDocument/2006/relationships/hyperlink" Target="http://www.businessdictionary.com/definition/economic-system.html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businessdictionary.com/definition/organization.html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Proses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Introduction to Business, Process and Analysis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76" y="1988840"/>
            <a:ext cx="7242224" cy="3538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Process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2342802"/>
            <a:ext cx="4899025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58465"/>
            <a:ext cx="4176464" cy="19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24" y="581023"/>
            <a:ext cx="3563888" cy="176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5277272" cy="4608512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en-US" sz="1600" i="1" smtClean="0"/>
          </a:p>
          <a:p>
            <a:pPr marL="109728" indent="0" algn="ctr">
              <a:buNone/>
            </a:pPr>
            <a:r>
              <a:rPr lang="en-US" sz="1600" i="1" smtClean="0"/>
              <a:t>“</a:t>
            </a:r>
            <a:r>
              <a:rPr lang="en-US" sz="1700" i="1" smtClean="0">
                <a:solidFill>
                  <a:srgbClr val="0070C0"/>
                </a:solidFill>
              </a:rPr>
              <a:t>Description </a:t>
            </a:r>
            <a:r>
              <a:rPr lang="en-US" sz="1700" i="1">
                <a:solidFill>
                  <a:srgbClr val="0070C0"/>
                </a:solidFill>
              </a:rPr>
              <a:t>of how a business pursuess its </a:t>
            </a:r>
            <a:r>
              <a:rPr lang="en-US" sz="1700" i="1" smtClean="0">
                <a:solidFill>
                  <a:srgbClr val="0070C0"/>
                </a:solidFill>
              </a:rPr>
              <a:t>objectives</a:t>
            </a:r>
            <a:r>
              <a:rPr lang="en-US" sz="1600" i="1" smtClean="0"/>
              <a:t>”</a:t>
            </a:r>
            <a:endParaRPr lang="en-US" sz="1600" i="1"/>
          </a:p>
          <a:p>
            <a:endParaRPr lang="en-US" sz="2400" smtClean="0"/>
          </a:p>
          <a:p>
            <a:r>
              <a:rPr lang="en-US" sz="2400" smtClean="0"/>
              <a:t>Deskripsi/workflow tentang bagaimana sebuah bisnis mengejar/menggapai tujuan/sasarannya.</a:t>
            </a:r>
          </a:p>
          <a:p>
            <a:r>
              <a:rPr lang="en-US" sz="2400" smtClean="0"/>
              <a:t>Biasanya digambarkan dalam;</a:t>
            </a:r>
            <a:endParaRPr lang="en-US" sz="2400"/>
          </a:p>
          <a:p>
            <a:pPr lvl="1"/>
            <a:r>
              <a:rPr 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en-US" sz="2000">
                <a:solidFill>
                  <a:schemeClr val="tx1"/>
                </a:solidFill>
              </a:rPr>
              <a:t>: </a:t>
            </a:r>
            <a:endParaRPr lang="en-US" sz="2000" smtClean="0">
              <a:solidFill>
                <a:schemeClr val="tx1"/>
              </a:solidFill>
            </a:endParaRPr>
          </a:p>
          <a:p>
            <a:pPr marL="687388" lvl="1" indent="0">
              <a:buNone/>
            </a:pPr>
            <a:r>
              <a:rPr lang="en-US" sz="2000" i="1" smtClean="0">
                <a:solidFill>
                  <a:schemeClr val="tx1"/>
                </a:solidFill>
              </a:rPr>
              <a:t>simple </a:t>
            </a:r>
            <a:r>
              <a:rPr lang="en-US" sz="2000" i="1">
                <a:solidFill>
                  <a:schemeClr val="tx1"/>
                </a:solidFill>
              </a:rPr>
              <a:t>flow charts of high level activities</a:t>
            </a:r>
          </a:p>
          <a:p>
            <a:pPr lvl="1"/>
            <a:r>
              <a:rPr 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Descriptions</a:t>
            </a:r>
            <a:r>
              <a:rPr lang="en-US" sz="2000">
                <a:solidFill>
                  <a:schemeClr val="tx1"/>
                </a:solidFill>
              </a:rPr>
              <a:t>: </a:t>
            </a:r>
            <a:endParaRPr lang="en-US" sz="2000" smtClean="0">
              <a:solidFill>
                <a:schemeClr val="tx1"/>
              </a:solidFill>
            </a:endParaRPr>
          </a:p>
          <a:p>
            <a:pPr marL="687388" lvl="1" indent="0">
              <a:buNone/>
            </a:pPr>
            <a:r>
              <a:rPr lang="en-US" sz="2000" i="1" smtClean="0">
                <a:solidFill>
                  <a:schemeClr val="tx1"/>
                </a:solidFill>
              </a:rPr>
              <a:t>flow </a:t>
            </a:r>
            <a:r>
              <a:rPr lang="en-US" sz="2000" i="1">
                <a:solidFill>
                  <a:schemeClr val="tx1"/>
                </a:solidFill>
              </a:rPr>
              <a:t>chartss with more information</a:t>
            </a:r>
          </a:p>
          <a:p>
            <a:pPr lvl="1"/>
            <a:r>
              <a:rPr 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sz="2000" smtClean="0">
                <a:solidFill>
                  <a:schemeClr val="tx1"/>
                </a:solidFill>
              </a:rPr>
              <a:t>:</a:t>
            </a:r>
          </a:p>
          <a:p>
            <a:pPr marL="687388" lvl="1" indent="0">
              <a:buNone/>
            </a:pPr>
            <a:r>
              <a:rPr lang="en-US" sz="2000" i="1" smtClean="0">
                <a:solidFill>
                  <a:schemeClr val="tx1"/>
                </a:solidFill>
              </a:rPr>
              <a:t>Flow </a:t>
            </a:r>
            <a:r>
              <a:rPr lang="en-US" sz="2000" i="1">
                <a:solidFill>
                  <a:schemeClr val="tx1"/>
                </a:solidFill>
              </a:rPr>
              <a:t>charts with enough information for analysis, simulation, execution.</a:t>
            </a:r>
          </a:p>
        </p:txBody>
      </p:sp>
    </p:spTree>
    <p:extLst>
      <p:ext uri="{BB962C8B-B14F-4D97-AF65-F5344CB8AC3E}">
        <p14:creationId xmlns:p14="http://schemas.microsoft.com/office/powerpoint/2010/main" val="18553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261682" cy="68688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345976"/>
            <a:ext cx="3604225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 Map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4732052" y="2931908"/>
            <a:ext cx="5354997" cy="1079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8900000">
            <a:off x="5140350" y="2625977"/>
            <a:ext cx="308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0070C0"/>
                </a:solidFill>
              </a:rPr>
              <a:t>Contoh process map: </a:t>
            </a:r>
          </a:p>
          <a:p>
            <a:r>
              <a:rPr lang="en-US" i="1" smtClean="0">
                <a:solidFill>
                  <a:srgbClr val="0070C0"/>
                </a:solidFill>
              </a:rPr>
              <a:t>utk deteksi </a:t>
            </a:r>
            <a:r>
              <a:rPr lang="en-US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bottle neck</a:t>
            </a:r>
            <a:endParaRPr lang="en-US" i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45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9992" cy="685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99992" y="5157192"/>
            <a:ext cx="4644008" cy="936104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 Description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22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altova.com/images/screenshots/bpmn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4" y="1700808"/>
            <a:ext cx="874034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4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Picture of Business Process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122748"/>
              </p:ext>
            </p:extLst>
          </p:nvPr>
        </p:nvGraphicFramePr>
        <p:xfrm>
          <a:off x="107504" y="476672"/>
          <a:ext cx="892899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Notched Right Arrow 8"/>
          <p:cNvSpPr/>
          <p:nvPr/>
        </p:nvSpPr>
        <p:spPr>
          <a:xfrm rot="11700000">
            <a:off x="3019894" y="5716807"/>
            <a:ext cx="432048" cy="288032"/>
          </a:xfrm>
          <a:prstGeom prst="notch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11700000" flipH="1">
            <a:off x="5551171" y="2293582"/>
            <a:ext cx="432048" cy="288032"/>
          </a:xfrm>
          <a:prstGeom prst="notch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8100000" flipH="1">
            <a:off x="2018275" y="2656621"/>
            <a:ext cx="432048" cy="288032"/>
          </a:xfrm>
          <a:prstGeom prst="notch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8000000" flipH="1">
            <a:off x="6820958" y="5007998"/>
            <a:ext cx="432048" cy="288032"/>
          </a:xfrm>
          <a:prstGeom prst="notch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1740" y="152717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RightUp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smtClean="0">
                <a:ln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en-US" sz="2400" b="1" cap="all">
              <a:ln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9789" y="283161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RightUp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smtClean="0">
                <a:ln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en-US" sz="2400" b="1" cap="all">
              <a:ln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2008" y="627970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Righ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smtClean="0">
                <a:ln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endParaRPr lang="en-US" sz="2400" b="1" cap="all">
              <a:ln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14908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LeftDown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smtClean="0">
                <a:ln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en-US" sz="2400" b="1" cap="all">
              <a:ln/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01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Process 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4381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600" smtClean="0"/>
              <a:t>“</a:t>
            </a:r>
            <a:r>
              <a:rPr lang="en-US" sz="1600" i="1" smtClean="0">
                <a:solidFill>
                  <a:srgbClr val="0070C0"/>
                </a:solidFill>
              </a:rPr>
              <a:t>Analysis </a:t>
            </a:r>
            <a:r>
              <a:rPr lang="en-US" sz="1600" i="1">
                <a:solidFill>
                  <a:srgbClr val="0070C0"/>
                </a:solidFill>
              </a:rPr>
              <a:t>generates the information necessary for the organization to make informed decisions assessing the activities of the </a:t>
            </a:r>
            <a:r>
              <a:rPr lang="en-US" sz="1600" i="1" smtClean="0">
                <a:solidFill>
                  <a:srgbClr val="0070C0"/>
                </a:solidFill>
              </a:rPr>
              <a:t>business</a:t>
            </a:r>
            <a:r>
              <a:rPr lang="en-US" sz="1600" smtClean="0"/>
              <a:t>”</a:t>
            </a:r>
          </a:p>
          <a:p>
            <a:pPr marL="109728" indent="0" algn="ctr">
              <a:buNone/>
            </a:pPr>
            <a:endParaRPr lang="en-US" sz="1600" smtClean="0"/>
          </a:p>
          <a:p>
            <a:endParaRPr lang="en-US" smtClean="0"/>
          </a:p>
          <a:p>
            <a:endParaRPr lang="en-US" sz="2000" smtClean="0"/>
          </a:p>
          <a:p>
            <a:endParaRPr lang="en-US" sz="200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Analysis </a:t>
            </a:r>
            <a:r>
              <a:rPr lang="en-US" sz="2000"/>
              <a:t>menghasilkan informasi yang diperlukan </a:t>
            </a:r>
            <a:r>
              <a:rPr lang="en-US" sz="2000" smtClean="0"/>
              <a:t>oleh organisasi untuk mengambil keputusan menilai kegiatan bisnis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678038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8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Process 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4381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600" smtClean="0"/>
              <a:t>“</a:t>
            </a:r>
            <a:r>
              <a:rPr lang="en-US" sz="1600" i="1" smtClean="0">
                <a:solidFill>
                  <a:srgbClr val="0070C0"/>
                </a:solidFill>
              </a:rPr>
              <a:t>an </a:t>
            </a:r>
            <a:r>
              <a:rPr lang="en-US" sz="1600" i="1">
                <a:solidFill>
                  <a:srgbClr val="0070C0"/>
                </a:solidFill>
              </a:rPr>
              <a:t>essential tool to show how well the business is meeting its </a:t>
            </a:r>
            <a:r>
              <a:rPr lang="en-US" sz="1600" i="1" smtClean="0">
                <a:solidFill>
                  <a:srgbClr val="0070C0"/>
                </a:solidFill>
              </a:rPr>
              <a:t>objectives</a:t>
            </a:r>
            <a:r>
              <a:rPr lang="en-US" sz="1600" smtClean="0"/>
              <a:t>”</a:t>
            </a:r>
          </a:p>
          <a:p>
            <a:pPr marL="109728" indent="0" algn="ctr">
              <a:buNone/>
            </a:pPr>
            <a:endParaRPr lang="en-US" sz="1600"/>
          </a:p>
          <a:p>
            <a:endParaRPr lang="en-US" smtClean="0"/>
          </a:p>
          <a:p>
            <a:endParaRPr lang="en-US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/>
          </a:p>
          <a:p>
            <a:endParaRPr lang="en-US" sz="2000"/>
          </a:p>
          <a:p>
            <a:endParaRPr lang="en-US" sz="2000" smtClean="0"/>
          </a:p>
          <a:p>
            <a:endParaRPr lang="en-US" sz="2000"/>
          </a:p>
          <a:p>
            <a:r>
              <a:rPr lang="en-US" sz="2000" smtClean="0"/>
              <a:t>Alat </a:t>
            </a:r>
            <a:r>
              <a:rPr lang="en-US" sz="2000"/>
              <a:t>penting untuk menunjukkan seberapa baik bisnis tersebut memenuhi </a:t>
            </a:r>
            <a:r>
              <a:rPr lang="en-US" sz="2000" smtClean="0"/>
              <a:t>tujuannya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61" y="2364904"/>
            <a:ext cx="4281487" cy="300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455" y="3062559"/>
            <a:ext cx="2771775" cy="1647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14933"/>
            <a:ext cx="2130425" cy="17430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88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62" y="2006199"/>
            <a:ext cx="3809950" cy="37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Process 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600" smtClean="0"/>
              <a:t>“</a:t>
            </a:r>
            <a:r>
              <a:rPr lang="en-US" sz="1600" i="1" smtClean="0">
                <a:solidFill>
                  <a:srgbClr val="0070C0"/>
                </a:solidFill>
              </a:rPr>
              <a:t>Creates </a:t>
            </a:r>
            <a:r>
              <a:rPr lang="en-US" sz="1600" i="1">
                <a:solidFill>
                  <a:srgbClr val="0070C0"/>
                </a:solidFill>
              </a:rPr>
              <a:t>an understanding of how work (the transformation </a:t>
            </a:r>
            <a:r>
              <a:rPr lang="en-US" sz="1600" i="1" smtClean="0">
                <a:solidFill>
                  <a:srgbClr val="0070C0"/>
                </a:solidFill>
              </a:rPr>
              <a:t>of  </a:t>
            </a:r>
            <a:r>
              <a:rPr lang="en-US" sz="1600" i="1">
                <a:solidFill>
                  <a:srgbClr val="0070C0"/>
                </a:solidFill>
              </a:rPr>
              <a:t>inputs to outputs) happens in the </a:t>
            </a:r>
            <a:r>
              <a:rPr lang="en-US" sz="1600" i="1" smtClean="0">
                <a:solidFill>
                  <a:srgbClr val="0070C0"/>
                </a:solidFill>
              </a:rPr>
              <a:t>organization </a:t>
            </a:r>
            <a:r>
              <a:rPr lang="en-US" sz="1600" smtClean="0"/>
              <a:t>”</a:t>
            </a:r>
            <a:endParaRPr lang="en-US" sz="1600"/>
          </a:p>
          <a:p>
            <a:endParaRPr lang="en-US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/>
          </a:p>
          <a:p>
            <a:endParaRPr lang="en-US" sz="2000" smtClean="0"/>
          </a:p>
          <a:p>
            <a:endParaRPr lang="en-US" sz="2000"/>
          </a:p>
          <a:p>
            <a:endParaRPr lang="en-US" sz="2000" smtClean="0"/>
          </a:p>
          <a:p>
            <a:endParaRPr lang="en-US" sz="2000"/>
          </a:p>
          <a:p>
            <a:endParaRPr lang="en-US" sz="2000" smtClean="0"/>
          </a:p>
          <a:p>
            <a:pPr>
              <a:spcBef>
                <a:spcPts val="0"/>
              </a:spcBef>
            </a:pPr>
            <a:endParaRPr lang="en-US" sz="2000" smtClean="0"/>
          </a:p>
          <a:p>
            <a:r>
              <a:rPr lang="en-US" sz="2000" smtClean="0"/>
              <a:t>Menciptakan </a:t>
            </a:r>
            <a:r>
              <a:rPr lang="en-US" sz="2000"/>
              <a:t>pemahaman tentang bagaimana kerja (transformasi input ke output) yang terjadi dalam </a:t>
            </a:r>
            <a:r>
              <a:rPr lang="en-US" sz="2000" smtClean="0"/>
              <a:t>organisasi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0300"/>
            <a:ext cx="4362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6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Tugas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Jelaskan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online</a:t>
            </a:r>
          </a:p>
          <a:p>
            <a:endParaRPr lang="en-US" dirty="0" smtClean="0"/>
          </a:p>
          <a:p>
            <a:r>
              <a:rPr lang="en-US" dirty="0" err="1" smtClean="0"/>
              <a:t>Jelaskan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reservasi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 online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161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11113">
              <a:buNone/>
              <a:defRPr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berjalan</a:t>
            </a:r>
            <a:r>
              <a:rPr lang="en-US" dirty="0"/>
              <a:t>, </a:t>
            </a:r>
            <a:r>
              <a:rPr lang="en-US" dirty="0" err="1"/>
              <a:t>teknik-teknik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memodelkan</a:t>
            </a:r>
            <a:r>
              <a:rPr lang="en-US" dirty="0"/>
              <a:t> untuk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3175" indent="11113">
              <a:buNone/>
              <a:defRPr/>
            </a:pPr>
            <a:endParaRPr lang="en-US" dirty="0"/>
          </a:p>
          <a:p>
            <a:pPr marL="3175" indent="11113">
              <a:buNone/>
              <a:defRPr/>
            </a:pP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sebuh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operasi</a:t>
            </a:r>
            <a:r>
              <a:rPr lang="en-US" dirty="0"/>
              <a:t>,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  <a:p>
            <a:pPr marL="3175" indent="11113">
              <a:buNone/>
              <a:defRPr/>
            </a:pPr>
            <a:endParaRPr lang="en-US" dirty="0"/>
          </a:p>
          <a:p>
            <a:pPr>
              <a:buFont typeface="Wingdings 3"/>
              <a:buChar char=""/>
              <a:defRPr/>
            </a:pP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1448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Saurabh</a:t>
            </a:r>
            <a:r>
              <a:rPr lang="en-US" dirty="0" smtClean="0"/>
              <a:t> </a:t>
            </a:r>
            <a:r>
              <a:rPr lang="en-US" dirty="0" err="1" smtClean="0"/>
              <a:t>Goel</a:t>
            </a:r>
            <a:r>
              <a:rPr lang="en-US" dirty="0" smtClean="0"/>
              <a:t>, IBS </a:t>
            </a:r>
            <a:r>
              <a:rPr lang="en-US" dirty="0" err="1" smtClean="0"/>
              <a:t>Chenai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Slide Share, Business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8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mtClean="0"/>
              <a:t>See You Next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id-ID" dirty="0"/>
              <a:t>	</a:t>
            </a:r>
            <a:r>
              <a:rPr lang="en-US" altLang="id-ID" dirty="0" err="1"/>
              <a:t>Mahasiswa</a:t>
            </a:r>
            <a:r>
              <a:rPr lang="en-US" altLang="id-ID" dirty="0"/>
              <a:t> </a:t>
            </a:r>
            <a:r>
              <a:rPr lang="en-US" altLang="id-ID" dirty="0" err="1"/>
              <a:t>menjadi</a:t>
            </a:r>
            <a:r>
              <a:rPr lang="en-US" altLang="id-ID" dirty="0"/>
              <a:t> </a:t>
            </a:r>
            <a:r>
              <a:rPr lang="en-US" altLang="id-ID" dirty="0" err="1"/>
              <a:t>mengerti</a:t>
            </a:r>
            <a:r>
              <a:rPr lang="en-US" altLang="id-ID" dirty="0"/>
              <a:t> </a:t>
            </a:r>
            <a:r>
              <a:rPr lang="en-US" altLang="id-ID" dirty="0" err="1"/>
              <a:t>bagaimana</a:t>
            </a:r>
            <a:r>
              <a:rPr lang="en-US" altLang="id-ID" dirty="0"/>
              <a:t> proses yang </a:t>
            </a:r>
            <a:r>
              <a:rPr lang="en-US" altLang="id-ID" dirty="0" err="1"/>
              <a:t>ada</a:t>
            </a:r>
            <a:r>
              <a:rPr lang="en-US" altLang="id-ID" dirty="0"/>
              <a:t> di </a:t>
            </a:r>
            <a:r>
              <a:rPr lang="en-US" altLang="id-ID" dirty="0" err="1"/>
              <a:t>sistem</a:t>
            </a:r>
            <a:r>
              <a:rPr lang="en-US" altLang="id-ID" dirty="0"/>
              <a:t> </a:t>
            </a:r>
            <a:r>
              <a:rPr lang="en-US" altLang="id-ID" dirty="0" err="1"/>
              <a:t>berjalan</a:t>
            </a:r>
            <a:r>
              <a:rPr lang="en-US" altLang="id-ID" dirty="0"/>
              <a:t>, </a:t>
            </a:r>
            <a:r>
              <a:rPr lang="en-US" altLang="id-ID" dirty="0" err="1"/>
              <a:t>dokumen-dokumen</a:t>
            </a:r>
            <a:r>
              <a:rPr lang="en-US" altLang="id-ID" dirty="0"/>
              <a:t> yang </a:t>
            </a:r>
            <a:r>
              <a:rPr lang="en-US" altLang="id-ID" dirty="0" err="1"/>
              <a:t>digunakan</a:t>
            </a:r>
            <a:r>
              <a:rPr lang="en-US" altLang="id-ID" dirty="0"/>
              <a:t>, orang </a:t>
            </a:r>
            <a:r>
              <a:rPr lang="en-US" altLang="id-ID" dirty="0" err="1"/>
              <a:t>orang</a:t>
            </a:r>
            <a:r>
              <a:rPr lang="en-US" altLang="id-ID" dirty="0"/>
              <a:t> yang </a:t>
            </a:r>
            <a:r>
              <a:rPr lang="en-US" altLang="id-ID" dirty="0" err="1"/>
              <a:t>terlibat</a:t>
            </a:r>
            <a:r>
              <a:rPr lang="en-US" altLang="id-ID" dirty="0"/>
              <a:t>. </a:t>
            </a:r>
            <a:r>
              <a:rPr lang="en-US" altLang="id-ID" dirty="0" err="1"/>
              <a:t>Mengunakan</a:t>
            </a:r>
            <a:r>
              <a:rPr lang="en-US" altLang="id-ID" dirty="0"/>
              <a:t> </a:t>
            </a:r>
            <a:r>
              <a:rPr lang="en-US" altLang="id-ID" dirty="0" err="1"/>
              <a:t>teknik-teknik</a:t>
            </a:r>
            <a:r>
              <a:rPr lang="en-US" altLang="id-ID" dirty="0"/>
              <a:t> </a:t>
            </a:r>
            <a:r>
              <a:rPr lang="en-US" altLang="id-ID" dirty="0" err="1"/>
              <a:t>pengumpulan</a:t>
            </a:r>
            <a:r>
              <a:rPr lang="en-US" altLang="id-ID" dirty="0"/>
              <a:t> data yang </a:t>
            </a:r>
            <a:r>
              <a:rPr lang="en-US" altLang="id-ID" dirty="0" err="1"/>
              <a:t>ada</a:t>
            </a:r>
            <a:r>
              <a:rPr lang="en-US" altLang="id-ID" dirty="0"/>
              <a:t>. </a:t>
            </a:r>
            <a:r>
              <a:rPr lang="en-US" altLang="id-ID" dirty="0" err="1"/>
              <a:t>Menggambarkan</a:t>
            </a:r>
            <a:r>
              <a:rPr lang="en-US" altLang="id-ID" dirty="0"/>
              <a:t> </a:t>
            </a:r>
            <a:r>
              <a:rPr lang="en-US" altLang="id-ID" dirty="0" err="1"/>
              <a:t>interaksi</a:t>
            </a:r>
            <a:r>
              <a:rPr lang="en-US" altLang="id-ID" dirty="0"/>
              <a:t> </a:t>
            </a:r>
            <a:r>
              <a:rPr lang="en-US" altLang="id-ID" dirty="0" err="1"/>
              <a:t>sistem</a:t>
            </a:r>
            <a:r>
              <a:rPr lang="en-US" altLang="id-ID" dirty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lingkungan</a:t>
            </a:r>
            <a:r>
              <a:rPr lang="en-US" altLang="id-ID" dirty="0"/>
              <a:t> </a:t>
            </a:r>
            <a:r>
              <a:rPr lang="en-US" altLang="id-ID" dirty="0" err="1"/>
              <a:t>sistem</a:t>
            </a:r>
            <a:r>
              <a:rPr lang="en-US" altLang="id-ID" dirty="0"/>
              <a:t>.</a:t>
            </a:r>
          </a:p>
          <a:p>
            <a:endParaRPr lang="en-US" alt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412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APB?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 err="1"/>
              <a:t>Analisa</a:t>
            </a:r>
            <a:endParaRPr lang="en-US" altLang="id-ID" dirty="0"/>
          </a:p>
          <a:p>
            <a:r>
              <a:rPr lang="en-US" altLang="id-ID" dirty="0"/>
              <a:t>Proses</a:t>
            </a:r>
          </a:p>
          <a:p>
            <a:r>
              <a:rPr lang="en-US" altLang="id-ID" dirty="0" err="1"/>
              <a:t>Bisnis</a:t>
            </a:r>
            <a:endParaRPr lang="en-US" alt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01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b="1" dirty="0" err="1"/>
              <a:t>Analisa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b="1" dirty="0" err="1"/>
              <a:t>analisis</a:t>
            </a:r>
            <a:r>
              <a:rPr lang="en-US" altLang="id-ID" dirty="0"/>
              <a:t>  </a:t>
            </a:r>
            <a:r>
              <a:rPr lang="en-US" altLang="id-ID" dirty="0" err="1"/>
              <a:t>adalah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kegiatan</a:t>
            </a:r>
            <a:r>
              <a:rPr lang="en-US" altLang="id-ID" dirty="0"/>
              <a:t> yang </a:t>
            </a:r>
            <a:r>
              <a:rPr lang="en-US" altLang="id-ID" dirty="0" err="1"/>
              <a:t>dimulai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proses </a:t>
            </a:r>
            <a:r>
              <a:rPr lang="en-US" altLang="id-ID" dirty="0" err="1"/>
              <a:t>awal</a:t>
            </a:r>
            <a:r>
              <a:rPr lang="en-US" altLang="id-ID" dirty="0"/>
              <a:t> </a:t>
            </a:r>
            <a:r>
              <a:rPr lang="en-US" altLang="id-ID" dirty="0" err="1"/>
              <a:t>didalam</a:t>
            </a:r>
            <a:r>
              <a:rPr lang="en-US" altLang="id-ID" dirty="0"/>
              <a:t> </a:t>
            </a:r>
            <a:r>
              <a:rPr lang="en-US" altLang="id-ID" dirty="0" err="1"/>
              <a:t>mempelajari</a:t>
            </a:r>
            <a:r>
              <a:rPr lang="en-US" altLang="id-ID" dirty="0"/>
              <a:t> </a:t>
            </a:r>
            <a:r>
              <a:rPr lang="en-US" altLang="id-ID" dirty="0" err="1"/>
              <a:t>serta</a:t>
            </a:r>
            <a:r>
              <a:rPr lang="en-US" altLang="id-ID" dirty="0"/>
              <a:t> </a:t>
            </a:r>
            <a:r>
              <a:rPr lang="en-US" altLang="id-ID" dirty="0" err="1"/>
              <a:t>mengevaluasi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bentuk</a:t>
            </a:r>
            <a:r>
              <a:rPr lang="en-US" altLang="id-ID" dirty="0"/>
              <a:t> </a:t>
            </a:r>
            <a:r>
              <a:rPr lang="en-US" altLang="id-ID" dirty="0" err="1"/>
              <a:t>permasalahan</a:t>
            </a:r>
            <a:r>
              <a:rPr lang="en-US" altLang="id-ID" dirty="0"/>
              <a:t> (case yang </a:t>
            </a:r>
            <a:r>
              <a:rPr lang="en-US" altLang="id-ID" dirty="0" err="1"/>
              <a:t>ada</a:t>
            </a:r>
            <a:r>
              <a:rPr lang="en-US" altLang="id-ID" dirty="0"/>
              <a:t>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30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 err="1"/>
              <a:t>Urutan</a:t>
            </a:r>
            <a:r>
              <a:rPr lang="en-US" altLang="id-ID" dirty="0"/>
              <a:t> </a:t>
            </a:r>
            <a:r>
              <a:rPr lang="en-US" altLang="id-ID" dirty="0" err="1"/>
              <a:t>pelaksanaan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>
                <a:hlinkClick r:id="rId2" action="ppaction://hlinkfile" tooltip="Kejadian"/>
              </a:rPr>
              <a:t>kejadian</a:t>
            </a:r>
            <a:r>
              <a:rPr lang="en-US" altLang="id-ID" dirty="0"/>
              <a:t> yang </a:t>
            </a:r>
            <a:r>
              <a:rPr lang="en-US" altLang="id-ID" dirty="0" err="1"/>
              <a:t>terjadi</a:t>
            </a:r>
            <a:r>
              <a:rPr lang="en-US" altLang="id-ID" dirty="0"/>
              <a:t> </a:t>
            </a:r>
            <a:r>
              <a:rPr lang="en-US" altLang="id-ID" dirty="0" err="1"/>
              <a:t>secara</a:t>
            </a:r>
            <a:r>
              <a:rPr lang="en-US" altLang="id-ID" dirty="0"/>
              <a:t> </a:t>
            </a:r>
            <a:r>
              <a:rPr lang="en-US" altLang="id-ID" dirty="0" err="1"/>
              <a:t>alami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didesain</a:t>
            </a:r>
            <a:r>
              <a:rPr lang="en-US" altLang="id-ID" dirty="0"/>
              <a:t>, </a:t>
            </a:r>
            <a:r>
              <a:rPr lang="en-US" altLang="id-ID" dirty="0" err="1"/>
              <a:t>mungkin</a:t>
            </a:r>
            <a:r>
              <a:rPr lang="en-US" altLang="id-ID" dirty="0"/>
              <a:t> </a:t>
            </a:r>
            <a:r>
              <a:rPr lang="en-US" altLang="id-ID" dirty="0" err="1"/>
              <a:t>menggunakan</a:t>
            </a:r>
            <a:r>
              <a:rPr lang="en-US" altLang="id-ID" dirty="0"/>
              <a:t> </a:t>
            </a:r>
            <a:r>
              <a:rPr lang="en-US" altLang="id-ID" dirty="0" err="1">
                <a:hlinkClick r:id="rId3" action="ppaction://hlinkfile" tooltip="Waktu"/>
              </a:rPr>
              <a:t>waktu</a:t>
            </a:r>
            <a:r>
              <a:rPr lang="en-US" altLang="id-ID" dirty="0"/>
              <a:t>, </a:t>
            </a:r>
            <a:r>
              <a:rPr lang="en-US" altLang="id-ID" dirty="0" err="1">
                <a:hlinkClick r:id="rId4" action="ppaction://hlinkfile" tooltip="Ruang"/>
              </a:rPr>
              <a:t>ruang</a:t>
            </a:r>
            <a:r>
              <a:rPr lang="en-US" altLang="id-ID" dirty="0"/>
              <a:t>, </a:t>
            </a:r>
            <a:r>
              <a:rPr lang="en-US" altLang="id-ID" dirty="0" err="1">
                <a:hlinkClick r:id="rId5" action="ppaction://hlinkfile" tooltip="Keahlian (halaman belum tersedia)"/>
              </a:rPr>
              <a:t>keahlian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>
                <a:hlinkClick r:id="rId6" action="ppaction://hlinkfile" tooltip="Sumber daya"/>
              </a:rPr>
              <a:t>sumber</a:t>
            </a:r>
            <a:r>
              <a:rPr lang="en-US" altLang="id-ID" dirty="0">
                <a:hlinkClick r:id="rId6" action="ppaction://hlinkfile" tooltip="Sumber daya"/>
              </a:rPr>
              <a:t> </a:t>
            </a:r>
            <a:r>
              <a:rPr lang="en-US" altLang="id-ID" dirty="0" err="1">
                <a:hlinkClick r:id="rId6" action="ppaction://hlinkfile" tooltip="Sumber daya"/>
              </a:rPr>
              <a:t>daya</a:t>
            </a:r>
            <a:r>
              <a:rPr lang="en-US" altLang="id-ID" dirty="0"/>
              <a:t> </a:t>
            </a:r>
            <a:r>
              <a:rPr lang="en-US" altLang="id-ID" dirty="0" err="1"/>
              <a:t>lainnya</a:t>
            </a:r>
            <a:r>
              <a:rPr lang="en-US" altLang="id-ID" dirty="0"/>
              <a:t>, yang </a:t>
            </a:r>
            <a:r>
              <a:rPr lang="en-US" altLang="id-ID" dirty="0" err="1"/>
              <a:t>menghasilkan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hasil</a:t>
            </a:r>
            <a:r>
              <a:rPr lang="en-US" altLang="id-ID" dirty="0"/>
              <a:t>. </a:t>
            </a:r>
          </a:p>
          <a:p>
            <a:pPr>
              <a:buNone/>
            </a:pPr>
            <a:endParaRPr lang="en-US" altLang="id-ID" dirty="0"/>
          </a:p>
          <a:p>
            <a:r>
              <a:rPr lang="en-US" altLang="id-ID" dirty="0"/>
              <a:t>Input   </a:t>
            </a:r>
            <a:r>
              <a:rPr lang="en-US" altLang="id-ID" dirty="0">
                <a:sym typeface="Wingdings" panose="05000000000000000000" pitchFamily="2" charset="2"/>
              </a:rPr>
              <a:t> </a:t>
            </a:r>
            <a:r>
              <a:rPr lang="en-US" altLang="id-ID" dirty="0">
                <a:solidFill>
                  <a:srgbClr val="FF0000"/>
                </a:solidFill>
                <a:sym typeface="Wingdings" panose="05000000000000000000" pitchFamily="2" charset="2"/>
              </a:rPr>
              <a:t>Proses</a:t>
            </a:r>
            <a:r>
              <a:rPr lang="en-US" altLang="id-ID" dirty="0">
                <a:sym typeface="Wingdings" panose="05000000000000000000" pitchFamily="2" charset="2"/>
              </a:rPr>
              <a:t>  Output</a:t>
            </a:r>
            <a:endParaRPr lang="en-US" alt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268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Business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192"/>
            <a:ext cx="8229600" cy="4325112"/>
          </a:xfrm>
        </p:spPr>
        <p:txBody>
          <a:bodyPr/>
          <a:lstStyle/>
          <a:p>
            <a:pPr marL="109728" indent="0" algn="ctr">
              <a:buNone/>
            </a:pPr>
            <a:r>
              <a:rPr lang="en-US" smtClean="0"/>
              <a:t>“</a:t>
            </a:r>
            <a:r>
              <a:rPr lang="en-US" i="1"/>
              <a:t>An </a:t>
            </a:r>
            <a:r>
              <a:rPr lang="en-US" i="1">
                <a:hlinkClick r:id="rId4"/>
              </a:rPr>
              <a:t>organization</a:t>
            </a:r>
            <a:r>
              <a:rPr lang="en-US" i="1"/>
              <a:t> or </a:t>
            </a:r>
            <a:r>
              <a:rPr lang="en-US" i="1">
                <a:hlinkClick r:id="rId5"/>
              </a:rPr>
              <a:t>economic system</a:t>
            </a:r>
            <a:r>
              <a:rPr lang="en-US" i="1"/>
              <a:t> where </a:t>
            </a:r>
            <a:r>
              <a:rPr lang="en-US" i="1">
                <a:hlinkClick r:id="rId6"/>
              </a:rPr>
              <a:t>goods and services</a:t>
            </a:r>
            <a:r>
              <a:rPr lang="en-US" i="1"/>
              <a:t> are exchanged for one another or for </a:t>
            </a:r>
            <a:r>
              <a:rPr lang="en-US" i="1" smtClean="0">
                <a:hlinkClick r:id="rId7"/>
              </a:rPr>
              <a:t>money</a:t>
            </a:r>
            <a:r>
              <a:rPr lang="en-US" smtClean="0"/>
              <a:t>”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id-ID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2969"/>
            <a:ext cx="7612063" cy="291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49171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solidFill>
                  <a:srgbClr val="C00000"/>
                </a:solidFill>
              </a:rPr>
              <a:t>Organization</a:t>
            </a:r>
            <a:endParaRPr lang="en-US" sz="1600" b="1" i="1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611" y="3450486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solidFill>
                  <a:schemeClr val="bg1"/>
                </a:solidFill>
              </a:rPr>
              <a:t>Economic System</a:t>
            </a:r>
            <a:endParaRPr lang="en-US" sz="1600" b="1" i="1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84" y="4869160"/>
            <a:ext cx="2065772" cy="1374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9"/>
            <a:ext cx="1368152" cy="1655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2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Processes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1800" smtClean="0"/>
              <a:t>“</a:t>
            </a:r>
            <a:r>
              <a:rPr lang="en-US" sz="1800" i="1" smtClean="0">
                <a:solidFill>
                  <a:srgbClr val="0070C0"/>
                </a:solidFill>
              </a:rPr>
              <a:t>Manner </a:t>
            </a:r>
            <a:r>
              <a:rPr lang="en-US" sz="1800" i="1">
                <a:solidFill>
                  <a:srgbClr val="0070C0"/>
                </a:solidFill>
              </a:rPr>
              <a:t>in which work is organized, coordinated, and focus to produce a valuable product or </a:t>
            </a:r>
            <a:r>
              <a:rPr lang="en-US" sz="1800" i="1" smtClean="0">
                <a:solidFill>
                  <a:srgbClr val="0070C0"/>
                </a:solidFill>
              </a:rPr>
              <a:t>service</a:t>
            </a:r>
            <a:r>
              <a:rPr lang="en-US" sz="1800" smtClean="0"/>
              <a:t>”</a:t>
            </a:r>
          </a:p>
          <a:p>
            <a:r>
              <a:rPr lang="en-US" smtClean="0"/>
              <a:t>Cara agar pekerjaan menjadi terorganisir</a:t>
            </a:r>
            <a:r>
              <a:rPr lang="en-US"/>
              <a:t>, terkoordinasi, dan fokus untuk menghasilkan suatu produk atau jasa yang berharga</a:t>
            </a:r>
          </a:p>
          <a:p>
            <a:endParaRPr lang="en-US"/>
          </a:p>
          <a:p>
            <a:pPr marL="109728" indent="0" algn="ctr">
              <a:buNone/>
            </a:pPr>
            <a:r>
              <a:rPr lang="en-US" sz="1800" smtClean="0"/>
              <a:t>“</a:t>
            </a:r>
            <a:r>
              <a:rPr lang="en-US" sz="1800" i="1" smtClean="0">
                <a:solidFill>
                  <a:srgbClr val="0070C0"/>
                </a:solidFill>
              </a:rPr>
              <a:t>Concrete </a:t>
            </a:r>
            <a:r>
              <a:rPr lang="en-US" sz="1800" i="1">
                <a:solidFill>
                  <a:srgbClr val="0070C0"/>
                </a:solidFill>
              </a:rPr>
              <a:t>work flows of materials, information, and knowledge - sets of </a:t>
            </a:r>
            <a:r>
              <a:rPr lang="en-US" sz="1800" i="1" smtClean="0">
                <a:solidFill>
                  <a:srgbClr val="0070C0"/>
                </a:solidFill>
              </a:rPr>
              <a:t>activities</a:t>
            </a:r>
            <a:r>
              <a:rPr lang="en-US" sz="1800" smtClean="0"/>
              <a:t>”</a:t>
            </a:r>
          </a:p>
          <a:p>
            <a:r>
              <a:rPr lang="en-US" smtClean="0"/>
              <a:t>Aliran kerja yang konkrit suatu materi, informasi dan pengetahuan – dalam sekumpulan aktifitas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Process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88823"/>
            <a:ext cx="7128792" cy="32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33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3966</TotalTime>
  <Words>430</Words>
  <Application>Microsoft Office PowerPoint</Application>
  <PresentationFormat>On-screen Show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Georgia</vt:lpstr>
      <vt:lpstr>Lucida Sans Unicode</vt:lpstr>
      <vt:lpstr>Trebuchet MS</vt:lpstr>
      <vt:lpstr>Wingdings</vt:lpstr>
      <vt:lpstr>Wingdings 2</vt:lpstr>
      <vt:lpstr>Wingdings 3</vt:lpstr>
      <vt:lpstr>Urban</vt:lpstr>
      <vt:lpstr>1_Urban</vt:lpstr>
      <vt:lpstr>Analisis Proses Bisnis</vt:lpstr>
      <vt:lpstr>Uraian</vt:lpstr>
      <vt:lpstr>Sasaran </vt:lpstr>
      <vt:lpstr>Apa itu APB?</vt:lpstr>
      <vt:lpstr>Analisa</vt:lpstr>
      <vt:lpstr>Proses</vt:lpstr>
      <vt:lpstr>Business</vt:lpstr>
      <vt:lpstr>Business Processes</vt:lpstr>
      <vt:lpstr>Business Process</vt:lpstr>
      <vt:lpstr>Business Process</vt:lpstr>
      <vt:lpstr>Business Processes</vt:lpstr>
      <vt:lpstr>Process  Map</vt:lpstr>
      <vt:lpstr>PowerPoint Presentation</vt:lpstr>
      <vt:lpstr>Process Model</vt:lpstr>
      <vt:lpstr>Big Picture of Business Process</vt:lpstr>
      <vt:lpstr>Business Process Analysis</vt:lpstr>
      <vt:lpstr>Business Process Analysis</vt:lpstr>
      <vt:lpstr>Business Process Analysis</vt:lpstr>
      <vt:lpstr>Tugas</vt:lpstr>
      <vt:lpstr>Reff</vt:lpstr>
      <vt:lpstr>THAT’S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350</cp:revision>
  <dcterms:created xsi:type="dcterms:W3CDTF">2011-09-16T02:11:44Z</dcterms:created>
  <dcterms:modified xsi:type="dcterms:W3CDTF">2018-01-30T02:45:27Z</dcterms:modified>
</cp:coreProperties>
</file>