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3"/>
  </p:notesMasterIdLst>
  <p:sldIdLst>
    <p:sldId id="256" r:id="rId2"/>
    <p:sldId id="261" r:id="rId3"/>
    <p:sldId id="262" r:id="rId4"/>
    <p:sldId id="263" r:id="rId5"/>
    <p:sldId id="260" r:id="rId6"/>
    <p:sldId id="267" r:id="rId7"/>
    <p:sldId id="268" r:id="rId8"/>
    <p:sldId id="264" r:id="rId9"/>
    <p:sldId id="265" r:id="rId10"/>
    <p:sldId id="266" r:id="rId11"/>
    <p:sldId id="258" r:id="rId12"/>
  </p:sldIdLst>
  <p:sldSz cx="9144000" cy="6858000" type="screen4x3"/>
  <p:notesSz cx="7315200" cy="96012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0" autoAdjust="0"/>
    <p:restoredTop sz="94660"/>
  </p:normalViewPr>
  <p:slideViewPr>
    <p:cSldViewPr>
      <p:cViewPr varScale="1">
        <p:scale>
          <a:sx n="60" d="100"/>
          <a:sy n="60" d="100"/>
        </p:scale>
        <p:origin x="43" y="58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C212972-45E0-4A02-9098-D0EBB0199C4B}" type="datetimeFigureOut">
              <a:rPr lang="id-ID" smtClean="0"/>
              <a:t>16/09/2020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16/09/2020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749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16/09/2020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0369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16/09/2020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27661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16/09/2020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Augury El Rayeb, </a:t>
            </a:r>
            <a:r>
              <a:rPr lang="en-US" sz="1200" dirty="0" err="1" smtClean="0">
                <a:solidFill>
                  <a:schemeClr val="bg1"/>
                </a:solidFill>
              </a:rPr>
              <a:t>S.Kom</a:t>
            </a:r>
            <a:r>
              <a:rPr lang="en-US" sz="1200" dirty="0" smtClean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Mobile Device Programming Technology</a:t>
            </a:r>
            <a:r>
              <a:rPr lang="en-US" sz="1200" baseline="0" dirty="0" smtClean="0">
                <a:solidFill>
                  <a:schemeClr val="bg1"/>
                </a:solidFill>
              </a:rPr>
              <a:t> </a:t>
            </a:r>
            <a:r>
              <a:rPr lang="en-US" sz="1200" baseline="0" dirty="0" smtClean="0">
                <a:solidFill>
                  <a:schemeClr val="bg1"/>
                </a:solidFill>
              </a:rPr>
              <a:t>| </a:t>
            </a:r>
            <a:r>
              <a:rPr lang="en-US" sz="1200" baseline="0" dirty="0" smtClean="0">
                <a:solidFill>
                  <a:schemeClr val="bg1"/>
                </a:solidFill>
              </a:rPr>
              <a:t>INS205</a:t>
            </a:r>
            <a:endParaRPr lang="id-ID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824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16/09/2020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8972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16/09/2020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6130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16/09/2020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Augury El Rayeb, </a:t>
            </a:r>
            <a:r>
              <a:rPr lang="en-US" sz="1200" dirty="0" err="1" smtClean="0">
                <a:solidFill>
                  <a:schemeClr val="bg1"/>
                </a:solidFill>
              </a:rPr>
              <a:t>S.Kom</a:t>
            </a:r>
            <a:r>
              <a:rPr lang="en-US" sz="1200" dirty="0" smtClean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Mobile Device Programming Technology</a:t>
            </a:r>
            <a:r>
              <a:rPr lang="en-US" sz="1200" baseline="0" dirty="0" smtClean="0">
                <a:solidFill>
                  <a:schemeClr val="bg1"/>
                </a:solidFill>
              </a:rPr>
              <a:t> </a:t>
            </a:r>
            <a:r>
              <a:rPr lang="en-US" sz="1200" baseline="0" dirty="0" smtClean="0">
                <a:solidFill>
                  <a:schemeClr val="bg1"/>
                </a:solidFill>
              </a:rPr>
              <a:t>| </a:t>
            </a:r>
            <a:r>
              <a:rPr lang="en-US" sz="1200" baseline="0" dirty="0" smtClean="0">
                <a:solidFill>
                  <a:schemeClr val="bg1"/>
                </a:solidFill>
              </a:rPr>
              <a:t>INS205</a:t>
            </a:r>
            <a:endParaRPr lang="id-ID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120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16/09/2020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91314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16/09/2020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80774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16/09/2020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8000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16/09/2020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39288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16/09/2020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995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google.com/store/apps/details?id=org.qpython.qpy3&amp;hl=e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Mobile Programming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By: Augury El Rayeb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err="1">
                <a:latin typeface="+mj-lt"/>
              </a:rPr>
              <a:t>Ketik</a:t>
            </a:r>
            <a:r>
              <a:rPr lang="en-US" sz="1600" dirty="0">
                <a:latin typeface="+mj-lt"/>
              </a:rPr>
              <a:t> Script </a:t>
            </a:r>
            <a:r>
              <a:rPr lang="en-US" sz="1600" dirty="0" err="1">
                <a:latin typeface="+mj-lt"/>
              </a:rPr>
              <a:t>pada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smtClean="0">
                <a:latin typeface="+mj-lt"/>
              </a:rPr>
              <a:t>Editor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z="1600" dirty="0">
                <a:solidFill>
                  <a:prstClr val="black">
                    <a:tint val="95000"/>
                  </a:prstClr>
                </a:solidFill>
                <a:latin typeface="Trebuchet MS"/>
              </a:rPr>
              <a:t>Click icon </a:t>
            </a:r>
            <a:r>
              <a:rPr lang="en-US" sz="1600" dirty="0">
                <a:solidFill>
                  <a:prstClr val="black">
                    <a:tint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play </a:t>
            </a:r>
            <a:r>
              <a:rPr lang="en-US" sz="1600" dirty="0">
                <a:solidFill>
                  <a:prstClr val="black">
                    <a:tint val="95000"/>
                  </a:prstClr>
                </a:solidFill>
                <a:latin typeface="Trebuchet MS"/>
              </a:rPr>
              <a:t>(symbol </a:t>
            </a:r>
            <a:r>
              <a:rPr lang="en-US" sz="1600" dirty="0" err="1">
                <a:solidFill>
                  <a:prstClr val="black">
                    <a:tint val="95000"/>
                  </a:prstClr>
                </a:solidFill>
                <a:latin typeface="Trebuchet MS"/>
              </a:rPr>
              <a:t>segitiga</a:t>
            </a:r>
            <a:r>
              <a:rPr lang="en-US" sz="1600" dirty="0">
                <a:solidFill>
                  <a:prstClr val="black">
                    <a:tint val="95000"/>
                  </a:prstClr>
                </a:solidFill>
                <a:latin typeface="Trebuchet MS"/>
              </a:rPr>
              <a:t>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2313457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200" dirty="0" smtClean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endParaRPr lang="en-US" sz="1200" dirty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1200" dirty="0" smtClean="0">
                <a:solidFill>
                  <a:schemeClr val="tx2"/>
                </a:solidFill>
                <a:latin typeface="+mj-lt"/>
              </a:rPr>
              <a:t>import </a:t>
            </a:r>
            <a:r>
              <a:rPr lang="en-US" sz="1200" dirty="0" err="1" smtClean="0">
                <a:solidFill>
                  <a:schemeClr val="tx2"/>
                </a:solidFill>
                <a:latin typeface="+mj-lt"/>
              </a:rPr>
              <a:t>androidhelper</a:t>
            </a:r>
            <a:endParaRPr lang="en-US" sz="1200" dirty="0" smtClean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1200" dirty="0" smtClean="0">
                <a:solidFill>
                  <a:schemeClr val="tx2"/>
                </a:solidFill>
                <a:latin typeface="+mj-lt"/>
              </a:rPr>
              <a:t>droid=</a:t>
            </a:r>
            <a:r>
              <a:rPr lang="en-US" sz="1200" dirty="0" err="1" smtClean="0">
                <a:solidFill>
                  <a:schemeClr val="tx2"/>
                </a:solidFill>
                <a:latin typeface="+mj-lt"/>
              </a:rPr>
              <a:t>androidhelper.Android</a:t>
            </a:r>
            <a:r>
              <a:rPr lang="en-US" sz="1200" dirty="0" smtClean="0">
                <a:solidFill>
                  <a:schemeClr val="tx2"/>
                </a:solidFill>
                <a:latin typeface="+mj-lt"/>
              </a:rPr>
              <a:t>()</a:t>
            </a:r>
          </a:p>
          <a:p>
            <a:pPr marL="0" indent="0">
              <a:buNone/>
            </a:pPr>
            <a:r>
              <a:rPr lang="en-US" sz="1200" dirty="0" err="1" smtClean="0">
                <a:solidFill>
                  <a:schemeClr val="tx2"/>
                </a:solidFill>
                <a:latin typeface="+mj-lt"/>
              </a:rPr>
              <a:t>droid.ttsSpeak</a:t>
            </a:r>
            <a:r>
              <a:rPr lang="en-US" sz="1200" dirty="0" smtClean="0">
                <a:solidFill>
                  <a:schemeClr val="tx2"/>
                </a:solidFill>
                <a:latin typeface="+mj-lt"/>
              </a:rPr>
              <a:t>(“Hello World”)</a:t>
            </a:r>
          </a:p>
          <a:p>
            <a:pPr marL="0" indent="0">
              <a:buNone/>
            </a:pPr>
            <a:endParaRPr lang="en-US" sz="1200" dirty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endParaRPr lang="en-US" sz="12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721225" y="2708519"/>
            <a:ext cx="2229960" cy="38862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1200" dirty="0" smtClean="0">
              <a:latin typeface="+mj-lt"/>
            </a:endParaRPr>
          </a:p>
          <a:p>
            <a:pPr marL="109728" indent="0">
              <a:buNone/>
            </a:pPr>
            <a:endParaRPr lang="en-US" sz="1200" dirty="0" smtClean="0">
              <a:latin typeface="+mj-lt"/>
            </a:endParaRPr>
          </a:p>
          <a:p>
            <a:pPr marL="109728" indent="0">
              <a:buNone/>
            </a:pPr>
            <a:r>
              <a:rPr lang="en-US" sz="1200" dirty="0" smtClean="0">
                <a:latin typeface="+mj-lt"/>
              </a:rPr>
              <a:t>Click icon play </a:t>
            </a:r>
            <a:r>
              <a:rPr lang="en-US" sz="1200" dirty="0" err="1" smtClean="0">
                <a:latin typeface="+mj-lt"/>
              </a:rPr>
              <a:t>untuk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menjalankan</a:t>
            </a:r>
            <a:r>
              <a:rPr lang="en-US" sz="1200" dirty="0" smtClean="0">
                <a:latin typeface="+mj-lt"/>
              </a:rPr>
              <a:t> script yang </a:t>
            </a:r>
            <a:r>
              <a:rPr lang="en-US" sz="1200" dirty="0" err="1" smtClean="0">
                <a:latin typeface="+mj-lt"/>
              </a:rPr>
              <a:t>sudah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kita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buat</a:t>
            </a:r>
            <a:r>
              <a:rPr lang="en-US" sz="1200" dirty="0" smtClean="0">
                <a:latin typeface="+mj-lt"/>
              </a:rPr>
              <a:t>.</a:t>
            </a:r>
          </a:p>
          <a:p>
            <a:pPr marL="109728" indent="0">
              <a:buNone/>
            </a:pPr>
            <a:endParaRPr lang="en-US" sz="1200" dirty="0">
              <a:latin typeface="+mj-lt"/>
            </a:endParaRPr>
          </a:p>
          <a:p>
            <a:pPr marL="109728" indent="0">
              <a:buNone/>
            </a:pPr>
            <a:r>
              <a:rPr lang="en-US" sz="1200" dirty="0" smtClean="0">
                <a:solidFill>
                  <a:schemeClr val="tx2"/>
                </a:solidFill>
                <a:latin typeface="+mj-lt"/>
              </a:rPr>
              <a:t>Akan </a:t>
            </a:r>
            <a:r>
              <a:rPr lang="en-US" sz="1200" dirty="0" err="1" smtClean="0">
                <a:solidFill>
                  <a:schemeClr val="tx2"/>
                </a:solidFill>
                <a:latin typeface="+mj-lt"/>
              </a:rPr>
              <a:t>tampil</a:t>
            </a:r>
            <a:r>
              <a:rPr lang="en-US" sz="1200" dirty="0" smtClean="0">
                <a:solidFill>
                  <a:schemeClr val="tx2"/>
                </a:solidFill>
                <a:latin typeface="+mj-lt"/>
              </a:rPr>
              <a:t> console </a:t>
            </a:r>
            <a:r>
              <a:rPr lang="en-US" sz="1200" dirty="0" err="1" smtClean="0">
                <a:solidFill>
                  <a:schemeClr val="tx2"/>
                </a:solidFill>
                <a:latin typeface="+mj-lt"/>
              </a:rPr>
              <a:t>dan</a:t>
            </a:r>
            <a:r>
              <a:rPr lang="en-US" sz="12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+mj-lt"/>
              </a:rPr>
              <a:t>terdengar</a:t>
            </a:r>
            <a:r>
              <a:rPr lang="en-US" sz="12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  <a:latin typeface="+mj-lt"/>
              </a:rPr>
              <a:t>suara</a:t>
            </a:r>
            <a:r>
              <a:rPr lang="en-US" sz="1200" dirty="0" smtClean="0">
                <a:solidFill>
                  <a:schemeClr val="tx2"/>
                </a:solidFill>
                <a:latin typeface="+mj-lt"/>
              </a:rPr>
              <a:t> yang </a:t>
            </a:r>
            <a:r>
              <a:rPr lang="en-US" sz="1200" dirty="0" err="1" smtClean="0">
                <a:solidFill>
                  <a:schemeClr val="tx2"/>
                </a:solidFill>
                <a:latin typeface="+mj-lt"/>
              </a:rPr>
              <a:t>mengucapkan</a:t>
            </a:r>
            <a:r>
              <a:rPr lang="en-US" sz="1200" dirty="0" smtClean="0">
                <a:solidFill>
                  <a:schemeClr val="tx2"/>
                </a:solidFill>
                <a:latin typeface="+mj-lt"/>
              </a:rPr>
              <a:t> “Hello World”</a:t>
            </a:r>
            <a:endParaRPr lang="en-US" sz="12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4457" y="2819639"/>
            <a:ext cx="1728192" cy="36639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6458" y="2819639"/>
            <a:ext cx="1696542" cy="366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379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Terima Kasih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10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 Rules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Grading </a:t>
            </a:r>
            <a:r>
              <a:rPr lang="en-US" dirty="0"/>
              <a:t>(Tentative)</a:t>
            </a:r>
          </a:p>
          <a:p>
            <a:pPr marL="411348" lvl="1" indent="0">
              <a:buNone/>
            </a:pPr>
            <a:r>
              <a:rPr lang="en-US" dirty="0">
                <a:solidFill>
                  <a:schemeClr val="tx2"/>
                </a:solidFill>
              </a:rPr>
              <a:t>	   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Assignment 1st	</a:t>
            </a:r>
            <a:r>
              <a:rPr lang="en-US" dirty="0" smtClean="0">
                <a:solidFill>
                  <a:schemeClr val="tx2"/>
                </a:solidFill>
              </a:rPr>
              <a:t>: 20 </a:t>
            </a:r>
            <a:r>
              <a:rPr lang="en-US" dirty="0">
                <a:solidFill>
                  <a:schemeClr val="tx2"/>
                </a:solidFill>
              </a:rPr>
              <a:t>%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Assignment 2nd	: </a:t>
            </a:r>
            <a:r>
              <a:rPr lang="en-US" dirty="0" smtClean="0">
                <a:solidFill>
                  <a:schemeClr val="tx2"/>
                </a:solidFill>
              </a:rPr>
              <a:t>20 </a:t>
            </a:r>
            <a:r>
              <a:rPr lang="en-US" dirty="0">
                <a:solidFill>
                  <a:schemeClr val="tx2"/>
                </a:solidFill>
              </a:rPr>
              <a:t>%</a:t>
            </a:r>
          </a:p>
          <a:p>
            <a:pPr lvl="1"/>
            <a:r>
              <a:rPr lang="en-US" dirty="0" err="1" smtClean="0">
                <a:solidFill>
                  <a:schemeClr val="tx2"/>
                </a:solidFill>
              </a:rPr>
              <a:t>MidTerm</a:t>
            </a:r>
            <a:r>
              <a:rPr lang="en-US" dirty="0" smtClean="0">
                <a:solidFill>
                  <a:schemeClr val="tx2"/>
                </a:solidFill>
              </a:rPr>
              <a:t> Project	: 25 </a:t>
            </a:r>
            <a:r>
              <a:rPr lang="en-US" dirty="0">
                <a:solidFill>
                  <a:schemeClr val="tx2"/>
                </a:solidFill>
              </a:rPr>
              <a:t>%      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Final </a:t>
            </a:r>
            <a:r>
              <a:rPr lang="en-US" dirty="0" smtClean="0">
                <a:solidFill>
                  <a:schemeClr val="tx2"/>
                </a:solidFill>
              </a:rPr>
              <a:t>Project</a:t>
            </a:r>
            <a:r>
              <a:rPr lang="en-US" dirty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tx2"/>
                </a:solidFill>
              </a:rPr>
              <a:t>	: 35 </a:t>
            </a:r>
            <a:r>
              <a:rPr lang="en-US" dirty="0">
                <a:solidFill>
                  <a:schemeClr val="tx2"/>
                </a:solidFill>
              </a:rPr>
              <a:t>%            </a:t>
            </a:r>
          </a:p>
          <a:p>
            <a:endParaRPr lang="en-US" dirty="0" smtClean="0"/>
          </a:p>
          <a:p>
            <a:r>
              <a:rPr lang="en-US" dirty="0" smtClean="0"/>
              <a:t>Dispensation </a:t>
            </a:r>
            <a:r>
              <a:rPr lang="en-US" dirty="0"/>
              <a:t>delay class 15 </a:t>
            </a:r>
            <a:r>
              <a:rPr lang="en-US" dirty="0" smtClean="0"/>
              <a:t>minutes</a:t>
            </a:r>
          </a:p>
        </p:txBody>
      </p:sp>
      <p:sp>
        <p:nvSpPr>
          <p:cNvPr id="4" name="Right Brace 3"/>
          <p:cNvSpPr/>
          <p:nvPr/>
        </p:nvSpPr>
        <p:spPr>
          <a:xfrm>
            <a:off x="5148064" y="2996952"/>
            <a:ext cx="936104" cy="17281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1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84168" y="3630215"/>
            <a:ext cx="1999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1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Total = 100%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2665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Deskripsi</a:t>
            </a:r>
            <a:r>
              <a:rPr lang="en-US" dirty="0"/>
              <a:t> </a:t>
            </a:r>
            <a:r>
              <a:rPr lang="en-US" dirty="0" err="1"/>
              <a:t>Singkat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Isi </a:t>
            </a:r>
            <a:r>
              <a:rPr lang="en-US" dirty="0" err="1"/>
              <a:t>materi</a:t>
            </a:r>
            <a:r>
              <a:rPr lang="en-US" dirty="0"/>
              <a:t> yang </a:t>
            </a:r>
            <a:r>
              <a:rPr lang="en-US" dirty="0" err="1"/>
              <a:t>diajarkan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(mobile device)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Mata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mengajarkan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mendesain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user experience yang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memanfaatkan</a:t>
            </a:r>
            <a:r>
              <a:rPr lang="en-US" dirty="0"/>
              <a:t> data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(device),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coba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382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Capaian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  <a:p>
            <a:pPr algn="just"/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mobile yang </a:t>
            </a:r>
            <a:r>
              <a:rPr lang="en-US" dirty="0" err="1"/>
              <a:t>menerapkan</a:t>
            </a:r>
            <a:r>
              <a:rPr lang="en-US" dirty="0"/>
              <a:t> guideline yang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vendor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perangkat-perangkat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berkualitas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98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Dowload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/>
              <a:t>Install </a:t>
            </a:r>
            <a:r>
              <a:rPr lang="en-US" dirty="0" err="1" smtClean="0"/>
              <a:t>QPython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</a:t>
            </a:r>
            <a:r>
              <a:rPr lang="en-US" dirty="0" err="1" smtClean="0"/>
              <a:t>dan</a:t>
            </a:r>
            <a:r>
              <a:rPr lang="en-US" dirty="0" smtClean="0"/>
              <a:t> install </a:t>
            </a:r>
            <a:r>
              <a:rPr lang="en-US" dirty="0" err="1" smtClean="0"/>
              <a:t>Qpython</a:t>
            </a:r>
            <a:r>
              <a:rPr lang="en-US" dirty="0" smtClean="0"/>
              <a:t> sebagai editor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intepreter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android.</a:t>
            </a:r>
          </a:p>
          <a:p>
            <a:pPr marL="109728" indent="0">
              <a:buNone/>
            </a:pPr>
            <a:r>
              <a:rPr lang="en-US" dirty="0" smtClean="0"/>
              <a:t>	</a:t>
            </a:r>
            <a:r>
              <a:rPr lang="en-US" sz="1600" dirty="0">
                <a:hlinkClick r:id="rId2"/>
              </a:rPr>
              <a:t>https://play.google.com/store/apps/details?id=org.qpython.qpy3&amp;hl=en</a:t>
            </a:r>
            <a:endParaRPr lang="en-US" dirty="0" smtClean="0"/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terinstall</a:t>
            </a:r>
            <a:r>
              <a:rPr lang="en-US" dirty="0" smtClean="0"/>
              <a:t> </a:t>
            </a:r>
            <a:r>
              <a:rPr lang="en-US" dirty="0" err="1" smtClean="0"/>
              <a:t>ikuti</a:t>
            </a:r>
            <a:r>
              <a:rPr lang="en-US" dirty="0" smtClean="0"/>
              <a:t> </a:t>
            </a:r>
            <a:r>
              <a:rPr lang="en-US" dirty="0" err="1" smtClean="0"/>
              <a:t>arahan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Qpython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di </a:t>
            </a:r>
            <a:r>
              <a:rPr lang="en-US" dirty="0" err="1" smtClean="0"/>
              <a:t>kelas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939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dirty="0" err="1" smtClean="0"/>
              <a:t>androidhelper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Class </a:t>
            </a:r>
            <a:r>
              <a:rPr lang="en-US" dirty="0" err="1" smtClean="0">
                <a:latin typeface="+mj-lt"/>
              </a:rPr>
              <a:t>androidhelper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adalah</a:t>
            </a:r>
            <a:r>
              <a:rPr lang="en-US" dirty="0" smtClean="0">
                <a:latin typeface="+mj-lt"/>
              </a:rPr>
              <a:t> python library yang </a:t>
            </a:r>
            <a:r>
              <a:rPr lang="en-US" dirty="0" err="1" smtClean="0">
                <a:latin typeface="+mj-lt"/>
              </a:rPr>
              <a:t>berisi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fitur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dan</a:t>
            </a:r>
            <a:r>
              <a:rPr lang="en-US" dirty="0" smtClean="0">
                <a:latin typeface="+mj-lt"/>
              </a:rPr>
              <a:t> UI android.</a:t>
            </a:r>
          </a:p>
          <a:p>
            <a:r>
              <a:rPr lang="en-US" dirty="0" smtClean="0">
                <a:latin typeface="+mj-lt"/>
              </a:rPr>
              <a:t>Cara </a:t>
            </a:r>
            <a:r>
              <a:rPr lang="en-US" dirty="0" err="1" smtClean="0">
                <a:latin typeface="+mj-lt"/>
              </a:rPr>
              <a:t>Penggunaan</a:t>
            </a:r>
            <a:r>
              <a:rPr lang="en-US" dirty="0" smtClean="0">
                <a:latin typeface="+mj-lt"/>
              </a:rPr>
              <a:t>:</a:t>
            </a:r>
          </a:p>
          <a:p>
            <a:pPr marL="667512" lvl="2" indent="0">
              <a:buNone/>
            </a:pPr>
            <a:endParaRPr lang="en-US" dirty="0" smtClean="0">
              <a:latin typeface="+mj-lt"/>
            </a:endParaRPr>
          </a:p>
          <a:p>
            <a:pPr marL="667512" lvl="2" indent="0"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import </a:t>
            </a:r>
            <a:r>
              <a:rPr lang="en-US" sz="2000" dirty="0" err="1" smtClean="0">
                <a:latin typeface="Consolas" panose="020B0609020204030204" pitchFamily="49" charset="0"/>
              </a:rPr>
              <a:t>androidhelper</a:t>
            </a:r>
            <a:endParaRPr lang="en-US" sz="2000" dirty="0" smtClean="0">
              <a:latin typeface="Consolas" panose="020B0609020204030204" pitchFamily="49" charset="0"/>
            </a:endParaRPr>
          </a:p>
          <a:p>
            <a:pPr marL="667512" lvl="2" indent="0">
              <a:buNone/>
            </a:pPr>
            <a:r>
              <a:rPr lang="en-US" sz="2000" i="1" dirty="0" smtClean="0">
                <a:latin typeface="Consolas" panose="020B0609020204030204" pitchFamily="49" charset="0"/>
              </a:rPr>
              <a:t>&lt;</a:t>
            </a:r>
            <a:r>
              <a:rPr lang="en-US" sz="2000" i="1" dirty="0" err="1" smtClean="0">
                <a:latin typeface="Consolas" panose="020B0609020204030204" pitchFamily="49" charset="0"/>
              </a:rPr>
              <a:t>namaObject</a:t>
            </a:r>
            <a:r>
              <a:rPr lang="en-US" sz="2000" i="1" dirty="0" smtClean="0">
                <a:latin typeface="Consolas" panose="020B0609020204030204" pitchFamily="49" charset="0"/>
              </a:rPr>
              <a:t>&gt;</a:t>
            </a:r>
            <a:r>
              <a:rPr lang="en-US" sz="2000" dirty="0" smtClean="0">
                <a:latin typeface="Consolas" panose="020B0609020204030204" pitchFamily="49" charset="0"/>
              </a:rPr>
              <a:t> = </a:t>
            </a:r>
            <a:r>
              <a:rPr lang="en-US" sz="2000" dirty="0" err="1" smtClean="0">
                <a:latin typeface="Consolas" panose="020B0609020204030204" pitchFamily="49" charset="0"/>
              </a:rPr>
              <a:t>androidhelper.Android</a:t>
            </a:r>
            <a:r>
              <a:rPr lang="en-US" sz="2000" dirty="0" smtClean="0">
                <a:latin typeface="Consolas" panose="020B0609020204030204" pitchFamily="49" charset="0"/>
              </a:rPr>
              <a:t>()</a:t>
            </a:r>
          </a:p>
          <a:p>
            <a:pPr marL="667512" lvl="2" indent="0">
              <a:buNone/>
            </a:pPr>
            <a:endParaRPr lang="en-US" sz="2000" dirty="0">
              <a:latin typeface="+mj-lt"/>
            </a:endParaRPr>
          </a:p>
          <a:p>
            <a:pPr marL="452628" indent="-342900"/>
            <a:r>
              <a:rPr lang="en-US" sz="2400" dirty="0" err="1" smtClean="0">
                <a:latin typeface="+mj-lt"/>
              </a:rPr>
              <a:t>Selanjutnya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setelah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itu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kita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bisa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menggunakan</a:t>
            </a:r>
            <a:r>
              <a:rPr lang="en-US" sz="2400" dirty="0" smtClean="0">
                <a:latin typeface="+mj-lt"/>
              </a:rPr>
              <a:t> method </a:t>
            </a:r>
            <a:r>
              <a:rPr lang="en-US" sz="2400" dirty="0" err="1" smtClean="0">
                <a:latin typeface="+mj-lt"/>
              </a:rPr>
              <a:t>dari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androidhelper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dengan</a:t>
            </a:r>
            <a:r>
              <a:rPr lang="en-US" sz="2400" dirty="0" smtClean="0">
                <a:latin typeface="+mj-lt"/>
              </a:rPr>
              <a:t> format:</a:t>
            </a:r>
          </a:p>
          <a:p>
            <a:pPr marL="667512" lvl="2" indent="0"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&lt;</a:t>
            </a:r>
            <a:r>
              <a:rPr lang="en-US" sz="2000" i="1" dirty="0" err="1" smtClean="0">
                <a:latin typeface="Consolas" panose="020B0609020204030204" pitchFamily="49" charset="0"/>
              </a:rPr>
              <a:t>namaObject</a:t>
            </a:r>
            <a:r>
              <a:rPr lang="en-US" sz="2000" dirty="0" smtClean="0">
                <a:latin typeface="Consolas" panose="020B0609020204030204" pitchFamily="49" charset="0"/>
              </a:rPr>
              <a:t>&gt;.&lt;</a:t>
            </a:r>
            <a:r>
              <a:rPr lang="en-US" sz="2000" i="1" dirty="0" err="1" smtClean="0">
                <a:latin typeface="Consolas" panose="020B0609020204030204" pitchFamily="49" charset="0"/>
              </a:rPr>
              <a:t>namaMethod</a:t>
            </a:r>
            <a:r>
              <a:rPr lang="en-US" sz="2000" dirty="0" smtClean="0">
                <a:latin typeface="Consolas" panose="020B0609020204030204" pitchFamily="49" charset="0"/>
              </a:rPr>
              <a:t>&gt;</a:t>
            </a:r>
            <a:endParaRPr lang="en-US" sz="20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698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Class </a:t>
            </a:r>
            <a:r>
              <a:rPr lang="en-US" dirty="0" err="1" smtClean="0"/>
              <a:t>androidhelper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109728" indent="0">
              <a:buNone/>
            </a:pPr>
            <a:r>
              <a:rPr lang="en-US" sz="2400" dirty="0" err="1" smtClean="0"/>
              <a:t>Contoh</a:t>
            </a:r>
            <a:r>
              <a:rPr lang="en-US" sz="2400" dirty="0" smtClean="0"/>
              <a:t> 1:</a:t>
            </a:r>
          </a:p>
          <a:p>
            <a:pPr marL="109728" indent="0">
              <a:buNone/>
            </a:pPr>
            <a:endParaRPr lang="en-US" sz="2400" dirty="0" smtClean="0"/>
          </a:p>
          <a:p>
            <a:pPr marL="667512" lvl="2" indent="0"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import </a:t>
            </a:r>
            <a:r>
              <a:rPr lang="en-US" sz="2000" dirty="0" err="1">
                <a:latin typeface="Consolas" panose="020B0609020204030204" pitchFamily="49" charset="0"/>
              </a:rPr>
              <a:t>androidhelper</a:t>
            </a:r>
            <a:endParaRPr lang="en-US" sz="2000" dirty="0">
              <a:latin typeface="Consolas" panose="020B0609020204030204" pitchFamily="49" charset="0"/>
            </a:endParaRPr>
          </a:p>
          <a:p>
            <a:pPr marL="667512" lvl="2" indent="0">
              <a:buNone/>
            </a:pPr>
            <a:r>
              <a:rPr lang="en-US" sz="2000" b="1" dirty="0" err="1" smtClean="0">
                <a:latin typeface="Consolas" panose="020B0609020204030204" pitchFamily="49" charset="0"/>
              </a:rPr>
              <a:t>androiKu</a:t>
            </a:r>
            <a:r>
              <a:rPr lang="en-US" sz="2000" dirty="0" smtClean="0">
                <a:latin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</a:rPr>
              <a:t>= </a:t>
            </a:r>
            <a:r>
              <a:rPr lang="en-US" sz="2000" dirty="0" err="1">
                <a:latin typeface="Consolas" panose="020B0609020204030204" pitchFamily="49" charset="0"/>
              </a:rPr>
              <a:t>androidhelper.Android</a:t>
            </a:r>
            <a:r>
              <a:rPr lang="en-US" sz="2000" dirty="0" smtClean="0">
                <a:latin typeface="Consolas" panose="020B0609020204030204" pitchFamily="49" charset="0"/>
              </a:rPr>
              <a:t>()</a:t>
            </a:r>
          </a:p>
          <a:p>
            <a:pPr marL="667512" lvl="2" indent="0">
              <a:buNone/>
            </a:pPr>
            <a:r>
              <a:rPr lang="en-US" sz="2000" b="1" dirty="0" err="1" smtClean="0">
                <a:latin typeface="Consolas" panose="020B0609020204030204" pitchFamily="49" charset="0"/>
              </a:rPr>
              <a:t>androiKu</a:t>
            </a:r>
            <a:r>
              <a:rPr lang="en-US" sz="2000" dirty="0" err="1" smtClean="0">
                <a:latin typeface="Consolas" panose="020B0609020204030204" pitchFamily="49" charset="0"/>
              </a:rPr>
              <a:t>.ttsSpeak</a:t>
            </a:r>
            <a:r>
              <a:rPr lang="en-US" sz="2000" dirty="0" smtClean="0">
                <a:latin typeface="Consolas" panose="020B0609020204030204" pitchFamily="49" charset="0"/>
              </a:rPr>
              <a:t>(“Hi there, How are You”)</a:t>
            </a:r>
            <a:endParaRPr lang="en-US" sz="2000" dirty="0">
              <a:latin typeface="Consolas" panose="020B0609020204030204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221088"/>
            <a:ext cx="8229600" cy="1872208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Georgia"/>
              <a:buNone/>
            </a:pPr>
            <a:r>
              <a:rPr lang="en-US" sz="2400" dirty="0" err="1" smtClean="0"/>
              <a:t>Contoh</a:t>
            </a:r>
            <a:r>
              <a:rPr lang="en-US" sz="2400" dirty="0" smtClean="0"/>
              <a:t> 2:</a:t>
            </a:r>
          </a:p>
          <a:p>
            <a:pPr marL="109728" indent="0">
              <a:buFont typeface="Georgia"/>
              <a:buNone/>
            </a:pPr>
            <a:endParaRPr lang="en-US" sz="2400" dirty="0" smtClean="0"/>
          </a:p>
          <a:p>
            <a:pPr marL="667512" lvl="2" indent="0">
              <a:buFont typeface="Wingdings 2"/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import </a:t>
            </a:r>
            <a:r>
              <a:rPr lang="en-US" sz="2000" dirty="0" err="1" smtClean="0">
                <a:latin typeface="Consolas" panose="020B0609020204030204" pitchFamily="49" charset="0"/>
              </a:rPr>
              <a:t>androidhelper</a:t>
            </a:r>
            <a:endParaRPr lang="en-US" sz="2000" dirty="0" smtClean="0">
              <a:latin typeface="Consolas" panose="020B0609020204030204" pitchFamily="49" charset="0"/>
            </a:endParaRPr>
          </a:p>
          <a:p>
            <a:pPr marL="667512" lvl="2" indent="0">
              <a:buFont typeface="Wingdings 2"/>
              <a:buNone/>
            </a:pPr>
            <a:r>
              <a:rPr lang="en-US" sz="2000" b="1" dirty="0" err="1" smtClean="0">
                <a:latin typeface="Consolas" panose="020B0609020204030204" pitchFamily="49" charset="0"/>
              </a:rPr>
              <a:t>myDroid</a:t>
            </a:r>
            <a:r>
              <a:rPr lang="en-US" sz="2000" dirty="0" smtClean="0">
                <a:latin typeface="Consolas" panose="020B0609020204030204" pitchFamily="49" charset="0"/>
              </a:rPr>
              <a:t> = </a:t>
            </a:r>
            <a:r>
              <a:rPr lang="en-US" sz="2000" dirty="0" err="1" smtClean="0">
                <a:latin typeface="Consolas" panose="020B0609020204030204" pitchFamily="49" charset="0"/>
              </a:rPr>
              <a:t>androidhelper.Android</a:t>
            </a:r>
            <a:r>
              <a:rPr lang="en-US" sz="2000" dirty="0" smtClean="0">
                <a:latin typeface="Consolas" panose="020B0609020204030204" pitchFamily="49" charset="0"/>
              </a:rPr>
              <a:t>()</a:t>
            </a:r>
          </a:p>
          <a:p>
            <a:pPr marL="667512" lvl="2" indent="0">
              <a:buNone/>
            </a:pPr>
            <a:r>
              <a:rPr lang="en-US" sz="2000" b="1" dirty="0" err="1">
                <a:latin typeface="Consolas" panose="020B0609020204030204" pitchFamily="49" charset="0"/>
              </a:rPr>
              <a:t>myDroid</a:t>
            </a:r>
            <a:r>
              <a:rPr lang="en-US" sz="2000" dirty="0" err="1" smtClean="0">
                <a:latin typeface="Consolas" panose="020B0609020204030204" pitchFamily="49" charset="0"/>
              </a:rPr>
              <a:t>.makeToast</a:t>
            </a:r>
            <a:r>
              <a:rPr lang="en-US" sz="2000" dirty="0" smtClean="0">
                <a:latin typeface="Consolas" panose="020B0609020204030204" pitchFamily="49" charset="0"/>
              </a:rPr>
              <a:t>(“Hi there, How are You”)</a:t>
            </a:r>
            <a:endParaRPr lang="en-US" sz="20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881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err="1" smtClean="0">
                <a:latin typeface="+mj-lt"/>
              </a:rPr>
              <a:t>Buka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aplikasi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QPython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3L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z="1600" dirty="0">
                <a:solidFill>
                  <a:prstClr val="black">
                    <a:tint val="95000"/>
                  </a:prstClr>
                </a:solidFill>
                <a:latin typeface="Trebuchet MS"/>
              </a:rPr>
              <a:t>Click icon </a:t>
            </a:r>
            <a:r>
              <a:rPr lang="en-US" sz="1600" dirty="0">
                <a:solidFill>
                  <a:prstClr val="black">
                    <a:tint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Editor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z="1600" dirty="0" err="1" smtClean="0">
                <a:latin typeface="+mj-lt"/>
              </a:rPr>
              <a:t>Tampilan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Aplikasi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QPython</a:t>
            </a:r>
            <a:r>
              <a:rPr lang="en-US" sz="1600" dirty="0" smtClean="0">
                <a:latin typeface="+mj-lt"/>
              </a:rPr>
              <a:t> 3L</a:t>
            </a:r>
            <a:endParaRPr lang="en-US" sz="1600" dirty="0">
              <a:latin typeface="+mj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600" dirty="0" err="1" smtClean="0">
                <a:latin typeface="+mj-lt"/>
              </a:rPr>
              <a:t>Tampilan</a:t>
            </a:r>
            <a:r>
              <a:rPr lang="en-US" sz="1600" dirty="0" smtClean="0">
                <a:latin typeface="+mj-lt"/>
              </a:rPr>
              <a:t> Editor</a:t>
            </a:r>
            <a:endParaRPr lang="en-US" sz="1600" dirty="0"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4168" y="3148782"/>
            <a:ext cx="1595737" cy="34117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8915" y="3175151"/>
            <a:ext cx="1552635" cy="335019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13810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vert="horz" anchor="ctr">
            <a:noAutofit/>
          </a:bodyPr>
          <a:lstStyle/>
          <a:p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Click icon + </a:t>
            </a:r>
            <a:r>
              <a:rPr lang="en-US" sz="1600" dirty="0" err="1">
                <a:latin typeface="+mj-lt"/>
              </a:rPr>
              <a:t>untuk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err="1">
                <a:latin typeface="+mj-lt"/>
              </a:rPr>
              <a:t>membuat</a:t>
            </a:r>
            <a:r>
              <a:rPr lang="en-US" sz="1600" dirty="0">
                <a:latin typeface="+mj-lt"/>
              </a:rPr>
              <a:t> file </a:t>
            </a:r>
            <a:r>
              <a:rPr lang="en-US" sz="1600" dirty="0" err="1">
                <a:latin typeface="+mj-lt"/>
              </a:rPr>
              <a:t>baru</a:t>
            </a:r>
            <a:endParaRPr lang="en-US" sz="1600" dirty="0">
              <a:latin typeface="+mj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vert="horz" anchor="ctr">
            <a:noAutofit/>
          </a:bodyPr>
          <a:lstStyle/>
          <a:p>
            <a:r>
              <a:rPr lang="en-US" sz="1600" dirty="0">
                <a:latin typeface="+mj-lt"/>
              </a:rPr>
              <a:t>Click 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Script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z="1600" dirty="0" err="1" smtClean="0">
                <a:latin typeface="+mj-lt"/>
              </a:rPr>
              <a:t>Tampilan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pilihan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Jenis</a:t>
            </a:r>
            <a:r>
              <a:rPr lang="en-US" sz="1600" dirty="0" smtClean="0">
                <a:latin typeface="+mj-lt"/>
              </a:rPr>
              <a:t> file</a:t>
            </a:r>
            <a:endParaRPr lang="en-US" sz="1600" dirty="0">
              <a:latin typeface="+mj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600" dirty="0" err="1" smtClean="0">
                <a:latin typeface="+mj-lt"/>
              </a:rPr>
              <a:t>Tampilan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Penulisan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nama</a:t>
            </a:r>
            <a:r>
              <a:rPr lang="en-US" sz="1600" dirty="0" smtClean="0">
                <a:latin typeface="+mj-lt"/>
              </a:rPr>
              <a:t> file (</a:t>
            </a:r>
            <a:r>
              <a:rPr lang="en-US" sz="1600" dirty="0" err="1" smtClean="0">
                <a:latin typeface="+mj-lt"/>
              </a:rPr>
              <a:t>harus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sertakan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err="1" smtClean="0">
                <a:latin typeface="+mj-lt"/>
              </a:rPr>
              <a:t>ekstensi</a:t>
            </a:r>
            <a:r>
              <a:rPr lang="en-US" sz="1600" dirty="0" smtClean="0">
                <a:latin typeface="+mj-lt"/>
              </a:rPr>
              <a:t> .</a:t>
            </a:r>
            <a:r>
              <a:rPr lang="en-US" sz="1600" dirty="0" err="1" smtClean="0">
                <a:latin typeface="+mj-lt"/>
              </a:rPr>
              <a:t>py</a:t>
            </a:r>
            <a:endParaRPr lang="en-US" sz="16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7691" y="3345633"/>
            <a:ext cx="1588265" cy="342428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152" y="3356992"/>
            <a:ext cx="1610291" cy="341292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888238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-UP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UPJ" id="{3A4EB860-FBD5-492B-B1F5-105163DA9472}" vid="{5EAFCC1A-FC16-42A2-A3DF-A488BCD489C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3314</TotalTime>
  <Words>354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Consolas</vt:lpstr>
      <vt:lpstr>Georgia</vt:lpstr>
      <vt:lpstr>Trebuchet MS</vt:lpstr>
      <vt:lpstr>Wingdings 2</vt:lpstr>
      <vt:lpstr>Theme-UPJ</vt:lpstr>
      <vt:lpstr>Mobile Programming</vt:lpstr>
      <vt:lpstr>Main Rules</vt:lpstr>
      <vt:lpstr>Deskripsi Singkat </vt:lpstr>
      <vt:lpstr>Unsur Capaian Pembelajaran</vt:lpstr>
      <vt:lpstr>Dowload dan Install QPython</vt:lpstr>
      <vt:lpstr>Class androidhelper</vt:lpstr>
      <vt:lpstr>Contoh Penggunaan Class androidhelper</vt:lpstr>
      <vt:lpstr>Hello World</vt:lpstr>
      <vt:lpstr>Hello World</vt:lpstr>
      <vt:lpstr>Hello World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Augury El Rayeb</cp:lastModifiedBy>
  <cp:revision>331</cp:revision>
  <cp:lastPrinted>2020-09-01T07:31:57Z</cp:lastPrinted>
  <dcterms:created xsi:type="dcterms:W3CDTF">2011-09-16T02:11:44Z</dcterms:created>
  <dcterms:modified xsi:type="dcterms:W3CDTF">2020-09-16T08:08:30Z</dcterms:modified>
</cp:coreProperties>
</file>