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30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903D-4C4C-455F-9AFB-548C8D73FF8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2D9FB-3617-475B-ADE7-E75E035B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43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dirty="0" smtClean="0"/>
              <a:t>By: Augury El Rayeb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19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2272"/>
            <a:ext cx="762000" cy="365760"/>
          </a:xfrm>
        </p:spPr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Augury El Rayeb, </a:t>
            </a:r>
            <a:r>
              <a:rPr lang="en-US" sz="1200" dirty="0" err="1" smtClean="0">
                <a:solidFill>
                  <a:schemeClr val="bg1"/>
                </a:solidFill>
              </a:rPr>
              <a:t>S.Kom</a:t>
            </a:r>
            <a:r>
              <a:rPr lang="en-US" sz="1200" dirty="0" smtClean="0">
                <a:solidFill>
                  <a:schemeClr val="bg1"/>
                </a:solidFill>
              </a:rPr>
              <a:t>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Mobile Device Programming Technology</a:t>
            </a:r>
            <a:r>
              <a:rPr lang="en-US" sz="1200" baseline="0" dirty="0" smtClean="0">
                <a:solidFill>
                  <a:schemeClr val="bg1"/>
                </a:solidFill>
              </a:rPr>
              <a:t> | INS205</a:t>
            </a:r>
            <a:endParaRPr lang="id-ID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DPxN8FgXM&amp;list=PL6gx4Cwl9DGBsvRxJJOzG4r4k_zLKrnxl&amp;index=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Android Apps Life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3688" y="5691353"/>
            <a:ext cx="6230828" cy="617967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3688" y="2276872"/>
            <a:ext cx="6230828" cy="891709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6800"/>
          </a:xfrm>
        </p:spPr>
        <p:txBody>
          <a:bodyPr/>
          <a:lstStyle/>
          <a:p>
            <a:r>
              <a:rPr lang="en-US" smtClean="0"/>
              <a:t>Activity State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03" y="1899979"/>
            <a:ext cx="6486313" cy="1309464"/>
          </a:xfrm>
        </p:spPr>
        <p:txBody>
          <a:bodyPr/>
          <a:lstStyle/>
          <a:p>
            <a:pPr marL="109728" indent="0">
              <a:buNone/>
            </a:pPr>
            <a:r>
              <a:rPr lang="en-US" sz="2000" smtClean="0"/>
              <a:t>Monitor saat activity pertama kali jalan: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onCreate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onStart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onResume Jalan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2" y="1759497"/>
            <a:ext cx="1048771" cy="188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25291"/>
            <a:ext cx="1033193" cy="18665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8494" y="4125869"/>
            <a:ext cx="6968863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2000" smtClean="0"/>
              <a:t>Monitor kalau tombol home ditekan, </a:t>
            </a:r>
          </a:p>
          <a:p>
            <a:pPr marL="109728" indent="0">
              <a:buFont typeface="Georgia"/>
              <a:buNone/>
            </a:pPr>
            <a:r>
              <a:rPr lang="en-US" sz="2000" smtClean="0"/>
              <a:t>meninggalkan Activity:</a:t>
            </a:r>
          </a:p>
          <a:p>
            <a:pPr marL="402336" lvl="1" indent="0">
              <a:buFont typeface="Georgia"/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onCreate Jalan</a:t>
            </a:r>
          </a:p>
          <a:p>
            <a:pPr marL="402336" lvl="1" indent="0">
              <a:buFont typeface="Georgia"/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onStart Jalan</a:t>
            </a:r>
          </a:p>
          <a:p>
            <a:pPr marL="402336" lvl="1" indent="0">
              <a:buFont typeface="Georgia"/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onResume Jalan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onPause Jalan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onStop Jalan</a:t>
            </a:r>
          </a:p>
        </p:txBody>
      </p:sp>
      <p:sp>
        <p:nvSpPr>
          <p:cNvPr id="11" name="Down Arrow 10"/>
          <p:cNvSpPr/>
          <p:nvPr/>
        </p:nvSpPr>
        <p:spPr>
          <a:xfrm flipV="1">
            <a:off x="827584" y="5949280"/>
            <a:ext cx="266446" cy="31618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3668" y="5976664"/>
            <a:ext cx="6624736" cy="79208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83668" y="2708920"/>
            <a:ext cx="6624736" cy="719386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6800"/>
          </a:xfrm>
        </p:spPr>
        <p:txBody>
          <a:bodyPr/>
          <a:lstStyle/>
          <a:p>
            <a:r>
              <a:rPr lang="en-US" smtClean="0"/>
              <a:t>Activity State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749" y="1052736"/>
            <a:ext cx="7626739" cy="26277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1900" smtClean="0"/>
              <a:t>Monitor saat activity dijalankan lagi melalui menu history aplikasi: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onCreate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onStart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onResume 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onPause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onStop 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</a:t>
            </a:r>
            <a:endParaRPr lang="en-US" sz="16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onRestart 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onStart Jalan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onResume Jalan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32" y="1111426"/>
            <a:ext cx="1048771" cy="188552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flipV="1">
            <a:off x="1115616" y="2970599"/>
            <a:ext cx="266446" cy="31618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63761"/>
            <a:ext cx="1033193" cy="186653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28494" y="3551604"/>
            <a:ext cx="6968863" cy="340578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2000" smtClean="0"/>
              <a:t>Monitor kalau tombol back ditekan, keluar dari Activity: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onCreate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onStart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onResume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onPause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onStop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onRestart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onStart Jalan</a:t>
            </a:r>
          </a:p>
          <a:p>
            <a:pPr marL="402336" lvl="1" indent="0">
              <a:buNone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I/KataAugury: Method onResume </a:t>
            </a: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Jalan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onPause Jalan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onStop Jalan</a:t>
            </a:r>
          </a:p>
          <a:p>
            <a:pPr marL="402336" lvl="1" indent="0">
              <a:buNone/>
            </a:pPr>
            <a:r>
              <a:rPr lang="en-US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com.contoh.augury.aplikasi2 </a:t>
            </a: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I/KataAugury: Method onDestroy Jalan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561138" y="5487750"/>
            <a:ext cx="266446" cy="31618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TIPS - Log untuk Debug State Activity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582208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Sistem Android menggunakan sistem terpusat untuk setiap log.</a:t>
            </a:r>
          </a:p>
          <a:p>
            <a:endParaRPr lang="en-US" smtClean="0"/>
          </a:p>
          <a:p>
            <a:r>
              <a:rPr lang="en-US" smtClean="0"/>
              <a:t>Log ini juga bisa digunakan untuk mengetahui state suatu activity pada siklus hidup activity.</a:t>
            </a:r>
          </a:p>
          <a:p>
            <a:endParaRPr lang="en-US" smtClean="0"/>
          </a:p>
          <a:p>
            <a:r>
              <a:rPr lang="en-US" smtClean="0"/>
              <a:t>Berikut yang harus dilakukan untuk mengakses log:</a:t>
            </a:r>
          </a:p>
          <a:p>
            <a:pPr marL="746125" lvl="1" indent="-349250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Import class Log</a:t>
            </a:r>
          </a:p>
          <a:p>
            <a:pPr marL="854075" lvl="2" indent="0">
              <a:buNone/>
            </a:pPr>
            <a:r>
              <a:rPr lang="en-US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android.util.Log;</a:t>
            </a:r>
          </a:p>
          <a:p>
            <a:pPr marL="745236" lvl="1" indent="-342900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Buat di dalam class field TAG (penanda) agar log mudah dikenali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Pivate static final String TAG="Augury";</a:t>
            </a:r>
          </a:p>
          <a:p>
            <a:pPr marL="745236" lvl="1" indent="-342900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Pada method state yang ingin dideteksi, tambahkan method Log berikut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Log.i(TAG,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tuliskan nama state disini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67512" lvl="2" indent="0">
              <a:buNone/>
            </a:pPr>
            <a:endParaRPr 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98232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Method yang bisa digunakan pada log:</a:t>
            </a:r>
          </a:p>
          <a:p>
            <a:pPr lvl="2"/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Log.v()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verbose </a:t>
            </a:r>
          </a:p>
          <a:p>
            <a:pPr marL="960120" lvl="3" indent="0"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egala sesuatu hal akan di-log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Log.d()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debug</a:t>
            </a:r>
          </a:p>
          <a:p>
            <a:pPr marL="960120" lvl="3" indent="0"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Untuk keperluan debug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(nilai variable akan di-log)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Log.i()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info</a:t>
            </a:r>
          </a:p>
          <a:p>
            <a:pPr marL="960120" lvl="3" indent="0">
              <a:buNone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 me-log informasi yang diperlukan, contoh; menampilkan informasi sukses saat koneksi ke server berhasil.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Log.w()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warning</a:t>
            </a:r>
          </a:p>
          <a:p>
            <a:pPr marL="960120" lvl="3" indent="0"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 me-log warning</a:t>
            </a:r>
          </a:p>
          <a:p>
            <a:pPr lvl="2"/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Log.e()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error</a:t>
            </a:r>
          </a:p>
          <a:p>
            <a:pPr marL="960120" lvl="3" indent="0"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 me-log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tabLst>
                <a:tab pos="3260725" algn="l"/>
              </a:tabLst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Log.wtf()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what a terrible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failure</a:t>
            </a:r>
          </a:p>
          <a:p>
            <a:pPr marL="960120" lvl="3" indent="0">
              <a:buNone/>
              <a:tabLst>
                <a:tab pos="3260725" algn="l"/>
              </a:tabLs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Untuk me-log kesalahan yang benar-benar parah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7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 - Auto Generate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Alt+Insert</a:t>
            </a:r>
          </a:p>
          <a:p>
            <a:pPr marL="402336" lvl="1" indent="0">
              <a:buNone/>
            </a:pPr>
            <a:r>
              <a:rPr lang="en-US" smtClean="0"/>
              <a:t>Akan tampil menu seperti dibawah, kemudian pilih method yang ingin di auto generate.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56992"/>
            <a:ext cx="3168352" cy="32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Android Tutorial: Simply Easy Learning by </a:t>
            </a:r>
            <a:r>
              <a:rPr lang="en-US" smtClean="0"/>
              <a:t>tutorialspoint.com</a:t>
            </a:r>
          </a:p>
          <a:p>
            <a:r>
              <a:rPr lang="en-US" smtClean="0"/>
              <a:t>TheNewBoston YouTube Playlist: </a:t>
            </a:r>
            <a:r>
              <a:rPr lang="en-US"/>
              <a:t>Android App Development for Beginners </a:t>
            </a:r>
            <a:r>
              <a:rPr lang="en-US" smtClean="0"/>
              <a:t>Playlist.</a:t>
            </a:r>
          </a:p>
          <a:p>
            <a:pPr marL="402336" lvl="1" indent="0">
              <a:buNone/>
            </a:pPr>
            <a:r>
              <a:rPr lang="en-US" sz="1100">
                <a:hlinkClick r:id="rId2"/>
              </a:rPr>
              <a:t>https://</a:t>
            </a:r>
            <a:r>
              <a:rPr lang="en-US" sz="1100" smtClean="0">
                <a:hlinkClick r:id="rId2"/>
              </a:rPr>
              <a:t>www.youtube.com/watch?v=NMDPxN8FgXM&amp;list=PL6gx4Cwl9DGBsvRxJJOzG4r4k_zLKrnxl&amp;index=9</a:t>
            </a:r>
            <a:endParaRPr lang="en-US" sz="1100" smtClean="0"/>
          </a:p>
          <a:p>
            <a:pPr marL="402336" lvl="1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Capaian 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activity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Android.</a:t>
            </a:r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state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/>
              <a:t>hidup</a:t>
            </a:r>
            <a:r>
              <a:rPr lang="en-US" dirty="0"/>
              <a:t> activity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berbasis</a:t>
            </a:r>
            <a:r>
              <a:rPr lang="en-US" dirty="0"/>
              <a:t> Android.</a:t>
            </a:r>
            <a:endParaRPr lang="en-US" dirty="0" smtClean="0"/>
          </a:p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Android yang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state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activity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Android.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6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92116" y="3570375"/>
            <a:ext cx="5338936" cy="10668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Siklus Hidup Activity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34" y="0"/>
            <a:ext cx="5194242" cy="67732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4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pada Siklus Hidup Activity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Aplikasi android merupakan aplikasi yang siklus hidupnya memiliki beberapa state (kondisi</a:t>
            </a:r>
            <a:r>
              <a:rPr lang="en-US" smtClean="0"/>
              <a:t>).</a:t>
            </a:r>
          </a:p>
          <a:p>
            <a:pPr>
              <a:lnSpc>
                <a:spcPct val="120000"/>
              </a:lnSpc>
            </a:pPr>
            <a:r>
              <a:rPr lang="en-US" smtClean="0"/>
              <a:t>Berdasarkan </a:t>
            </a:r>
            <a:r>
              <a:rPr lang="en-US"/>
              <a:t>diagram siklus hidup aplikasi android di atas diketahui terdapat beberapa method utama terkait </a:t>
            </a:r>
            <a:r>
              <a:rPr lang="en-US" b="1"/>
              <a:t>state</a:t>
            </a:r>
            <a:r>
              <a:rPr lang="en-US"/>
              <a:t> (kondisi) dari activity yang ada pada aplikasi android</a:t>
            </a:r>
            <a:r>
              <a:rPr lang="en-US" smtClean="0"/>
              <a:t>: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onCreate</a:t>
            </a:r>
            <a:r>
              <a:rPr lang="en-US"/>
              <a:t>()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onStart</a:t>
            </a:r>
            <a:r>
              <a:rPr lang="en-US"/>
              <a:t>()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onResume</a:t>
            </a:r>
            <a:r>
              <a:rPr lang="en-US"/>
              <a:t>()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onPause</a:t>
            </a:r>
            <a:r>
              <a:rPr lang="en-US"/>
              <a:t>()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onStop</a:t>
            </a:r>
            <a:r>
              <a:rPr lang="en-US"/>
              <a:t>()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onRestart</a:t>
            </a:r>
            <a:r>
              <a:rPr lang="en-US"/>
              <a:t>()</a:t>
            </a:r>
          </a:p>
          <a:p>
            <a:pPr marL="92583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onDestroy()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3928" y="4221088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Berikut adalah state lainnya yang tidak memiliki method: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8.  Activity is shutdown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9.  Process is killed</a:t>
            </a:r>
          </a:p>
        </p:txBody>
      </p:sp>
    </p:spTree>
    <p:extLst>
      <p:ext uri="{BB962C8B-B14F-4D97-AF65-F5344CB8AC3E}">
        <p14:creationId xmlns:p14="http://schemas.microsoft.com/office/powerpoint/2010/main" val="1619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 untuk Debug State Activity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582208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Sistem Android menggunakan sistem terpusat untuk setiap log.</a:t>
            </a:r>
          </a:p>
          <a:p>
            <a:endParaRPr lang="en-US" smtClean="0"/>
          </a:p>
          <a:p>
            <a:r>
              <a:rPr lang="en-US" smtClean="0"/>
              <a:t>Log ini juga bisa digunakan untuk mengetahui state suatu activity pada siklus hidup activity.</a:t>
            </a:r>
          </a:p>
          <a:p>
            <a:endParaRPr lang="en-US" smtClean="0"/>
          </a:p>
          <a:p>
            <a:r>
              <a:rPr lang="en-US" smtClean="0"/>
              <a:t>Berikut yang harus dilakukan untuk mengakses log:</a:t>
            </a:r>
          </a:p>
          <a:p>
            <a:pPr marL="746125" lvl="1" indent="-349250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Import class Log</a:t>
            </a:r>
          </a:p>
          <a:p>
            <a:pPr marL="854075" lvl="2" indent="0">
              <a:buNone/>
            </a:pPr>
            <a:r>
              <a:rPr lang="en-US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android.util.Log;</a:t>
            </a:r>
          </a:p>
          <a:p>
            <a:pPr marL="745236" lvl="1" indent="-342900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Buat di dalam class field TAG (penanda) agar log mudah dikenali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Pivate static final String TAG="Augury";</a:t>
            </a:r>
          </a:p>
          <a:p>
            <a:pPr marL="745236" lvl="1" indent="-342900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Pada method state yang ingin dideteksi, tambahkan method Log berikut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Log.i(TAG,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tuliskan nama state disini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67512" lvl="2" indent="0">
              <a:buNone/>
            </a:pPr>
            <a:endParaRPr 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Contoh Log untuk Debug State Activity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94707"/>
            <a:ext cx="7904728" cy="5078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android.util.Log;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 {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static final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kumimoji="0" lang="en-US" altLang="en-US" sz="1800" b="1" i="1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TAG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"KataAugury"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n-US" altLang="en-US" sz="1800" b="1" i="1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Log.</a:t>
            </a:r>
            <a:r>
              <a:rPr lang="en-US" altLang="en-US" sz="1800" i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800" b="1" i="1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"Method onCreate Jalan"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onStart() {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.onStart();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Log.</a:t>
            </a:r>
            <a:r>
              <a:rPr lang="en-US" altLang="en-US" sz="1800" i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800" b="1" i="1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"Method onStart Jalan"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en-US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694707"/>
            <a:ext cx="2376264" cy="438149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600" y="2791243"/>
            <a:ext cx="6624736" cy="438149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5656" y="4431011"/>
            <a:ext cx="5184576" cy="438149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5656" y="6070779"/>
            <a:ext cx="5184576" cy="438149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 Log di Konsol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Untuk memonitor log, gunakan konsol android monitor.</a:t>
            </a:r>
          </a:p>
          <a:p>
            <a:endParaRPr lang="en-US"/>
          </a:p>
          <a:p>
            <a:endParaRPr lang="en-US" sz="800" smtClean="0"/>
          </a:p>
          <a:p>
            <a:r>
              <a:rPr lang="en-US" smtClean="0"/>
              <a:t>Akan tampil Konsol seperti di bawah ini: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996952"/>
            <a:ext cx="5832649" cy="308857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5652120" y="2420888"/>
            <a:ext cx="2592288" cy="432048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144151"/>
              <a:gd name="adj6" fmla="val -64218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Click  </a:t>
            </a:r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Android Monitor  </a:t>
            </a: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pada tab paling bawah di IDE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513" y="4598243"/>
            <a:ext cx="6276975" cy="2143125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 flipH="1">
            <a:off x="457200" y="4010095"/>
            <a:ext cx="4824536" cy="533400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8228"/>
              <a:gd name="adj5" fmla="val 217273"/>
              <a:gd name="adj6" fmla="val -31866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dan pilih </a:t>
            </a:r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Edit Filter </a:t>
            </a:r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Configuration, akan tampil dialog spt pada slide berikut ini.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287205" y="5844561"/>
            <a:ext cx="5520891" cy="567703"/>
          </a:xfrm>
          <a:prstGeom prst="borderCallout2">
            <a:avLst>
              <a:gd name="adj1" fmla="val -1535"/>
              <a:gd name="adj2" fmla="val 10914"/>
              <a:gd name="adj3" fmla="val -37422"/>
              <a:gd name="adj4" fmla="val 11041"/>
              <a:gd name="adj5" fmla="val -97308"/>
              <a:gd name="adj6" fmla="val 19842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  dan pilih </a:t>
            </a:r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Info </a:t>
            </a: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pada Monitors, sesuai method Log yang kita gunakan.</a:t>
            </a:r>
          </a:p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Dalam hal ini info, karena kita menggunakan  </a:t>
            </a:r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Log.i( )</a:t>
            </a: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 Log di Konsol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Dialog yang tampil setelah pilih Edit Filter Configuration:</a:t>
            </a:r>
            <a:endParaRPr lang="en-US"/>
          </a:p>
          <a:p>
            <a:endParaRPr lang="en-US" sz="8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04" y="3645024"/>
            <a:ext cx="4810125" cy="290512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 flipH="1">
            <a:off x="3255410" y="2953703"/>
            <a:ext cx="1440160" cy="432048"/>
          </a:xfrm>
          <a:prstGeom prst="borderCallout2">
            <a:avLst>
              <a:gd name="adj1" fmla="val 105972"/>
              <a:gd name="adj2" fmla="val 7692"/>
              <a:gd name="adj3" fmla="val 141246"/>
              <a:gd name="adj4" fmla="val 7218"/>
              <a:gd name="adj5" fmla="val 271137"/>
              <a:gd name="adj6" fmla="val -26122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Nama filter yang akan kita buat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 flipH="1">
            <a:off x="5138789" y="2838445"/>
            <a:ext cx="3857480" cy="662563"/>
          </a:xfrm>
          <a:prstGeom prst="borderCallout2">
            <a:avLst>
              <a:gd name="adj1" fmla="val 108876"/>
              <a:gd name="adj2" fmla="val 39524"/>
              <a:gd name="adj3" fmla="val 157179"/>
              <a:gd name="adj4" fmla="val 39587"/>
              <a:gd name="adj5" fmla="val 267764"/>
              <a:gd name="adj6" fmla="val 80295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Isi dengan String yang kita isi pada field string TAG.</a:t>
            </a:r>
          </a:p>
          <a:p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Misal data field:</a:t>
            </a:r>
          </a:p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private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static final String TAG = "KataAugury";</a:t>
            </a:r>
          </a:p>
        </p:txBody>
      </p:sp>
    </p:spTree>
    <p:extLst>
      <p:ext uri="{BB962C8B-B14F-4D97-AF65-F5344CB8AC3E}">
        <p14:creationId xmlns:p14="http://schemas.microsoft.com/office/powerpoint/2010/main" val="10979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 Log di Konsol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Dialog yang tampil setelah pilih Edit Filter Configuration:</a:t>
            </a:r>
            <a:endParaRPr lang="en-US"/>
          </a:p>
          <a:p>
            <a:endParaRPr lang="en-US" sz="8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40" y="3661140"/>
            <a:ext cx="6286500" cy="214312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 flipH="1">
            <a:off x="6948264" y="2853599"/>
            <a:ext cx="1440160" cy="623627"/>
          </a:xfrm>
          <a:prstGeom prst="borderCallout2">
            <a:avLst>
              <a:gd name="adj1" fmla="val 49765"/>
              <a:gd name="adj2" fmla="val 101873"/>
              <a:gd name="adj3" fmla="val 48383"/>
              <a:gd name="adj4" fmla="val 126796"/>
              <a:gd name="adj5" fmla="val 239368"/>
              <a:gd name="adj6" fmla="val 175997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Pilih nama filter yang sebelumnya kita buat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Callout 2 10"/>
          <p:cNvSpPr/>
          <p:nvPr/>
        </p:nvSpPr>
        <p:spPr>
          <a:xfrm flipH="1">
            <a:off x="3090784" y="6028924"/>
            <a:ext cx="3857480" cy="662563"/>
          </a:xfrm>
          <a:prstGeom prst="borderCallout2">
            <a:avLst>
              <a:gd name="adj1" fmla="val -6132"/>
              <a:gd name="adj2" fmla="val 39524"/>
              <a:gd name="adj3" fmla="val -68237"/>
              <a:gd name="adj4" fmla="val 39587"/>
              <a:gd name="adj5" fmla="val -150865"/>
              <a:gd name="adj6" fmla="val 52245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Tampilan konsol sesuai filter yang kita tentukan, yaitu; hanya menampilkan info yang mengandung kata:  </a:t>
            </a:r>
            <a:r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KataAugury</a:t>
            </a: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UPJ" id="{E11B32B5-4DCD-4BFE-AFF8-C7F875C2669E}" vid="{DB517ECF-2B52-4556-AAAB-CCE18EBB3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Theme-UPJ</Template>
  <TotalTime>789</TotalTime>
  <Words>893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Baskerville Old Face</vt:lpstr>
      <vt:lpstr>Calibri</vt:lpstr>
      <vt:lpstr>Courier New</vt:lpstr>
      <vt:lpstr>Georgia</vt:lpstr>
      <vt:lpstr>Trebuchet MS</vt:lpstr>
      <vt:lpstr>Wingdings</vt:lpstr>
      <vt:lpstr>Wingdings 2</vt:lpstr>
      <vt:lpstr>Theme-UPJ</vt:lpstr>
      <vt:lpstr>Mobile Programming</vt:lpstr>
      <vt:lpstr>Capaian Pembelajaran</vt:lpstr>
      <vt:lpstr>Siklus Hidup Activity</vt:lpstr>
      <vt:lpstr>State pada Siklus Hidup Activity</vt:lpstr>
      <vt:lpstr>Log untuk Debug State Activity</vt:lpstr>
      <vt:lpstr>Contoh Log untuk Debug State Activity</vt:lpstr>
      <vt:lpstr>Monitor Log di Konsol</vt:lpstr>
      <vt:lpstr>Monitor Log di Konsol</vt:lpstr>
      <vt:lpstr>Monitor Log di Konsol</vt:lpstr>
      <vt:lpstr>Activity State</vt:lpstr>
      <vt:lpstr>Activity State</vt:lpstr>
      <vt:lpstr>TIPS - Log untuk Debug State Activity</vt:lpstr>
      <vt:lpstr>Log Method</vt:lpstr>
      <vt:lpstr>TIPS - Auto Generate Method</vt:lpstr>
      <vt:lpstr>Terima Kasih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SL4A</dc:title>
  <dc:creator>Augury El Rayeb</dc:creator>
  <cp:lastModifiedBy>Augury El Rayeb</cp:lastModifiedBy>
  <cp:revision>70</cp:revision>
  <dcterms:created xsi:type="dcterms:W3CDTF">2020-10-12T07:38:31Z</dcterms:created>
  <dcterms:modified xsi:type="dcterms:W3CDTF">2020-11-18T03:10:36Z</dcterms:modified>
</cp:coreProperties>
</file>