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2"/>
  </p:notesMasterIdLst>
  <p:sldIdLst>
    <p:sldId id="256" r:id="rId2"/>
    <p:sldId id="291" r:id="rId3"/>
    <p:sldId id="292" r:id="rId4"/>
    <p:sldId id="293" r:id="rId5"/>
    <p:sldId id="294" r:id="rId6"/>
    <p:sldId id="296" r:id="rId7"/>
    <p:sldId id="298" r:id="rId8"/>
    <p:sldId id="295" r:id="rId9"/>
    <p:sldId id="299" r:id="rId10"/>
    <p:sldId id="300" r:id="rId11"/>
    <p:sldId id="301" r:id="rId12"/>
    <p:sldId id="302" r:id="rId13"/>
    <p:sldId id="304" r:id="rId14"/>
    <p:sldId id="305" r:id="rId15"/>
    <p:sldId id="306" r:id="rId16"/>
    <p:sldId id="307" r:id="rId17"/>
    <p:sldId id="308" r:id="rId18"/>
    <p:sldId id="309" r:id="rId19"/>
    <p:sldId id="290" r:id="rId20"/>
    <p:sldId id="283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286456-7B15-419D-8485-B149EC52BFB8}" v="41" dt="2021-02-19T07:35:53.3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9" autoAdjust="0"/>
    <p:restoredTop sz="94533" autoAdjust="0"/>
  </p:normalViewPr>
  <p:slideViewPr>
    <p:cSldViewPr>
      <p:cViewPr varScale="1">
        <p:scale>
          <a:sx n="82" d="100"/>
          <a:sy n="82" d="100"/>
        </p:scale>
        <p:origin x="854" y="9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E6344-5119-4F26-82E7-346D76A1DE05}" type="datetimeFigureOut">
              <a:rPr lang="id-ID" smtClean="0"/>
              <a:t>21/07/2021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FE341-91A5-4558-9C55-170A3713D1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5124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E341-91A5-4558-9C55-170A3713D150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460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040" y="2895600"/>
            <a:ext cx="10363200" cy="1470025"/>
          </a:xfrm>
        </p:spPr>
        <p:txBody>
          <a:bodyPr/>
          <a:lstStyle>
            <a:lvl1pPr marL="0" indent="0" algn="r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kumimoji="0" lang="en-GB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Eras Medium ITC" panose="020B06020305040208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-12681" y="-383"/>
            <a:ext cx="12192000" cy="19892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1971" y="5373216"/>
            <a:ext cx="12192000" cy="14847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0"/>
          <a:stretch/>
        </p:blipFill>
        <p:spPr>
          <a:xfrm>
            <a:off x="143339" y="44624"/>
            <a:ext cx="4008445" cy="188591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0840" y="5373216"/>
            <a:ext cx="8534400" cy="1440160"/>
          </a:xfrm>
        </p:spPr>
        <p:txBody>
          <a:bodyPr/>
          <a:lstStyle>
            <a:lvl1pPr marL="0" indent="0" algn="r">
              <a:buNone/>
              <a:defRPr i="1" spc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6" y="5410200"/>
            <a:ext cx="2780184" cy="13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55327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866719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1" y="496889"/>
            <a:ext cx="2713567" cy="6169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751" y="496889"/>
            <a:ext cx="7937500" cy="61690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21650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556791"/>
            <a:ext cx="12192000" cy="50405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strike="noStrik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ras Medium ITC" panose="020B0602030504020804" pitchFamily="34" charset="0"/>
              </a:defRPr>
            </a:lvl1pPr>
            <a:lvl2pPr>
              <a:defRPr>
                <a:latin typeface="Eras Medium ITC" panose="020B0602030504020804" pitchFamily="34" charset="0"/>
              </a:defRPr>
            </a:lvl2pPr>
            <a:lvl3pPr>
              <a:defRPr>
                <a:latin typeface="Eras Medium ITC" panose="020B0602030504020804" pitchFamily="34" charset="0"/>
              </a:defRPr>
            </a:lvl3pPr>
            <a:lvl4pPr>
              <a:defRPr>
                <a:latin typeface="Eras Medium ITC" panose="020B0602030504020804" pitchFamily="34" charset="0"/>
              </a:defRPr>
            </a:lvl4pPr>
            <a:lvl5pPr>
              <a:defRPr>
                <a:latin typeface="Eras Medium ITC" panose="020B06020305040208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AutoShape 1"/>
          <p:cNvSpPr>
            <a:spLocks noChangeArrowheads="1"/>
          </p:cNvSpPr>
          <p:nvPr userDrawn="1"/>
        </p:nvSpPr>
        <p:spPr bwMode="auto">
          <a:xfrm>
            <a:off x="9840417" y="-171400"/>
            <a:ext cx="2112235" cy="11521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GB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29191"/>
            <a:ext cx="1390092" cy="67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26173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6052365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684" y="1412875"/>
            <a:ext cx="5317067" cy="5253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3951" y="1412875"/>
            <a:ext cx="5317067" cy="5253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9373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957046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893432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337751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9027957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0941387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3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751" y="261854"/>
            <a:ext cx="8693612" cy="10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3684" y="1556791"/>
            <a:ext cx="10837333" cy="4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9840417" y="-171400"/>
            <a:ext cx="2112235" cy="11521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GB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29191"/>
            <a:ext cx="1390092" cy="67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6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>
    <p:randomBar dir="vert"/>
  </p:transition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Eras Medium ITC" panose="020B0602030504020804" pitchFamily="34" charset="0"/>
          <a:ea typeface="Adobe Kaiti Std R" panose="02020400000000000000" pitchFamily="18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>
          <a:solidFill>
            <a:schemeClr val="tx1"/>
          </a:solidFill>
          <a:latin typeface="Eras Medium ITC" panose="020B0602030504020804" pitchFamily="34" charset="0"/>
          <a:ea typeface="+mn-ea"/>
          <a:cs typeface="+mn-cs"/>
        </a:defRPr>
      </a:lvl1pPr>
      <a:lvl2pPr marL="800100" indent="-342900" algn="l" defTabSz="449263" rtl="0" eaLnBrk="0" fontAlgn="base" hangingPunct="0">
        <a:spcBef>
          <a:spcPts val="5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Eras Medium ITC" panose="020B0602030504020804" pitchFamily="34" charset="0"/>
          <a:cs typeface="+mn-cs"/>
        </a:defRPr>
      </a:lvl2pPr>
      <a:lvl3pPr marL="1200150" indent="-285750" algn="l" defTabSz="449263" rtl="0" eaLnBrk="0" fontAlgn="base" hangingPunct="0">
        <a:spcBef>
          <a:spcPts val="45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Eras Medium ITC" panose="020B0602030504020804" pitchFamily="34" charset="0"/>
          <a:cs typeface="+mn-cs"/>
        </a:defRPr>
      </a:lvl3pPr>
      <a:lvl4pPr marL="1657350" indent="-285750" algn="l" defTabSz="449263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800">
          <a:solidFill>
            <a:schemeClr val="tx1"/>
          </a:solidFill>
          <a:latin typeface="Eras Medium ITC" panose="020B0602030504020804" pitchFamily="34" charset="0"/>
          <a:cs typeface="+mn-cs"/>
        </a:defRPr>
      </a:lvl4pPr>
      <a:lvl5pPr marL="2114550" indent="-285750" algn="l" defTabSz="449263" rtl="0" eaLnBrk="0" fontAlgn="base" hangingPunct="0">
        <a:spcBef>
          <a:spcPts val="35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>
          <a:solidFill>
            <a:schemeClr val="tx1"/>
          </a:solidFill>
          <a:latin typeface="Eras Medium ITC" panose="020B0602030504020804" pitchFamily="34" charset="0"/>
          <a:cs typeface="+mn-cs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id-ID" sz="7200" dirty="0">
                <a:latin typeface="Eras Bold ITC" panose="020B0907030504020204" pitchFamily="34" charset="0"/>
              </a:rPr>
              <a:t>Mechanisms, Platforms, and Tools E-Commerce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d-ID" altLang="id-ID" sz="2000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eaLnBrk="1" hangingPunct="1"/>
            <a:r>
              <a:rPr lang="id-ID" altLang="id-ID" sz="2000" b="1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E-Commerce</a:t>
            </a:r>
          </a:p>
          <a:p>
            <a:pPr eaLnBrk="1" hangingPunct="1"/>
            <a:r>
              <a:rPr lang="en-US" altLang="id-ID" sz="2000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Marcello Singadji, </a:t>
            </a:r>
            <a:r>
              <a:rPr lang="en-US" altLang="id-ID" sz="2000" i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S.Kom</a:t>
            </a:r>
            <a:r>
              <a:rPr lang="en-US" altLang="id-ID" sz="2000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M.T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layer.slideplayer.com/24/7008495/data/images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8153400" cy="53777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1076316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Customer Shopping Mechanisms:</a:t>
            </a:r>
            <a:r>
              <a:rPr lang="en-US" dirty="0"/>
              <a:t> </a:t>
            </a:r>
            <a:r>
              <a:rPr lang="id-ID" sz="2800" dirty="0"/>
              <a:t>Storefronts, Malls, and Portals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THE ROLES AND VALUE OF INTERMEDIARIES IN E- MARKETPLACES</a:t>
            </a:r>
          </a:p>
          <a:p>
            <a:pPr lvl="1"/>
            <a:r>
              <a:rPr lang="en-US" sz="2000" b="1" dirty="0"/>
              <a:t>Brokers</a:t>
            </a:r>
            <a:r>
              <a:rPr lang="en-US" sz="2000" dirty="0"/>
              <a:t> </a:t>
            </a:r>
          </a:p>
          <a:p>
            <a:pPr lvl="1"/>
            <a:r>
              <a:rPr lang="en-US" sz="2000" b="1" dirty="0" err="1"/>
              <a:t>infomediaries</a:t>
            </a:r>
            <a:r>
              <a:rPr lang="en-US" sz="2000" dirty="0"/>
              <a:t> </a:t>
            </a:r>
          </a:p>
          <a:p>
            <a:pPr marL="457200" lvl="1" indent="0">
              <a:buNone/>
            </a:pPr>
            <a:r>
              <a:rPr lang="en-US" sz="2000" dirty="0"/>
              <a:t>	Electronic intermediaries that provide and/or control information flow in cyberspace, 	often aggregating information and selling it to others </a:t>
            </a:r>
          </a:p>
          <a:p>
            <a:pPr lvl="1"/>
            <a:r>
              <a:rPr lang="en-US" sz="2000" b="1" dirty="0"/>
              <a:t>e-distributor</a:t>
            </a:r>
            <a:r>
              <a:rPr lang="en-US" sz="2000" dirty="0"/>
              <a:t> </a:t>
            </a:r>
          </a:p>
          <a:p>
            <a:pPr marL="457200" lvl="1" indent="0">
              <a:buNone/>
            </a:pPr>
            <a:r>
              <a:rPr lang="en-US" sz="2000" dirty="0"/>
              <a:t>	An e-commerce intermediary that connects manufacturers with business buyers 	(customers) by aggregating the catalogs of many manufacturers in one place—the 	intermediary’s website</a:t>
            </a:r>
            <a:endParaRPr lang="id-ID" sz="600" b="1" dirty="0"/>
          </a:p>
        </p:txBody>
      </p:sp>
    </p:spTree>
    <p:extLst>
      <p:ext uri="{BB962C8B-B14F-4D97-AF65-F5344CB8AC3E}">
        <p14:creationId xmlns:p14="http://schemas.microsoft.com/office/powerpoint/2010/main" val="3366471933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Merchant Solutions: </a:t>
            </a:r>
            <a:br>
              <a:rPr lang="en-US" dirty="0"/>
            </a:br>
            <a:r>
              <a:rPr lang="en-US" sz="2800" dirty="0"/>
              <a:t>Electronic Catalogs, Search Engines, and Shopping Carts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electronic catalogs (e-catalogs)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/>
              <a:t>The presentation of product information in an electronic form; 	the backbone of most e-selling sites </a:t>
            </a:r>
          </a:p>
          <a:p>
            <a:pPr lvl="1"/>
            <a:r>
              <a:rPr lang="en-US" b="1" dirty="0"/>
              <a:t>Online Catalogs Versus Paper Catalogs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972251445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Merchant Solutions: </a:t>
            </a:r>
            <a:br>
              <a:rPr lang="en-US" dirty="0"/>
            </a:br>
            <a:r>
              <a:rPr lang="en-US" sz="2800" dirty="0"/>
              <a:t>Electronic Catalogs, Search Engines, and Shopping Carts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 SEARCH ACTIVITIES, TYPES, AND ENGINES </a:t>
            </a:r>
          </a:p>
          <a:p>
            <a:pPr lvl="1"/>
            <a:r>
              <a:rPr lang="en-US" b="1" dirty="0"/>
              <a:t>Types of EC Searches </a:t>
            </a:r>
          </a:p>
          <a:p>
            <a:pPr lvl="2"/>
            <a:r>
              <a:rPr lang="en-US" b="1" dirty="0"/>
              <a:t>Internet/Web Search </a:t>
            </a:r>
          </a:p>
          <a:p>
            <a:pPr lvl="2"/>
            <a:r>
              <a:rPr lang="en-US" b="1" dirty="0"/>
              <a:t>enterprise search </a:t>
            </a:r>
          </a:p>
          <a:p>
            <a:pPr marL="914400" lvl="2" indent="0">
              <a:buNone/>
            </a:pPr>
            <a:r>
              <a:rPr lang="en-US" dirty="0"/>
              <a:t>	The practice of identifying and enabling specific content across the enterprise to 	be indexed, searched, and displayed to authorized users 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227908065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Merchant Solutions: </a:t>
            </a:r>
            <a:br>
              <a:rPr lang="en-US" dirty="0"/>
            </a:br>
            <a:r>
              <a:rPr lang="en-US" sz="2800" dirty="0"/>
              <a:t>Electronic Catalogs, Search Engines, and Shopping Carts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desktop search </a:t>
            </a:r>
          </a:p>
          <a:p>
            <a:pPr marL="0" indent="0" algn="just">
              <a:buNone/>
            </a:pPr>
            <a:r>
              <a:rPr lang="en-US" b="1" dirty="0"/>
              <a:t>	</a:t>
            </a:r>
            <a:r>
              <a:rPr lang="en-US" dirty="0"/>
              <a:t>Search tools that search the contents of a user’s or organization’s 	computer files, rather than searching the Internet The emphasis 	is on finding all the information that is available on the user’s PC, 	including Web browser histories, e-mail archives, and word- 	processed documents, as well as in all internal files and 	databases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365559016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Merchant Solutions: </a:t>
            </a:r>
            <a:br>
              <a:rPr lang="en-US" dirty="0"/>
            </a:br>
            <a:r>
              <a:rPr lang="en-US" sz="2800" dirty="0"/>
              <a:t>Electronic Catalogs, Search Engines, and Shopping Carts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search engine </a:t>
            </a:r>
          </a:p>
          <a:p>
            <a:pPr marL="0" indent="0">
              <a:buNone/>
            </a:pPr>
            <a:r>
              <a:rPr lang="en-US" dirty="0"/>
              <a:t>	A computer program that can access databases of Internet 	resources, search for specific information or key words, and 	report the results </a:t>
            </a:r>
          </a:p>
          <a:p>
            <a:r>
              <a:rPr lang="en-US" dirty="0"/>
              <a:t>Software (Intelligent) Agents </a:t>
            </a:r>
          </a:p>
          <a:p>
            <a:r>
              <a:rPr lang="en-US" dirty="0"/>
              <a:t>Questions and Answers Online </a:t>
            </a:r>
          </a:p>
          <a:p>
            <a:r>
              <a:rPr lang="en-US" dirty="0"/>
              <a:t>Voice-Powered Search </a:t>
            </a:r>
          </a:p>
          <a:p>
            <a:r>
              <a:rPr lang="en-US" dirty="0"/>
              <a:t>Visual Shopping Search Engine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373673526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Merchant Solutions: </a:t>
            </a:r>
            <a:br>
              <a:rPr lang="en-US" dirty="0"/>
            </a:br>
            <a:r>
              <a:rPr lang="en-US" sz="2800" dirty="0"/>
              <a:t>Electronic Catalogs, Search Engines, and Shopping Carts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electronic shopping cart </a:t>
            </a:r>
          </a:p>
          <a:p>
            <a:pPr marL="0" indent="0">
              <a:buNone/>
            </a:pPr>
            <a:r>
              <a:rPr lang="en-US" dirty="0"/>
              <a:t>	An order-processing technology that allows customers to 	accumulate items they wish to buy while they continue to shop </a:t>
            </a:r>
          </a:p>
          <a:p>
            <a:r>
              <a:rPr lang="en-US" b="1" dirty="0"/>
              <a:t>OTHER MECHANISMS IN MERCHANT SOFTWARE </a:t>
            </a:r>
          </a:p>
          <a:p>
            <a:pPr lvl="1"/>
            <a:r>
              <a:rPr lang="en-US" b="1" dirty="0"/>
              <a:t>Other Shopping Engines </a:t>
            </a:r>
          </a:p>
          <a:p>
            <a:pPr lvl="1"/>
            <a:r>
              <a:rPr lang="en-US" b="1" dirty="0"/>
              <a:t>Product Configuration</a:t>
            </a:r>
            <a:r>
              <a:rPr lang="en-US" dirty="0"/>
              <a:t>	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712056188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Auctions, Bartering, and Negotiating Online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auction </a:t>
            </a:r>
          </a:p>
          <a:p>
            <a:pPr marL="0" indent="0">
              <a:buNone/>
            </a:pPr>
            <a:r>
              <a:rPr lang="en-US" dirty="0"/>
              <a:t>	A competitive process in which a seller solicits consecutive bids 	from buyers (forward auctions) or a buyer solicits bids from 	sellers (backward auctions); prices are determined dynamically 	by the bids </a:t>
            </a:r>
          </a:p>
          <a:p>
            <a:endParaRPr lang="en-US" b="1" dirty="0"/>
          </a:p>
          <a:p>
            <a:r>
              <a:rPr lang="en-US" b="1" dirty="0"/>
              <a:t>dynamic pricing </a:t>
            </a:r>
          </a:p>
          <a:p>
            <a:pPr marL="0" indent="0">
              <a:buNone/>
            </a:pPr>
            <a:r>
              <a:rPr lang="en-US" dirty="0"/>
              <a:t>	Prices that change based on supply and demand relationships at 	any given time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70944628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Auctions, Bartering, and Negotiating Online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/>
              <a:t>TRADITIONAL AUCTIONS VERSUS E-AUCTIONS </a:t>
            </a:r>
            <a:endParaRPr lang="en-US" b="1" dirty="0"/>
          </a:p>
          <a:p>
            <a:pPr lvl="1"/>
            <a:r>
              <a:rPr lang="id-ID" dirty="0"/>
              <a:t>Limitations of Traditional Offline Auctions </a:t>
            </a:r>
            <a:endParaRPr lang="en-US" dirty="0"/>
          </a:p>
          <a:p>
            <a:pPr lvl="1"/>
            <a:r>
              <a:rPr lang="id-ID" dirty="0"/>
              <a:t>electronic auctions (e-auctions)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id-ID" dirty="0"/>
              <a:t>Auctions conducted online </a:t>
            </a:r>
            <a:endParaRPr lang="en-US" dirty="0"/>
          </a:p>
          <a:p>
            <a:r>
              <a:rPr lang="id-ID" b="1" dirty="0"/>
              <a:t>INNOVATIVE AUCTIONS </a:t>
            </a:r>
          </a:p>
        </p:txBody>
      </p:sp>
    </p:spTree>
    <p:extLst>
      <p:ext uri="{BB962C8B-B14F-4D97-AF65-F5344CB8AC3E}">
        <p14:creationId xmlns:p14="http://schemas.microsoft.com/office/powerpoint/2010/main" val="4133678074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.ks.kidsklik.com/statics/files/2013/01/13575323248731546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00"/>
            <a:ext cx="12192000" cy="68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646807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layer.slideplayer.com/24/7008495/data/images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-39402"/>
            <a:ext cx="5486400" cy="69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410267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2207568" y="2996952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i="0" dirty="0" err="1">
                <a:latin typeface="Eras Bold ITC" panose="020B0907030504020204" pitchFamily="34" charset="0"/>
              </a:rPr>
              <a:t>sekian</a:t>
            </a:r>
            <a:endParaRPr lang="id-ID" sz="6600" i="0" dirty="0">
              <a:latin typeface="Eras Bold ITC" panose="020B0907030504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slideplayer.com/24/7008495/data/images/img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3395" r="2500" b="5748"/>
          <a:stretch/>
        </p:blipFill>
        <p:spPr bwMode="auto">
          <a:xfrm>
            <a:off x="0" y="1143000"/>
            <a:ext cx="12192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690737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layer.slideplayer.com/24/7008495/data/images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0"/>
            <a:ext cx="5791201" cy="688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05045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id-ID" dirty="0"/>
              <a:t>E-Marketplaces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1" y="1556791"/>
            <a:ext cx="5329766" cy="4824537"/>
          </a:xfrm>
        </p:spPr>
        <p:txBody>
          <a:bodyPr wrap="square" anchor="t">
            <a:normAutofit lnSpcReduction="10000"/>
          </a:bodyPr>
          <a:lstStyle/>
          <a:p>
            <a:r>
              <a:rPr lang="en-US" dirty="0"/>
              <a:t>The major components and players in a marketspace are:</a:t>
            </a:r>
          </a:p>
          <a:p>
            <a:pPr lvl="1"/>
            <a:r>
              <a:rPr lang="en-US" sz="2800" dirty="0"/>
              <a:t>Customers </a:t>
            </a:r>
          </a:p>
          <a:p>
            <a:pPr lvl="1"/>
            <a:r>
              <a:rPr lang="en-US" sz="2800" dirty="0"/>
              <a:t>Sellers </a:t>
            </a:r>
          </a:p>
          <a:p>
            <a:pPr lvl="1"/>
            <a:r>
              <a:rPr lang="en-US" sz="2800" dirty="0"/>
              <a:t>Products and services </a:t>
            </a:r>
          </a:p>
          <a:p>
            <a:pPr lvl="2"/>
            <a:r>
              <a:rPr lang="en-US" sz="2800" dirty="0"/>
              <a:t>digital products </a:t>
            </a:r>
          </a:p>
          <a:p>
            <a:pPr marL="1371600" lvl="3" indent="0">
              <a:buNone/>
            </a:pPr>
            <a:r>
              <a:rPr lang="en-US" sz="2800" dirty="0"/>
              <a:t>Goods that can be transformed to digital format and delivered over the Internet </a:t>
            </a:r>
          </a:p>
          <a:p>
            <a:pPr lvl="1"/>
            <a:r>
              <a:rPr lang="en-US" sz="2800" dirty="0"/>
              <a:t>Infrastructure </a:t>
            </a:r>
            <a:endParaRPr lang="id-ID" sz="2800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AEFCD9B-448A-49CE-BE29-B0F3D66224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6" r="11369" b="13007"/>
          <a:stretch/>
        </p:blipFill>
        <p:spPr>
          <a:xfrm>
            <a:off x="1" y="1553498"/>
            <a:ext cx="5867400" cy="5042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6707717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E-Marketplaces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685" y="1556791"/>
            <a:ext cx="4650315" cy="4824537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front end </a:t>
            </a:r>
          </a:p>
          <a:p>
            <a:r>
              <a:rPr lang="en-US" sz="1800" dirty="0"/>
              <a:t>The portion of an e-seller’s business processes through which customers interact, including the seller’s portal, electronic catalogs, a shopping cart, a search engine, and a payment gateway </a:t>
            </a:r>
          </a:p>
          <a:p>
            <a:pPr marL="0" indent="0">
              <a:buNone/>
            </a:pPr>
            <a:r>
              <a:rPr lang="en-US" sz="1800" b="1" dirty="0"/>
              <a:t>back end</a:t>
            </a:r>
            <a:r>
              <a:rPr lang="en-US" sz="1800" dirty="0"/>
              <a:t> </a:t>
            </a:r>
          </a:p>
          <a:p>
            <a:r>
              <a:rPr lang="en-US" sz="1800" dirty="0"/>
              <a:t>The activities that support online order fulfillment, inventory management, purchasing from suppliers, payment processing, packaging, and delivery </a:t>
            </a:r>
          </a:p>
          <a:p>
            <a:pPr marL="0" indent="0">
              <a:buNone/>
            </a:pPr>
            <a:r>
              <a:rPr lang="en-US" sz="1800" b="1" dirty="0"/>
              <a:t>intermediary</a:t>
            </a:r>
            <a:r>
              <a:rPr lang="en-US" sz="1800" dirty="0"/>
              <a:t> </a:t>
            </a:r>
          </a:p>
          <a:p>
            <a:r>
              <a:rPr lang="en-US" sz="1800" dirty="0"/>
              <a:t>A third party that operates between sellers and buyers</a:t>
            </a:r>
            <a:endParaRPr lang="id-ID" sz="1800" dirty="0"/>
          </a:p>
        </p:txBody>
      </p:sp>
      <p:pic>
        <p:nvPicPr>
          <p:cNvPr id="9" name="Picture 8" descr="A close - up of a calculator&#10;&#10;Description automatically generated with medium confidence">
            <a:extLst>
              <a:ext uri="{FF2B5EF4-FFF2-40B4-BE49-F238E27FC236}">
                <a16:creationId xmlns:a16="http://schemas.microsoft.com/office/drawing/2014/main" id="{5E54DA38-5B7B-4802-8AB6-D83620148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861" y="1556791"/>
            <a:ext cx="6719140" cy="50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83845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E-Marketplaces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685" y="1556791"/>
            <a:ext cx="4605089" cy="4824537"/>
          </a:xfrm>
        </p:spPr>
        <p:txBody>
          <a:bodyPr/>
          <a:lstStyle/>
          <a:p>
            <a:r>
              <a:rPr lang="en-US" dirty="0"/>
              <a:t>TYPES OF E-MARKETPLACES </a:t>
            </a:r>
          </a:p>
          <a:p>
            <a:pPr lvl="1"/>
            <a:r>
              <a:rPr lang="en-US" b="1" dirty="0"/>
              <a:t>sell-side e-marketplace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sz="2000" dirty="0"/>
              <a:t>A private e-marketplace in 	which one 	company sells 	either standard 	and/or 	customized products to 	qualified 	companies </a:t>
            </a:r>
            <a:endParaRPr lang="en-US" dirty="0"/>
          </a:p>
          <a:p>
            <a:pPr lvl="1"/>
            <a:r>
              <a:rPr lang="en-US" b="1" dirty="0"/>
              <a:t>buy-side e-marketplace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sz="2000" dirty="0"/>
              <a:t>A private e-marketplace in 	which one 	company makes 	purchases from 	invited 	suppliers</a:t>
            </a:r>
            <a:endParaRPr lang="id-ID" sz="18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A16415A-8432-423E-8AFA-B40304D4B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774" y="1556791"/>
            <a:ext cx="6903226" cy="50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20676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Customer Shopping Mechanisms:</a:t>
            </a:r>
            <a:r>
              <a:rPr lang="en-US" dirty="0"/>
              <a:t> </a:t>
            </a:r>
            <a:r>
              <a:rPr lang="id-ID" sz="2800" dirty="0"/>
              <a:t>Storefronts, Malls, and Portals </a:t>
            </a:r>
            <a:r>
              <a:rPr lang="en-US" dirty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err="1"/>
              <a:t>Webstore</a:t>
            </a:r>
            <a:r>
              <a:rPr lang="en-US" sz="2400" b="1" dirty="0"/>
              <a:t> (storefront)</a:t>
            </a:r>
            <a:r>
              <a:rPr lang="en-US" sz="2400" dirty="0"/>
              <a:t> </a:t>
            </a:r>
          </a:p>
          <a:p>
            <a:pPr marL="457200" lvl="1" indent="0">
              <a:buNone/>
            </a:pPr>
            <a:r>
              <a:rPr lang="en-US" sz="2000" dirty="0"/>
              <a:t>A single company’s website where products or services are sold; usually has an online shopping cart associated with it Many </a:t>
            </a:r>
            <a:r>
              <a:rPr lang="en-US" sz="2000" dirty="0" err="1"/>
              <a:t>Webstores</a:t>
            </a:r>
            <a:r>
              <a:rPr lang="en-US" sz="2000" dirty="0"/>
              <a:t> target a specific industry and find their own unique corner of the market. </a:t>
            </a:r>
          </a:p>
          <a:p>
            <a:r>
              <a:rPr lang="en-US" sz="2400" b="1" dirty="0"/>
              <a:t>Microsites</a:t>
            </a:r>
          </a:p>
          <a:p>
            <a:r>
              <a:rPr lang="id-ID" sz="2400" b="1" dirty="0"/>
              <a:t>e-mall (online mall) </a:t>
            </a:r>
            <a:endParaRPr lang="en-US" sz="2400" b="1" dirty="0"/>
          </a:p>
          <a:p>
            <a:pPr lvl="1"/>
            <a:r>
              <a:rPr lang="id-ID" sz="2000" dirty="0"/>
              <a:t>An online shopping center where many online stores are located </a:t>
            </a:r>
            <a:endParaRPr lang="en-US" sz="2000" dirty="0"/>
          </a:p>
          <a:p>
            <a:r>
              <a:rPr lang="id-ID" sz="2400" b="1" dirty="0"/>
              <a:t>TYPES OF STORES AND MALLS </a:t>
            </a:r>
            <a:endParaRPr lang="en-US" sz="2400" b="1" dirty="0"/>
          </a:p>
          <a:p>
            <a:pPr lvl="1"/>
            <a:r>
              <a:rPr lang="id-ID" sz="2000" dirty="0"/>
              <a:t>General stores/malls </a:t>
            </a:r>
            <a:endParaRPr lang="en-US" sz="2000" dirty="0"/>
          </a:p>
          <a:p>
            <a:pPr lvl="1"/>
            <a:r>
              <a:rPr lang="id-ID" sz="2000" dirty="0"/>
              <a:t>Specialized stores/malls </a:t>
            </a:r>
            <a:endParaRPr lang="en-US" sz="2000" dirty="0"/>
          </a:p>
          <a:p>
            <a:pPr lvl="1"/>
            <a:r>
              <a:rPr lang="id-ID" sz="2000" dirty="0"/>
              <a:t>Regional versus global stores </a:t>
            </a:r>
            <a:endParaRPr lang="en-US" sz="2000" dirty="0"/>
          </a:p>
          <a:p>
            <a:pPr lvl="1"/>
            <a:r>
              <a:rPr lang="id-ID" sz="2000" dirty="0"/>
              <a:t>Pure-play versus click-and-mortar stores</a:t>
            </a:r>
            <a:endParaRPr lang="id-ID" sz="2000" b="1" dirty="0"/>
          </a:p>
        </p:txBody>
      </p:sp>
    </p:spTree>
    <p:extLst>
      <p:ext uri="{BB962C8B-B14F-4D97-AF65-F5344CB8AC3E}">
        <p14:creationId xmlns:p14="http://schemas.microsoft.com/office/powerpoint/2010/main" val="4056906638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Customer Shopping Mechanisms:</a:t>
            </a:r>
            <a:r>
              <a:rPr lang="en-US" dirty="0"/>
              <a:t> </a:t>
            </a:r>
            <a:r>
              <a:rPr lang="id-ID" sz="2800" dirty="0"/>
              <a:t>Storefronts, Malls, and Portals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Web (information) portal </a:t>
            </a:r>
          </a:p>
          <a:p>
            <a:pPr marL="0" indent="0">
              <a:buNone/>
            </a:pPr>
            <a:r>
              <a:rPr lang="en-US" sz="2400" dirty="0"/>
              <a:t>	A single point of access, through a Web browser, to critical business I	</a:t>
            </a:r>
            <a:r>
              <a:rPr lang="en-US" sz="2400" dirty="0" err="1"/>
              <a:t>nformation</a:t>
            </a:r>
            <a:r>
              <a:rPr lang="en-US" sz="2400" dirty="0"/>
              <a:t> located inside and outside (via Internet) an organization</a:t>
            </a:r>
          </a:p>
          <a:p>
            <a:pPr lvl="1"/>
            <a:r>
              <a:rPr lang="en-US" sz="2000" b="1" dirty="0"/>
              <a:t>Types of Portals </a:t>
            </a:r>
          </a:p>
          <a:p>
            <a:pPr lvl="2"/>
            <a:r>
              <a:rPr lang="en-US" sz="1600" dirty="0"/>
              <a:t>Commercial (public) portals </a:t>
            </a:r>
          </a:p>
          <a:p>
            <a:pPr lvl="2"/>
            <a:r>
              <a:rPr lang="en-US" sz="1600" dirty="0"/>
              <a:t>Corporate portals </a:t>
            </a:r>
          </a:p>
          <a:p>
            <a:pPr lvl="2"/>
            <a:r>
              <a:rPr lang="en-US" sz="1600" dirty="0"/>
              <a:t>Publishing portals </a:t>
            </a:r>
          </a:p>
          <a:p>
            <a:pPr lvl="2"/>
            <a:r>
              <a:rPr lang="en-US" sz="1600" dirty="0"/>
              <a:t>Personal portals</a:t>
            </a:r>
          </a:p>
          <a:p>
            <a:pPr lvl="2"/>
            <a:r>
              <a:rPr lang="en-US" sz="1600" b="1" dirty="0"/>
              <a:t>mobile portal </a:t>
            </a:r>
          </a:p>
          <a:p>
            <a:pPr lvl="3"/>
            <a:r>
              <a:rPr lang="en-US" sz="1400" dirty="0"/>
              <a:t>A portal accessible via a mobile device. </a:t>
            </a:r>
          </a:p>
          <a:p>
            <a:pPr lvl="2"/>
            <a:r>
              <a:rPr lang="en-US" sz="1600" b="1" dirty="0"/>
              <a:t>voice portal </a:t>
            </a:r>
          </a:p>
          <a:p>
            <a:pPr lvl="3"/>
            <a:r>
              <a:rPr lang="en-US" sz="1400" dirty="0"/>
              <a:t>A portal accessed by telephone or cell phone.</a:t>
            </a:r>
            <a:endParaRPr lang="id-ID" sz="1000" b="1" dirty="0"/>
          </a:p>
        </p:txBody>
      </p:sp>
    </p:spTree>
    <p:extLst>
      <p:ext uri="{BB962C8B-B14F-4D97-AF65-F5344CB8AC3E}">
        <p14:creationId xmlns:p14="http://schemas.microsoft.com/office/powerpoint/2010/main" val="2575722384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2_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Theme">
      <a:majorFont>
        <a:latin typeface="Helvetica87-CondensedHeavy"/>
        <a:ea typeface="Lucida Sans Unicode"/>
        <a:cs typeface="Lucida Sans Unicode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2515</TotalTime>
  <Words>780</Words>
  <Application>Microsoft Office PowerPoint</Application>
  <PresentationFormat>Widescreen</PresentationFormat>
  <Paragraphs>95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Eras Bold ITC</vt:lpstr>
      <vt:lpstr>Eras Medium ITC</vt:lpstr>
      <vt:lpstr>Helvetica87-CondensedHeavy</vt:lpstr>
      <vt:lpstr>Times New Roman</vt:lpstr>
      <vt:lpstr>2_Office Theme</vt:lpstr>
      <vt:lpstr>Mechanisms, Platforms, and Tools E-Commerce</vt:lpstr>
      <vt:lpstr>PowerPoint Presentation</vt:lpstr>
      <vt:lpstr>PowerPoint Presentation</vt:lpstr>
      <vt:lpstr>PowerPoint Presentation</vt:lpstr>
      <vt:lpstr>E-Marketplaces </vt:lpstr>
      <vt:lpstr>E-Marketplaces </vt:lpstr>
      <vt:lpstr>E-Marketplaces </vt:lpstr>
      <vt:lpstr>Customer Shopping Mechanisms: Storefronts, Malls, and Portals  </vt:lpstr>
      <vt:lpstr>Customer Shopping Mechanisms: Storefronts, Malls, and Portals </vt:lpstr>
      <vt:lpstr>PowerPoint Presentation</vt:lpstr>
      <vt:lpstr>Customer Shopping Mechanisms: Storefronts, Malls, and Portals </vt:lpstr>
      <vt:lpstr>Merchant Solutions:  Electronic Catalogs, Search Engines, and Shopping Carts</vt:lpstr>
      <vt:lpstr>Merchant Solutions:  Electronic Catalogs, Search Engines, and Shopping Carts</vt:lpstr>
      <vt:lpstr>Merchant Solutions:  Electronic Catalogs, Search Engines, and Shopping Carts</vt:lpstr>
      <vt:lpstr>Merchant Solutions:  Electronic Catalogs, Search Engines, and Shopping Carts</vt:lpstr>
      <vt:lpstr>Merchant Solutions:  Electronic Catalogs, Search Engines, and Shopping Carts</vt:lpstr>
      <vt:lpstr>Auctions, Bartering, and Negotiating Online</vt:lpstr>
      <vt:lpstr>Auctions, Bartering, and Negotiating Online</vt:lpstr>
      <vt:lpstr>PowerPoint Presentation</vt:lpstr>
      <vt:lpstr>PowerPoint Presentation</vt:lpstr>
    </vt:vector>
  </TitlesOfParts>
  <Company>Stibanas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Multimedia</dc:title>
  <dc:creator>Marcello Singadji</dc:creator>
  <cp:lastModifiedBy>Marcello Singadji</cp:lastModifiedBy>
  <cp:revision>181</cp:revision>
  <dcterms:created xsi:type="dcterms:W3CDTF">2006-09-20T02:32:44Z</dcterms:created>
  <dcterms:modified xsi:type="dcterms:W3CDTF">2021-07-21T06:24:00Z</dcterms:modified>
</cp:coreProperties>
</file>