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87" r:id="rId15"/>
    <p:sldId id="290" r:id="rId16"/>
    <p:sldId id="289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A5AB7-CB27-41B1-BF6E-14D6B0EE8F6B}" v="1" dt="2021-02-08T07:27:2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533" autoAdjust="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06AA5AB7-CB27-41B1-BF6E-14D6B0EE8F6B}"/>
    <pc:docChg chg="modSld">
      <pc:chgData name="Marcello Singadji" userId="8bffbbdb-4fbc-4a87-b9c3-46ced084e620" providerId="ADAL" clId="{06AA5AB7-CB27-41B1-BF6E-14D6B0EE8F6B}" dt="2021-02-08T07:27:23.889" v="2"/>
      <pc:docMkLst>
        <pc:docMk/>
      </pc:docMkLst>
      <pc:sldChg chg="modSp mod modTransition">
        <pc:chgData name="Marcello Singadji" userId="8bffbbdb-4fbc-4a87-b9c3-46ced084e620" providerId="ADAL" clId="{06AA5AB7-CB27-41B1-BF6E-14D6B0EE8F6B}" dt="2021-02-08T07:27:23.889" v="2"/>
        <pc:sldMkLst>
          <pc:docMk/>
          <pc:sldMk cId="3274577414" sldId="256"/>
        </pc:sldMkLst>
        <pc:spChg chg="mod">
          <ac:chgData name="Marcello Singadji" userId="8bffbbdb-4fbc-4a87-b9c3-46ced084e620" providerId="ADAL" clId="{06AA5AB7-CB27-41B1-BF6E-14D6B0EE8F6B}" dt="2021-02-08T07:06:34.794" v="1" actId="114"/>
          <ac:spMkLst>
            <pc:docMk/>
            <pc:sldMk cId="3274577414" sldId="256"/>
            <ac:spMk id="3" creationId="{00000000-0000-0000-0000-000000000000}"/>
          </ac:spMkLst>
        </pc:spChg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4085239719" sldId="287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4195800446" sldId="289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1419211188" sldId="290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3137649853" sldId="291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4192910124" sldId="292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92683716" sldId="293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709541995" sldId="294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85100070" sldId="295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3642187397" sldId="296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1340824698" sldId="297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3741676150" sldId="298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3210524027" sldId="299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430739627" sldId="300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1308737095" sldId="301"/>
        </pc:sldMkLst>
      </pc:sldChg>
      <pc:sldChg chg="modTransition">
        <pc:chgData name="Marcello Singadji" userId="8bffbbdb-4fbc-4a87-b9c3-46ced084e620" providerId="ADAL" clId="{06AA5AB7-CB27-41B1-BF6E-14D6B0EE8F6B}" dt="2021-02-08T07:27:23.889" v="2"/>
        <pc:sldMkLst>
          <pc:docMk/>
          <pc:sldMk cId="126249685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69819-C66C-45CA-9097-AB66E2264A50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4E9DD-C909-4612-BA08-EA107B4C456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5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4E9DD-C909-4612-BA08-EA107B4C456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11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>
                <a:solidFill>
                  <a:schemeClr val="bg1"/>
                </a:solidFill>
              </a:rPr>
              <a:t>Customer Relationship 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08/02/2021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Pengantar CRM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1086"/>
            <a:ext cx="4953000" cy="2840281"/>
          </a:xfrm>
        </p:spPr>
        <p:txBody>
          <a:bodyPr>
            <a:normAutofit/>
          </a:bodyPr>
          <a:lstStyle/>
          <a:p>
            <a:r>
              <a:rPr lang="id-ID" sz="2000" i="1" dirty="0"/>
              <a:t>Customer Relationship Management</a:t>
            </a:r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Marcello Singadji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marcello.singadji@upj.ac.id</a:t>
            </a:r>
            <a:endParaRPr lang="id-ID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Ci-CRM-customer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48880"/>
            <a:ext cx="7643192" cy="43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 QCi</a:t>
            </a:r>
          </a:p>
        </p:txBody>
      </p:sp>
    </p:spTree>
    <p:extLst>
      <p:ext uri="{BB962C8B-B14F-4D97-AF65-F5344CB8AC3E}">
        <p14:creationId xmlns:p14="http://schemas.microsoft.com/office/powerpoint/2010/main" val="32105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CRM value chain</a:t>
            </a:r>
          </a:p>
        </p:txBody>
      </p:sp>
      <p:pic>
        <p:nvPicPr>
          <p:cNvPr id="4098" name="Picture 2" descr="http://1.bp.blogspot.com/-1bSX6aPwLmo/UJwKvAM353I/AAAAAAAAATM/KhcLaOBHzNI/s1600/value-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3" y="2492896"/>
            <a:ext cx="752131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3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 Payne’s five-process (Adrian Payne)</a:t>
            </a:r>
          </a:p>
          <a:p>
            <a:pPr marL="109728" indent="0">
              <a:buNone/>
            </a:pPr>
            <a:endParaRPr lang="id-ID" dirty="0"/>
          </a:p>
        </p:txBody>
      </p:sp>
      <p:pic>
        <p:nvPicPr>
          <p:cNvPr id="5122" name="Picture 2" descr="http://blog.wikimemoires.com/wp-content/uploads/2011/06/Strategic-Model-C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2154"/>
            <a:ext cx="6840760" cy="435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tners-CRM-model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8722"/>
            <a:ext cx="6840760" cy="44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 Gartner (Gartnet Inc.)</a:t>
            </a:r>
          </a:p>
        </p:txBody>
      </p:sp>
    </p:spTree>
    <p:extLst>
      <p:ext uri="{BB962C8B-B14F-4D97-AF65-F5344CB8AC3E}">
        <p14:creationId xmlns:p14="http://schemas.microsoft.com/office/powerpoint/2010/main" val="126249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amininaidu.com.au/wp/wp-content/uploads/2013/05/any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" y="476672"/>
            <a:ext cx="914743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3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Referensi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921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oach-em.com/wp-content/uploads/2013/04/Fotolia_36158804_M-9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0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Mampu menjelaskan empat prespektif utama dalam CRM.</a:t>
            </a:r>
          </a:p>
          <a:p>
            <a:r>
              <a:rPr lang="id-ID" dirty="0"/>
              <a:t>Memahami keselapahaman terhadap pengertian CRM.</a:t>
            </a:r>
          </a:p>
          <a:p>
            <a:r>
              <a:rPr lang="id-ID" dirty="0"/>
              <a:t>Mampu menjelaskan pengertian CRM.</a:t>
            </a:r>
          </a:p>
          <a:p>
            <a:r>
              <a:rPr lang="id-ID" dirty="0"/>
              <a:t>Mampu menjelaskan pentingnya CRM dalam mengatasi masalah di perusahaan.</a:t>
            </a:r>
          </a:p>
          <a:p>
            <a:r>
              <a:rPr lang="id-ID" dirty="0"/>
              <a:t>Memahami lima model CRM.</a:t>
            </a:r>
          </a:p>
        </p:txBody>
      </p:sp>
    </p:spTree>
    <p:extLst>
      <p:ext uri="{BB962C8B-B14F-4D97-AF65-F5344CB8AC3E}">
        <p14:creationId xmlns:p14="http://schemas.microsoft.com/office/powerpoint/2010/main" val="313764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CRM telah digunakan sejak awal tahun 1990</a:t>
            </a:r>
          </a:p>
          <a:p>
            <a:r>
              <a:rPr lang="id-ID" dirty="0"/>
              <a:t>Dikenal juga dengan istilah </a:t>
            </a:r>
            <a:r>
              <a:rPr lang="id-ID" b="1" i="1" dirty="0"/>
              <a:t>customer relationship marketing</a:t>
            </a:r>
            <a:r>
              <a:rPr lang="id-ID" dirty="0"/>
              <a:t> </a:t>
            </a:r>
          </a:p>
          <a:p>
            <a:r>
              <a:rPr lang="id-ID" dirty="0"/>
              <a:t>Menggunakan software aplakasi otomatisasi marketing, penjualan, dan fungsi layanan dalam bisnis</a:t>
            </a:r>
          </a:p>
          <a:p>
            <a:pPr marL="109728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291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CRM?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CRM adalah sebuah istilah industri TI untuk metodologi, strategi, perangkat lunak (</a:t>
            </a:r>
            <a:r>
              <a:rPr lang="id-ID" i="1" dirty="0"/>
              <a:t>software</a:t>
            </a:r>
            <a:r>
              <a:rPr lang="id-ID" dirty="0"/>
              <a:t>) dan atau aplikasi berbasis web lainnya yang mampu membantu sebuah perusahaan untuk mengelola hubungannya dengan para pelanggan</a:t>
            </a:r>
          </a:p>
          <a:p>
            <a:endParaRPr lang="id-ID" dirty="0"/>
          </a:p>
          <a:p>
            <a:r>
              <a:rPr lang="id-ID" dirty="0"/>
              <a:t>CRM adalah sebuah proses mengelolah segala aspek interaksi antara perusahaan dengan pelanggan, termasuk prospek, penjualan dan layanan</a:t>
            </a:r>
          </a:p>
          <a:p>
            <a:endParaRPr lang="id-ID" dirty="0"/>
          </a:p>
          <a:p>
            <a:r>
              <a:rPr lang="id-ID" dirty="0"/>
              <a:t>CRM adalah sebuah pendekatan yang terintegrasi untuk mengidentifikasi, mengakuisisi, dan mempertahankan pelanggan</a:t>
            </a:r>
          </a:p>
          <a:p>
            <a:endParaRPr lang="id-ID" dirty="0"/>
          </a:p>
          <a:p>
            <a:r>
              <a:rPr lang="id-ID" dirty="0"/>
              <a:t>CRM adalah sistem informasi yang terintegrasi yang digunakan untuk proses perencanaan, penjadwalan, dan pengendalian aktivitas sebelum dan sesudah penjualan dalam perusahaan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68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CRM?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>
                <a:solidFill>
                  <a:srgbClr val="C00000"/>
                </a:solidFill>
              </a:rPr>
              <a:t>Bingung? Jangan kawatir</a:t>
            </a:r>
            <a:r>
              <a:rPr lang="id-ID" dirty="0"/>
              <a:t>, para ahli marketing juga mengatakan bahwa tidak mudah mendefinisikan apa itu CRM. Ini dikarenakan luasnya cakupan CRM terhadap aktivitas sales dan marketing yang pada akhirnya menjadi bagian dari manajemen pengetahuan </a:t>
            </a:r>
            <a:r>
              <a:rPr lang="en-US" dirty="0"/>
              <a:t>(</a:t>
            </a:r>
            <a:r>
              <a:rPr lang="en-US" i="1" dirty="0"/>
              <a:t>knowledge management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54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 Prespektif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Strategi</a:t>
            </a:r>
          </a:p>
          <a:p>
            <a:pPr lvl="1"/>
            <a:r>
              <a:rPr lang="id-ID" dirty="0"/>
              <a:t>Berpusat pada pelanggan</a:t>
            </a:r>
          </a:p>
          <a:p>
            <a:r>
              <a:rPr lang="id-ID" dirty="0"/>
              <a:t>Operasional</a:t>
            </a:r>
          </a:p>
          <a:p>
            <a:pPr lvl="1"/>
            <a:r>
              <a:rPr lang="id-ID" dirty="0"/>
              <a:t>Berpusat pada otomatisasi proses pendekatan kepada pelanggan dalam proses penjualan, pemasaran dan layanan pelanggan</a:t>
            </a:r>
          </a:p>
          <a:p>
            <a:r>
              <a:rPr lang="id-ID" dirty="0"/>
              <a:t>Analitikal</a:t>
            </a:r>
          </a:p>
          <a:p>
            <a:pPr lvl="1"/>
            <a:r>
              <a:rPr lang="id-ID" dirty="0"/>
              <a:t>Fokus pada bagaimana menggunakan data untuk proses yang lebih strategi</a:t>
            </a:r>
          </a:p>
          <a:p>
            <a:r>
              <a:rPr lang="id-ID" dirty="0"/>
              <a:t>Kolaborasi</a:t>
            </a:r>
          </a:p>
          <a:p>
            <a:pPr lvl="1"/>
            <a:r>
              <a:rPr lang="id-ID" dirty="0"/>
              <a:t>Penggunaan IT untuk kolaborasi dengan perusahaan lain</a:t>
            </a:r>
          </a:p>
        </p:txBody>
      </p:sp>
    </p:spTree>
    <p:extLst>
      <p:ext uri="{BB962C8B-B14F-4D97-AF65-F5344CB8AC3E}">
        <p14:creationId xmlns:p14="http://schemas.microsoft.com/office/powerpoint/2010/main" val="8510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delit.com/images/CR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39800"/>
            <a:ext cx="5724636" cy="31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Kesalahpahaman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>
                <a:solidFill>
                  <a:srgbClr val="C00000"/>
                </a:solidFill>
              </a:rPr>
              <a:t>CRM dijadikan sebagai database marketing</a:t>
            </a:r>
          </a:p>
          <a:p>
            <a:r>
              <a:rPr lang="id-ID" sz="2000" dirty="0">
                <a:solidFill>
                  <a:srgbClr val="C00000"/>
                </a:solidFill>
              </a:rPr>
              <a:t>CRM merupakan proses marketing</a:t>
            </a:r>
          </a:p>
          <a:p>
            <a:r>
              <a:rPr lang="id-ID" sz="2000" dirty="0">
                <a:solidFill>
                  <a:srgbClr val="C00000"/>
                </a:solidFill>
              </a:rPr>
              <a:t>CRM adalah masalah IT</a:t>
            </a:r>
          </a:p>
          <a:p>
            <a:r>
              <a:rPr lang="id-ID" sz="2000" dirty="0">
                <a:solidFill>
                  <a:srgbClr val="C00000"/>
                </a:solidFill>
              </a:rPr>
              <a:t>CRM merupakan bentuk loyalitas</a:t>
            </a:r>
          </a:p>
          <a:p>
            <a:r>
              <a:rPr lang="fi-FI" sz="2000" dirty="0">
                <a:solidFill>
                  <a:srgbClr val="C00000"/>
                </a:solidFill>
              </a:rPr>
              <a:t>CRM dapat dilaksanakan oleh setiap perusahaan</a:t>
            </a:r>
            <a:endParaRPr lang="id-ID" sz="2000" dirty="0">
              <a:solidFill>
                <a:srgbClr val="C00000"/>
              </a:solidFill>
            </a:endParaRPr>
          </a:p>
          <a:p>
            <a:endParaRPr lang="id-ID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421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CRM adalah: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114800" cy="4325112"/>
          </a:xfrm>
        </p:spPr>
        <p:txBody>
          <a:bodyPr>
            <a:normAutofit/>
          </a:bodyPr>
          <a:lstStyle/>
          <a:p>
            <a:r>
              <a:rPr lang="id-ID" sz="2400" dirty="0"/>
              <a:t>Strategi bisnis yang mengintegrasikan proses internal dan fungsi, dan jaringan eksternal, untuk menciptakan dan memberikan nilai kepada pelanggan. Yang didasarkan pada data pelanggan yang akurat dan didukung oleh IT.</a:t>
            </a:r>
          </a:p>
        </p:txBody>
      </p:sp>
      <p:pic>
        <p:nvPicPr>
          <p:cNvPr id="2050" name="Picture 2" descr="http://images.yalwa.in/1004187929/ACG-Infotech-Web-Based-ERP-Software-Development-Company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17" y="1772816"/>
            <a:ext cx="4722746" cy="41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Model CRM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 IDIC</a:t>
            </a:r>
          </a:p>
          <a:p>
            <a:pPr lvl="1"/>
            <a:r>
              <a:rPr lang="id-ID" b="1" i="1" dirty="0"/>
              <a:t>Identify</a:t>
            </a:r>
            <a:r>
              <a:rPr lang="id-ID" dirty="0"/>
              <a:t>, mengidentifikasi siapa pelaggan</a:t>
            </a:r>
          </a:p>
          <a:p>
            <a:pPr lvl="1"/>
            <a:r>
              <a:rPr lang="id-ID" b="1" i="1" dirty="0"/>
              <a:t>Differentiate</a:t>
            </a:r>
            <a:r>
              <a:rPr lang="id-ID" dirty="0"/>
              <a:t>, membedakan pelanggan dengan masa depan yang lebih baik</a:t>
            </a:r>
          </a:p>
          <a:p>
            <a:pPr lvl="1"/>
            <a:r>
              <a:rPr lang="id-ID" b="1" i="1" dirty="0"/>
              <a:t>Interact</a:t>
            </a:r>
            <a:r>
              <a:rPr lang="id-ID" dirty="0"/>
              <a:t>, berinteraksi dengan pelanggan untuk memahami harapan mereka</a:t>
            </a:r>
          </a:p>
          <a:p>
            <a:pPr lvl="1"/>
            <a:r>
              <a:rPr lang="id-ID" b="1" i="1" dirty="0"/>
              <a:t>Customize</a:t>
            </a:r>
            <a:r>
              <a:rPr lang="id-ID" dirty="0"/>
              <a:t>, bekomunikasi untuk memastikan bahwa harapan pelanggan terpenuhi  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167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14676</TotalTime>
  <Words>389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Trebuchet MS</vt:lpstr>
      <vt:lpstr>Wingdings 2</vt:lpstr>
      <vt:lpstr>Urban</vt:lpstr>
      <vt:lpstr>Pengantar CRM</vt:lpstr>
      <vt:lpstr>Learning Objectives</vt:lpstr>
      <vt:lpstr>pendahuluan</vt:lpstr>
      <vt:lpstr>Apa itu CRM?</vt:lpstr>
      <vt:lpstr>Apa itu CRM?</vt:lpstr>
      <vt:lpstr>4 Prespektif CRM</vt:lpstr>
      <vt:lpstr>Kesalahpahaman CRM</vt:lpstr>
      <vt:lpstr>CRM adalah:</vt:lpstr>
      <vt:lpstr>Model CRM</vt:lpstr>
      <vt:lpstr>Model CRM</vt:lpstr>
      <vt:lpstr>Model CRM</vt:lpstr>
      <vt:lpstr>Model CRM</vt:lpstr>
      <vt:lpstr>Model CRM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158</cp:revision>
  <dcterms:created xsi:type="dcterms:W3CDTF">2011-09-16T02:11:44Z</dcterms:created>
  <dcterms:modified xsi:type="dcterms:W3CDTF">2021-02-08T07:27:25Z</dcterms:modified>
</cp:coreProperties>
</file>