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6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300" r:id="rId11"/>
    <p:sldId id="299" r:id="rId12"/>
    <p:sldId id="287" r:id="rId13"/>
    <p:sldId id="290" r:id="rId14"/>
    <p:sldId id="289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66490" autoAdjust="0"/>
  </p:normalViewPr>
  <p:slideViewPr>
    <p:cSldViewPr>
      <p:cViewPr varScale="1">
        <p:scale>
          <a:sx n="54" d="100"/>
          <a:sy n="54" d="100"/>
        </p:scale>
        <p:origin x="210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o Singadji" userId="8bffbbdb-4fbc-4a87-b9c3-46ced084e620" providerId="ADAL" clId="{03371EED-23CE-4158-928F-916081066E36}"/>
    <pc:docChg chg="undo custSel modSld">
      <pc:chgData name="Marcello Singadji" userId="8bffbbdb-4fbc-4a87-b9c3-46ced084e620" providerId="ADAL" clId="{03371EED-23CE-4158-928F-916081066E36}" dt="2021-02-15T06:08:49.669" v="6" actId="478"/>
      <pc:docMkLst>
        <pc:docMk/>
      </pc:docMkLst>
      <pc:sldChg chg="modNotesTx">
        <pc:chgData name="Marcello Singadji" userId="8bffbbdb-4fbc-4a87-b9c3-46ced084e620" providerId="ADAL" clId="{03371EED-23CE-4158-928F-916081066E36}" dt="2021-02-15T06:08:34.453" v="3"/>
        <pc:sldMkLst>
          <pc:docMk/>
          <pc:sldMk cId="1693898372" sldId="297"/>
        </pc:sldMkLst>
      </pc:sldChg>
      <pc:sldChg chg="addSp delSp mod">
        <pc:chgData name="Marcello Singadji" userId="8bffbbdb-4fbc-4a87-b9c3-46ced084e620" providerId="ADAL" clId="{03371EED-23CE-4158-928F-916081066E36}" dt="2021-02-15T06:08:49.669" v="6" actId="478"/>
        <pc:sldMkLst>
          <pc:docMk/>
          <pc:sldMk cId="3447390020" sldId="299"/>
        </pc:sldMkLst>
        <pc:spChg chg="del">
          <ac:chgData name="Marcello Singadji" userId="8bffbbdb-4fbc-4a87-b9c3-46ced084e620" providerId="ADAL" clId="{03371EED-23CE-4158-928F-916081066E36}" dt="2021-02-15T06:08:49.669" v="6" actId="478"/>
          <ac:spMkLst>
            <pc:docMk/>
            <pc:sldMk cId="3447390020" sldId="299"/>
            <ac:spMk id="3" creationId="{00000000-0000-0000-0000-000000000000}"/>
          </ac:spMkLst>
        </pc:spChg>
        <pc:picChg chg="add del">
          <ac:chgData name="Marcello Singadji" userId="8bffbbdb-4fbc-4a87-b9c3-46ced084e620" providerId="ADAL" clId="{03371EED-23CE-4158-928F-916081066E36}" dt="2021-02-15T06:08:46.362" v="5" actId="478"/>
          <ac:picMkLst>
            <pc:docMk/>
            <pc:sldMk cId="3447390020" sldId="299"/>
            <ac:picMk id="4" creationId="{00000000-0000-0000-0000-000000000000}"/>
          </ac:picMkLst>
        </pc:picChg>
      </pc:sldChg>
      <pc:sldChg chg="modSp mod">
        <pc:chgData name="Marcello Singadji" userId="8bffbbdb-4fbc-4a87-b9c3-46ced084e620" providerId="ADAL" clId="{03371EED-23CE-4158-928F-916081066E36}" dt="2021-02-15T06:08:34.068" v="2" actId="1036"/>
        <pc:sldMkLst>
          <pc:docMk/>
          <pc:sldMk cId="48402555" sldId="300"/>
        </pc:sldMkLst>
        <pc:picChg chg="mod">
          <ac:chgData name="Marcello Singadji" userId="8bffbbdb-4fbc-4a87-b9c3-46ced084e620" providerId="ADAL" clId="{03371EED-23CE-4158-928F-916081066E36}" dt="2021-02-15T06:08:34.068" v="2" actId="1036"/>
          <ac:picMkLst>
            <pc:docMk/>
            <pc:sldMk cId="48402555" sldId="300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69819-C66C-45CA-9097-AB66E2264A50}" type="datetimeFigureOut">
              <a:rPr lang="id-ID" smtClean="0"/>
              <a:t>15/02/2021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4E9DD-C909-4612-BA08-EA107B4C45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855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211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very least a relationship involves interaction over time. If</a:t>
            </a:r>
            <a:r>
              <a:rPr lang="id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only a one-off transaction, like buying a vacuum cleaner from a</a:t>
            </a:r>
            <a:r>
              <a:rPr lang="id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specialist outlet, most of us wouldn’t call this a relationship. Thinking in</a:t>
            </a:r>
            <a:r>
              <a:rPr lang="id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terms of a dyadic relationship, that is a relationship between two parties,</a:t>
            </a:r>
            <a:r>
              <a:rPr lang="id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we take this interaction over time as a critical feature, we can define</a:t>
            </a:r>
            <a:r>
              <a:rPr lang="id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term ‘ relationship ’ as follows:</a:t>
            </a:r>
          </a:p>
          <a:p>
            <a:r>
              <a:rPr lang="en-US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relationship is composed of a series of interactive episodes between</a:t>
            </a:r>
          </a:p>
          <a:p>
            <a:r>
              <a:rPr lang="id-ID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dyadic parties over time.</a:t>
            </a:r>
          </a:p>
          <a:p>
            <a:endParaRPr lang="id-ID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9848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d-ID" dirty="0"/>
              <a:t>Membangun kesadaran</a:t>
            </a:r>
          </a:p>
          <a:p>
            <a:pPr marL="228600" indent="-228600">
              <a:buAutoNum type="arabicPeriod"/>
            </a:pPr>
            <a:r>
              <a:rPr lang="id-ID" dirty="0"/>
              <a:t>Eksplorasi,</a:t>
            </a:r>
            <a:r>
              <a:rPr lang="id-ID" baseline="0" dirty="0"/>
              <a:t> mencari tahu tentang kemampuan satu sama lain</a:t>
            </a:r>
          </a:p>
          <a:p>
            <a:pPr marL="228600" indent="-228600">
              <a:buAutoNum type="arabicPeriod"/>
            </a:pPr>
            <a:r>
              <a:rPr lang="id-ID" baseline="0" dirty="0"/>
              <a:t>Ekspansi, dimana keduanya menciptakan rasa saling ketergantungan</a:t>
            </a:r>
          </a:p>
          <a:p>
            <a:pPr marL="228600" indent="-228600">
              <a:buAutoNum type="arabicPeriod"/>
            </a:pPr>
            <a:r>
              <a:rPr lang="id-ID" baseline="0" dirty="0"/>
              <a:t>Komitmen, suatu tahap dimana adanya adaptasi dan saling mengerti</a:t>
            </a:r>
          </a:p>
          <a:p>
            <a:pPr marL="228600" indent="-228600">
              <a:buAutoNum type="arabicPeriod"/>
            </a:pPr>
            <a:endParaRPr lang="id-ID" dirty="0"/>
          </a:p>
          <a:p>
            <a:pPr marL="228600" indent="-228600">
              <a:buAutoNum type="arabicPeriod"/>
            </a:pPr>
            <a:r>
              <a:rPr lang="id-ID" dirty="0"/>
              <a:t>Tidak semua hubungan mencapai fase komitmen. Banyak yang</a:t>
            </a:r>
            <a:r>
              <a:rPr lang="id-ID" baseline="0" dirty="0"/>
              <a:t> </a:t>
            </a:r>
            <a:r>
              <a:rPr lang="id-ID" dirty="0"/>
              <a:t>dihentikan sebelum tahap itu. Mungkin ada pelanggaran kepercayaan.</a:t>
            </a:r>
          </a:p>
          <a:p>
            <a:pPr marL="228600" indent="-228600">
              <a:buAutoNum type="arabicPeriod"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50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Commitment arises from trust, shared values, and the belief that partners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be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cult to replace. Commitment motivates partners to cooperate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preserve relationship investments. Commitment means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partners eschew short-term alternatives 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favour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more stable,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longterm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associated with current partners. Where customers have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choice, they make commitments only to trustworthy partners, because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commitment entails vulnerability, leaving them open to opportunism.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a corporate customer committed to future purchasing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raw materials from a particular supplier may experience the downside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opportunistic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if the supplier raises prices.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6516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3327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4129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6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15/02/2021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15/02/2021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15/02/2021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15/02/2021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>
                <a:solidFill>
                  <a:schemeClr val="bg1"/>
                </a:solidFill>
              </a:rPr>
              <a:t>Customer Relationship Management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15/02/2021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15/02/2021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15/02/2021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15/02/2021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15/02/2021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15/02/2021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15/02/2021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15/02/2021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Pengantar CRM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sz="2000" i="1" dirty="0"/>
              <a:t>Customer Relationship Management</a:t>
            </a: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Why companies want</a:t>
            </a:r>
            <a:r>
              <a:rPr lang="en-US" dirty="0"/>
              <a:t> </a:t>
            </a:r>
            <a:r>
              <a:rPr lang="id-ID" dirty="0"/>
              <a:t>relationships with</a:t>
            </a:r>
            <a:r>
              <a:rPr lang="en-US" dirty="0"/>
              <a:t> </a:t>
            </a:r>
            <a:r>
              <a:rPr lang="id-ID" dirty="0"/>
              <a:t>customers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128" t="31019" r="29316" b="12385"/>
          <a:stretch/>
        </p:blipFill>
        <p:spPr>
          <a:xfrm>
            <a:off x="35496" y="1960952"/>
            <a:ext cx="8998431" cy="4780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5436" y="2564904"/>
            <a:ext cx="2993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latin typeface="Frutiger-Bold"/>
              </a:rPr>
              <a:t>Reduced marketing costs</a:t>
            </a:r>
            <a:endParaRPr lang="en-US" b="1" dirty="0">
              <a:latin typeface="Frutiger-Bold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84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581" t="24390" r="30076" b="14147"/>
          <a:stretch/>
        </p:blipFill>
        <p:spPr>
          <a:xfrm>
            <a:off x="234202" y="1062890"/>
            <a:ext cx="8675595" cy="5205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6800"/>
          </a:xfrm>
        </p:spPr>
        <p:txBody>
          <a:bodyPr>
            <a:noAutofit/>
          </a:bodyPr>
          <a:lstStyle/>
          <a:p>
            <a:r>
              <a:rPr lang="id-ID" sz="2800" dirty="0"/>
              <a:t>Retention rate and</a:t>
            </a:r>
            <a:r>
              <a:rPr lang="en-US" sz="2800" dirty="0"/>
              <a:t> </a:t>
            </a:r>
            <a:r>
              <a:rPr lang="id-ID" sz="2800" dirty="0"/>
              <a:t>average customer</a:t>
            </a:r>
            <a:r>
              <a:rPr lang="en-US" sz="2800" dirty="0"/>
              <a:t> </a:t>
            </a:r>
            <a:r>
              <a:rPr lang="id-ID" sz="2800" dirty="0"/>
              <a:t>tenure</a:t>
            </a:r>
          </a:p>
        </p:txBody>
      </p:sp>
    </p:spTree>
    <p:extLst>
      <p:ext uri="{BB962C8B-B14F-4D97-AF65-F5344CB8AC3E}">
        <p14:creationId xmlns:p14="http://schemas.microsoft.com/office/powerpoint/2010/main" val="34473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amininaidu.com.au/wp/wp-content/uploads/2013/05/any-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2" y="476672"/>
            <a:ext cx="9147432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Referensi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i="1" dirty="0"/>
              <a:t>Customer Relationship Management - Concepts and Technologies, Second edition, Francis Buttle</a:t>
            </a:r>
          </a:p>
        </p:txBody>
      </p:sp>
    </p:spTree>
    <p:extLst>
      <p:ext uri="{BB962C8B-B14F-4D97-AF65-F5344CB8AC3E}">
        <p14:creationId xmlns:p14="http://schemas.microsoft.com/office/powerpoint/2010/main" val="14192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coach-em.com/wp-content/uploads/2013/04/Fotolia_36158804_M-9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0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h</a:t>
            </a:r>
            <a:r>
              <a:rPr lang="en-US" dirty="0" err="1"/>
              <a:t>ow</a:t>
            </a:r>
            <a:r>
              <a:rPr lang="en-US" dirty="0"/>
              <a:t> to recognize a relationship</a:t>
            </a:r>
          </a:p>
          <a:p>
            <a:r>
              <a:rPr lang="id-ID" dirty="0"/>
              <a:t>a</a:t>
            </a:r>
            <a:r>
              <a:rPr lang="en-US" dirty="0" err="1"/>
              <a:t>ttributes</a:t>
            </a:r>
            <a:r>
              <a:rPr lang="en-US" dirty="0"/>
              <a:t> of successful relationships</a:t>
            </a:r>
          </a:p>
          <a:p>
            <a:r>
              <a:rPr lang="en-US" dirty="0"/>
              <a:t>the importance of trust and commitment within a relationship</a:t>
            </a:r>
          </a:p>
          <a:p>
            <a:r>
              <a:rPr lang="en-US" dirty="0"/>
              <a:t>why companies and customers are sometimes motivated to establish and maintain</a:t>
            </a:r>
            <a:r>
              <a:rPr lang="id-ID" dirty="0"/>
              <a:t> </a:t>
            </a:r>
            <a:r>
              <a:rPr lang="en-US" dirty="0"/>
              <a:t>relationships with each other, and sometimes not</a:t>
            </a:r>
          </a:p>
          <a:p>
            <a:r>
              <a:rPr lang="en-US" dirty="0"/>
              <a:t>the meaning and importance of customer lifetime value.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3764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What is a relationship?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“R” pada CRM adalah “</a:t>
            </a:r>
            <a:r>
              <a:rPr lang="id-ID" b="1" i="1" dirty="0">
                <a:solidFill>
                  <a:srgbClr val="C00000"/>
                </a:solidFill>
              </a:rPr>
              <a:t>relationship</a:t>
            </a:r>
            <a:r>
              <a:rPr lang="id-ID" dirty="0"/>
              <a:t>”, tapi apa artinya kata tersebut?</a:t>
            </a:r>
          </a:p>
          <a:p>
            <a:endParaRPr lang="id-ID" dirty="0"/>
          </a:p>
        </p:txBody>
      </p:sp>
      <p:pic>
        <p:nvPicPr>
          <p:cNvPr id="1028" name="Picture 4" descr="http://www.watermarkconsult.net/blog/wp-content/uploads/2012/06/customer-relationships-368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392488" cy="35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46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Change within relationships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Awareness</a:t>
            </a:r>
          </a:p>
          <a:p>
            <a:r>
              <a:rPr lang="id-ID" dirty="0"/>
              <a:t>Exploration</a:t>
            </a:r>
          </a:p>
          <a:p>
            <a:r>
              <a:rPr lang="id-ID" dirty="0"/>
              <a:t>Expansion</a:t>
            </a:r>
          </a:p>
          <a:p>
            <a:r>
              <a:rPr lang="id-ID" dirty="0"/>
              <a:t>Commitment</a:t>
            </a:r>
          </a:p>
          <a:p>
            <a:r>
              <a:rPr lang="id-ID" dirty="0"/>
              <a:t>Dissolution</a:t>
            </a:r>
          </a:p>
        </p:txBody>
      </p:sp>
      <p:pic>
        <p:nvPicPr>
          <p:cNvPr id="2052" name="Picture 4" descr="http://www.smallbusinessmarketingcommunications.co.uk/_/rsrc/1282755852828/customer-relationship-management-crm-system/small%20business%20marketing%20CRM%20Customer%20Relationship%20Management.jpg?height=320&amp;width=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30168"/>
            <a:ext cx="4387158" cy="438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9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rafficshowdown.com/dailynews/wp-content/uploads/2014/04/exchange-relationship-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89" y="2298832"/>
            <a:ext cx="3730291" cy="361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Trust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4834880" cy="4325112"/>
          </a:xfrm>
        </p:spPr>
        <p:txBody>
          <a:bodyPr>
            <a:normAutofit lnSpcReduction="10000"/>
          </a:bodyPr>
          <a:lstStyle/>
          <a:p>
            <a:r>
              <a:rPr lang="id-ID" dirty="0"/>
              <a:t>Merupakan hal </a:t>
            </a:r>
            <a:r>
              <a:rPr lang="id-ID" b="1" dirty="0"/>
              <a:t>UTAMA</a:t>
            </a:r>
          </a:p>
          <a:p>
            <a:pPr lvl="1"/>
            <a:r>
              <a:rPr lang="en-US" b="1" dirty="0"/>
              <a:t>benevolence </a:t>
            </a:r>
            <a:r>
              <a:rPr lang="en-US" dirty="0"/>
              <a:t>: </a:t>
            </a:r>
            <a:r>
              <a:rPr lang="id-ID" dirty="0"/>
              <a:t>yakin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id-ID" dirty="0"/>
          </a:p>
          <a:p>
            <a:pPr lvl="1"/>
            <a:r>
              <a:rPr lang="en-US" b="1" dirty="0"/>
              <a:t>honesty </a:t>
            </a:r>
            <a:r>
              <a:rPr lang="en-US" dirty="0"/>
              <a:t>: </a:t>
            </a:r>
            <a:r>
              <a:rPr lang="id-ID" dirty="0"/>
              <a:t>yakin </a:t>
            </a:r>
            <a:r>
              <a:rPr lang="en-US" dirty="0" err="1"/>
              <a:t>bahwa</a:t>
            </a:r>
            <a:r>
              <a:rPr lang="en-US" dirty="0"/>
              <a:t> kata </a:t>
            </a:r>
            <a:r>
              <a:rPr lang="en-US" dirty="0" err="1"/>
              <a:t>pihak</a:t>
            </a:r>
            <a:r>
              <a:rPr lang="en-US" dirty="0"/>
              <a:t> lain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dipercaya</a:t>
            </a:r>
            <a:endParaRPr lang="en-US" dirty="0"/>
          </a:p>
          <a:p>
            <a:pPr lvl="1"/>
            <a:r>
              <a:rPr lang="en-US" b="1" dirty="0"/>
              <a:t>competence </a:t>
            </a:r>
            <a:r>
              <a:rPr lang="en-US" dirty="0"/>
              <a:t>: </a:t>
            </a:r>
            <a:r>
              <a:rPr lang="id-ID" dirty="0"/>
              <a:t>yakin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lain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id-ID" dirty="0"/>
              <a:t>yang dibutuhkan.</a:t>
            </a:r>
          </a:p>
        </p:txBody>
      </p:sp>
    </p:spTree>
    <p:extLst>
      <p:ext uri="{BB962C8B-B14F-4D97-AF65-F5344CB8AC3E}">
        <p14:creationId xmlns:p14="http://schemas.microsoft.com/office/powerpoint/2010/main" val="87750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0" y="1943136"/>
            <a:ext cx="3924300" cy="4325112"/>
          </a:xfrm>
        </p:spPr>
        <p:txBody>
          <a:bodyPr>
            <a:normAutofit/>
          </a:bodyPr>
          <a:lstStyle/>
          <a:p>
            <a:endParaRPr lang="id-ID" sz="3200" dirty="0">
              <a:solidFill>
                <a:srgbClr val="C00000"/>
              </a:solidFill>
            </a:endParaRPr>
          </a:p>
          <a:p>
            <a:pPr marL="109728" indent="0">
              <a:buNone/>
            </a:pPr>
            <a:r>
              <a:rPr lang="id-ID" sz="3200" dirty="0">
                <a:solidFill>
                  <a:srgbClr val="C00000"/>
                </a:solidFill>
              </a:rPr>
              <a:t>Merupakan unsur penting untuk sukses dalam hubungan jangka panjang</a:t>
            </a:r>
          </a:p>
        </p:txBody>
      </p:sp>
      <p:pic>
        <p:nvPicPr>
          <p:cNvPr id="3074" name="Picture 2" descr="http://image.naldzgraphics.net/2012/01/1-commitment-sw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5040560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5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Relationship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Relationship satisfaction is not the same as commitment</a:t>
            </a:r>
          </a:p>
          <a:p>
            <a:r>
              <a:rPr lang="id-ID" dirty="0"/>
              <a:t>Commitment</a:t>
            </a:r>
            <a:r>
              <a:rPr lang="en-US" dirty="0"/>
              <a:t> to a supplier comes as investments are made in the relationship, and investments are only made if the committed party is satisfied with </a:t>
            </a:r>
            <a:r>
              <a:rPr lang="id-ID" dirty="0"/>
              <a:t>their transactional history</a:t>
            </a:r>
            <a:r>
              <a:rPr lang="en-US" dirty="0"/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491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Relationship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that CRM implementations are often designed to build closer, more value-laden relationships with customers, it makes sense for managers to be aware of the quality of the relationships they have with </a:t>
            </a:r>
            <a:r>
              <a:rPr lang="id-ID" dirty="0"/>
              <a:t>customers.</a:t>
            </a:r>
          </a:p>
        </p:txBody>
      </p:sp>
    </p:spTree>
    <p:extLst>
      <p:ext uri="{BB962C8B-B14F-4D97-AF65-F5344CB8AC3E}">
        <p14:creationId xmlns:p14="http://schemas.microsoft.com/office/powerpoint/2010/main" val="16938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Why companies want</a:t>
            </a:r>
            <a:r>
              <a:rPr lang="en-US" dirty="0"/>
              <a:t> </a:t>
            </a:r>
            <a:r>
              <a:rPr lang="id-ID" dirty="0"/>
              <a:t>relationships with</a:t>
            </a:r>
            <a:r>
              <a:rPr lang="en-US" dirty="0"/>
              <a:t> </a:t>
            </a:r>
            <a:r>
              <a:rPr lang="id-ID" dirty="0"/>
              <a:t>customers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/>
              <a:t>Reduced marketing costs</a:t>
            </a:r>
            <a:endParaRPr lang="en-US" b="1" dirty="0"/>
          </a:p>
          <a:p>
            <a:r>
              <a:rPr lang="id-ID" b="1" dirty="0"/>
              <a:t>Better customer insight</a:t>
            </a:r>
            <a:endParaRPr lang="en-US" b="1" dirty="0"/>
          </a:p>
          <a:p>
            <a:r>
              <a:rPr lang="id-ID" b="1" dirty="0"/>
              <a:t>Lifetime value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8826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15941</TotalTime>
  <Words>502</Words>
  <Application>Microsoft Office PowerPoint</Application>
  <PresentationFormat>On-screen Show (4:3)</PresentationFormat>
  <Paragraphs>64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Frutiger-Bold</vt:lpstr>
      <vt:lpstr>Georgia</vt:lpstr>
      <vt:lpstr>Trebuchet MS</vt:lpstr>
      <vt:lpstr>Wingdings 2</vt:lpstr>
      <vt:lpstr>Urban</vt:lpstr>
      <vt:lpstr>Pengantar CRM</vt:lpstr>
      <vt:lpstr>Learning Objectives</vt:lpstr>
      <vt:lpstr>What is a relationship?</vt:lpstr>
      <vt:lpstr>Change within relationships</vt:lpstr>
      <vt:lpstr>Trust</vt:lpstr>
      <vt:lpstr>Commitment</vt:lpstr>
      <vt:lpstr>Relationship Quality</vt:lpstr>
      <vt:lpstr>Relationship Quality</vt:lpstr>
      <vt:lpstr>Why companies want relationships with customers</vt:lpstr>
      <vt:lpstr>Why companies want relationships with customers</vt:lpstr>
      <vt:lpstr>Retention rate and average customer tenure</vt:lpstr>
      <vt:lpstr>PowerPoint Presentation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Marcello Singadji</cp:lastModifiedBy>
  <cp:revision>183</cp:revision>
  <dcterms:created xsi:type="dcterms:W3CDTF">2011-09-16T02:11:44Z</dcterms:created>
  <dcterms:modified xsi:type="dcterms:W3CDTF">2021-02-15T06:08:51Z</dcterms:modified>
</cp:coreProperties>
</file>