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  <p:sldMasterId id="2147483852" r:id="rId2"/>
  </p:sldMasterIdLst>
  <p:notesMasterIdLst>
    <p:notesMasterId r:id="rId26"/>
  </p:notesMasterIdLst>
  <p:sldIdLst>
    <p:sldId id="256" r:id="rId3"/>
    <p:sldId id="257" r:id="rId4"/>
    <p:sldId id="286" r:id="rId5"/>
    <p:sldId id="288" r:id="rId6"/>
    <p:sldId id="299" r:id="rId7"/>
    <p:sldId id="289" r:id="rId8"/>
    <p:sldId id="291" r:id="rId9"/>
    <p:sldId id="297" r:id="rId10"/>
    <p:sldId id="292" r:id="rId11"/>
    <p:sldId id="287" r:id="rId12"/>
    <p:sldId id="296" r:id="rId13"/>
    <p:sldId id="294" r:id="rId14"/>
    <p:sldId id="295" r:id="rId15"/>
    <p:sldId id="304" r:id="rId16"/>
    <p:sldId id="301" r:id="rId17"/>
    <p:sldId id="302" r:id="rId18"/>
    <p:sldId id="305" r:id="rId19"/>
    <p:sldId id="303" r:id="rId20"/>
    <p:sldId id="307" r:id="rId21"/>
    <p:sldId id="308" r:id="rId22"/>
    <p:sldId id="309" r:id="rId23"/>
    <p:sldId id="310" r:id="rId24"/>
    <p:sldId id="282" r:id="rId2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AFF66A7-2009-4FE9-A5EE-48B6AF9C04B8}">
          <p14:sldIdLst>
            <p14:sldId id="256"/>
            <p14:sldId id="257"/>
          </p14:sldIdLst>
        </p14:section>
        <p14:section name="JComboBox" id="{BF8FAE3F-DDBB-4C43-AE10-193C4169D6EC}">
          <p14:sldIdLst>
            <p14:sldId id="286"/>
            <p14:sldId id="288"/>
            <p14:sldId id="299"/>
            <p14:sldId id="289"/>
            <p14:sldId id="291"/>
            <p14:sldId id="297"/>
            <p14:sldId id="292"/>
          </p14:sldIdLst>
        </p14:section>
        <p14:section name="JRadioButton" id="{5B2A4D6A-6CDE-40BC-9ECC-879DDE507A14}">
          <p14:sldIdLst>
            <p14:sldId id="287"/>
            <p14:sldId id="296"/>
            <p14:sldId id="294"/>
            <p14:sldId id="295"/>
          </p14:sldIdLst>
        </p14:section>
        <p14:section name="jCheckBox" id="{A816746A-E3C6-402F-B3D9-F1B69A8A53A8}">
          <p14:sldIdLst>
            <p14:sldId id="304"/>
            <p14:sldId id="301"/>
          </p14:sldIdLst>
        </p14:section>
        <p14:section name="jSpinner" id="{98C76712-EE22-4E6B-8A12-2F3587E41D5C}">
          <p14:sldIdLst>
            <p14:sldId id="302"/>
            <p14:sldId id="305"/>
            <p14:sldId id="303"/>
          </p14:sldIdLst>
        </p14:section>
        <p14:section name="jSlider" id="{E968559D-C5CE-4E50-AE57-6B79E77F209A}">
          <p14:sldIdLst>
            <p14:sldId id="307"/>
            <p14:sldId id="308"/>
            <p14:sldId id="309"/>
            <p14:sldId id="310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7" d="100"/>
          <a:sy n="67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27/10/2016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LatihanFrame3.java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9FB5-3E22-4347-9D47-E764C09E46CC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3468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27/10/2016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27/10/2016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27/10/2016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27/10/2016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>
                <a:solidFill>
                  <a:prstClr val="white"/>
                </a:solidFill>
              </a:rPr>
              <a:pPr/>
              <a:t>‹#›</a:t>
            </a:fld>
            <a:endParaRPr lang="id-ID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0831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27/10/2016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612648"/>
            <a:ext cx="4027904" cy="457200"/>
          </a:xfrm>
        </p:spPr>
        <p:txBody>
          <a:bodyPr/>
          <a:lstStyle/>
          <a:p>
            <a:r>
              <a:rPr lang="en-US" smtClean="0">
                <a:solidFill>
                  <a:srgbClr val="C0504D"/>
                </a:solidFill>
              </a:rPr>
              <a:t>Bahasa Pemrograman (Pemrograman Visual) – Augury El Rayeb, S.Kom., MMSI</a:t>
            </a:r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en-US" sz="1200" smtClean="0">
                <a:solidFill>
                  <a:prstClr val="white"/>
                </a:solidFill>
              </a:rPr>
              <a:t>Augury El Rayeb, S.Kom., MMSI.</a:t>
            </a:r>
          </a:p>
          <a:p>
            <a:pPr algn="r">
              <a:defRPr/>
            </a:pPr>
            <a:r>
              <a:rPr lang="en-US" sz="1200" smtClean="0">
                <a:solidFill>
                  <a:prstClr val="white"/>
                </a:solidFill>
              </a:rPr>
              <a:t>Bahasa Pemrograman (Pemrograman Visual) | IST103</a:t>
            </a:r>
            <a:endParaRPr lang="id-ID" sz="120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5067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27/10/2016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726330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27/10/2016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929759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27/10/2016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927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27/10/2016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094726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27/10/2016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813067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27/10/2016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596388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27/10/2016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Bahasa Pemrograman (Pemrograman Visual)</a:t>
            </a:r>
            <a:r>
              <a:rPr lang="en-US" sz="1200" baseline="0" smtClean="0">
                <a:solidFill>
                  <a:schemeClr val="bg1"/>
                </a:solidFill>
              </a:rPr>
              <a:t> | IST103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27/10/2016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642227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27/10/2016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522430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27/10/2016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860318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27/10/2016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27/10/2016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27/10/2016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27/10/2016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27/10/2016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27/10/2016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27/10/2016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27/10/2016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27/10/2016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555776" y="612648"/>
            <a:ext cx="4027904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>
                <a:solidFill>
                  <a:srgbClr val="C0504D"/>
                </a:solidFill>
              </a:rPr>
              <a:t>Bahasa Pemrograman (Pemrograman Visual) – Augury El Rayeb, S.Kom., MMSI</a:t>
            </a:r>
            <a:endParaRPr lang="id-ID" smtClean="0">
              <a:solidFill>
                <a:srgbClr val="C0504D"/>
              </a:solidFill>
            </a:endParaRPr>
          </a:p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462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Bahasa Pemrograman (Pemrograman Visual)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>
            <a:normAutofit/>
          </a:bodyPr>
          <a:lstStyle/>
          <a:p>
            <a:r>
              <a:rPr lang="en-US" smtClean="0"/>
              <a:t>#5</a:t>
            </a:r>
            <a:endParaRPr lang="en-US"/>
          </a:p>
          <a:p>
            <a:r>
              <a:rPr lang="en-US" smtClean="0"/>
              <a:t>Pemrograman Visual dengan Java </a:t>
            </a:r>
            <a:r>
              <a:rPr lang="en-US" smtClean="0"/>
              <a:t>Swing #2</a:t>
            </a:r>
            <a:endParaRPr lang="en-US" smtClean="0"/>
          </a:p>
        </p:txBody>
      </p:sp>
      <p:sp>
        <p:nvSpPr>
          <p:cNvPr id="4" name="Rectangle 3"/>
          <p:cNvSpPr/>
          <p:nvPr/>
        </p:nvSpPr>
        <p:spPr>
          <a:xfrm>
            <a:off x="488032" y="5157192"/>
            <a:ext cx="6100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(jComboBox, jRadioButton, jCheckBox, jSpinner, jSlider)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/>
          </a:bodyPr>
          <a:lstStyle/>
          <a:p>
            <a:r>
              <a:rPr lang="en-US" smtClean="0"/>
              <a:t>jRadioButton &amp; jRadioButtonGroup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en-US" smtClean="0"/>
              <a:t> </a:t>
            </a:r>
          </a:p>
          <a:p>
            <a:pPr lvl="1"/>
            <a:r>
              <a:rPr lang="en-US" smtClean="0"/>
              <a:t>Properties jRadioButton </a:t>
            </a:r>
            <a:r>
              <a:rPr lang="en-US"/>
              <a:t>yang biasa diisi:</a:t>
            </a:r>
          </a:p>
          <a:p>
            <a:pPr lvl="2"/>
            <a:r>
              <a:rPr lang="en-US" smtClean="0"/>
              <a:t>Variable Name</a:t>
            </a:r>
          </a:p>
          <a:p>
            <a:pPr marL="704088" lvl="2" indent="0">
              <a:buNone/>
            </a:pPr>
            <a:r>
              <a:rPr lang="en-US" smtClean="0"/>
              <a:t>	</a:t>
            </a:r>
            <a:r>
              <a:rPr lang="en-US" smtClean="0">
                <a:solidFill>
                  <a:schemeClr val="tx1"/>
                </a:solidFill>
              </a:rPr>
              <a:t>Biasa </a:t>
            </a:r>
            <a:r>
              <a:rPr lang="en-US">
                <a:solidFill>
                  <a:schemeClr val="tx1"/>
                </a:solidFill>
              </a:rPr>
              <a:t>dipakai untuk pemanggilan pada kode program</a:t>
            </a:r>
            <a:endParaRPr lang="en-US"/>
          </a:p>
          <a:p>
            <a:pPr lvl="2"/>
            <a:r>
              <a:rPr lang="en-US" smtClean="0"/>
              <a:t>buttonGroup</a:t>
            </a:r>
          </a:p>
          <a:p>
            <a:pPr marL="914400" lvl="2" indent="0">
              <a:buNone/>
            </a:pPr>
            <a:r>
              <a:rPr lang="en-US" smtClean="0">
                <a:solidFill>
                  <a:schemeClr val="tx1"/>
                </a:solidFill>
              </a:rPr>
              <a:t>Untuk menentukan kelompok dari </a:t>
            </a:r>
            <a:r>
              <a:rPr lang="en-US">
                <a:solidFill>
                  <a:schemeClr val="tx1"/>
                </a:solidFill>
              </a:rPr>
              <a:t>radio button</a:t>
            </a:r>
            <a:r>
              <a:rPr lang="en-US" smtClean="0">
                <a:solidFill>
                  <a:schemeClr val="tx1"/>
                </a:solidFill>
              </a:rPr>
              <a:t> (radio button group)</a:t>
            </a:r>
          </a:p>
          <a:p>
            <a:pPr lvl="2"/>
            <a:r>
              <a:rPr lang="en-US"/>
              <a:t>t</a:t>
            </a:r>
            <a:r>
              <a:rPr lang="en-US" smtClean="0"/>
              <a:t>ext</a:t>
            </a:r>
          </a:p>
          <a:p>
            <a:pPr marL="704088" lvl="2" indent="0">
              <a:buNone/>
            </a:pPr>
            <a:r>
              <a:rPr lang="en-US">
                <a:solidFill>
                  <a:schemeClr val="tx1"/>
                </a:solidFill>
              </a:rPr>
              <a:t>	</a:t>
            </a:r>
            <a:r>
              <a:rPr lang="en-US" smtClean="0">
                <a:solidFill>
                  <a:schemeClr val="tx1"/>
                </a:solidFill>
              </a:rPr>
              <a:t>Untuk menulis teks yang tampil pada radio button</a:t>
            </a:r>
          </a:p>
          <a:p>
            <a:pPr lvl="2"/>
            <a:r>
              <a:rPr lang="en-US" smtClean="0"/>
              <a:t>selected</a:t>
            </a:r>
          </a:p>
          <a:p>
            <a:pPr marL="914400" lvl="2" indent="-211138">
              <a:buNone/>
            </a:pPr>
            <a:r>
              <a:rPr lang="en-US" smtClean="0"/>
              <a:t>	</a:t>
            </a:r>
            <a:r>
              <a:rPr lang="en-US">
                <a:solidFill>
                  <a:schemeClr val="tx1"/>
                </a:solidFill>
              </a:rPr>
              <a:t>Untuk </a:t>
            </a:r>
            <a:r>
              <a:rPr lang="en-US" smtClean="0">
                <a:solidFill>
                  <a:schemeClr val="tx1"/>
                </a:solidFill>
              </a:rPr>
              <a:t>menentukan apakah radio button tersebut dipilih atau tidak</a:t>
            </a:r>
          </a:p>
          <a:p>
            <a:pPr marL="914400" lvl="2" indent="-211138">
              <a:buNone/>
            </a:pPr>
            <a:endParaRPr lang="en-US" smtClean="0">
              <a:solidFill>
                <a:schemeClr val="tx1"/>
              </a:solidFill>
            </a:endParaRPr>
          </a:p>
          <a:p>
            <a:pPr marL="682625" lvl="1" indent="-219075"/>
            <a:r>
              <a:rPr lang="en-US" smtClean="0"/>
              <a:t>Method yang sering digunakan:</a:t>
            </a:r>
          </a:p>
          <a:p>
            <a:pPr marL="947801" lvl="2" indent="-219075"/>
            <a:r>
              <a:rPr lang="en-US" smtClean="0"/>
              <a:t>isSelected()</a:t>
            </a:r>
          </a:p>
          <a:p>
            <a:pPr marL="728726" lvl="2" indent="0">
              <a:buNone/>
            </a:pPr>
            <a:r>
              <a:rPr lang="en-US">
                <a:solidFill>
                  <a:schemeClr val="tx1"/>
                </a:solidFill>
              </a:rPr>
              <a:t>	</a:t>
            </a:r>
            <a:r>
              <a:rPr lang="en-US" smtClean="0">
                <a:solidFill>
                  <a:schemeClr val="tx1"/>
                </a:solidFill>
              </a:rPr>
              <a:t>Digunakan untuk memeriksa apakah suatu radio button dipilih</a:t>
            </a:r>
          </a:p>
          <a:p>
            <a:pPr marL="682625" lvl="1" indent="-219075"/>
            <a:r>
              <a:rPr lang="en-US" smtClean="0"/>
              <a:t>Event yang </a:t>
            </a:r>
            <a:r>
              <a:rPr lang="en-US"/>
              <a:t>sering digunakan:</a:t>
            </a:r>
          </a:p>
          <a:p>
            <a:pPr marL="947801" lvl="2" indent="-219075"/>
            <a:r>
              <a:rPr lang="en-US" smtClean="0"/>
              <a:t>actionPerformed()</a:t>
            </a:r>
          </a:p>
          <a:p>
            <a:pPr marL="728726" lvl="2" indent="0">
              <a:buNone/>
            </a:pPr>
            <a:r>
              <a:rPr lang="en-US"/>
              <a:t>	</a:t>
            </a:r>
            <a:r>
              <a:rPr lang="en-US" smtClean="0">
                <a:solidFill>
                  <a:schemeClr val="tx1"/>
                </a:solidFill>
              </a:rPr>
              <a:t>Digunakan </a:t>
            </a:r>
            <a:r>
              <a:rPr lang="en-US">
                <a:solidFill>
                  <a:schemeClr val="tx1"/>
                </a:solidFill>
              </a:rPr>
              <a:t>untuk menentukan aksi jika user </a:t>
            </a:r>
            <a:r>
              <a:rPr lang="en-US" smtClean="0">
                <a:solidFill>
                  <a:schemeClr val="tx1"/>
                </a:solidFill>
              </a:rPr>
              <a:t>memilih radio button</a:t>
            </a:r>
          </a:p>
          <a:p>
            <a:pPr marL="109728" indent="0">
              <a:buNone/>
            </a:pP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3" y="1733586"/>
            <a:ext cx="1728192" cy="413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7306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/>
          </a:bodyPr>
          <a:lstStyle/>
          <a:p>
            <a:r>
              <a:rPr lang="en-US" smtClean="0"/>
              <a:t>jRadioButton &amp; jRadioButtonGroup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lvl="1" indent="0">
              <a:buNone/>
            </a:pPr>
            <a:endParaRPr lang="en-US" smtClean="0"/>
          </a:p>
          <a:p>
            <a:pPr marL="411480" lvl="1" indent="0">
              <a:buNone/>
            </a:pPr>
            <a:endParaRPr lang="en-US"/>
          </a:p>
          <a:p>
            <a:pPr lvl="1"/>
            <a:r>
              <a:rPr lang="en-US" smtClean="0"/>
              <a:t>Button Group Digunakan untuk mengelompokkan radio button.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Properties </a:t>
            </a:r>
            <a:r>
              <a:rPr lang="en-US"/>
              <a:t>jRadioButtonGroup yang biasa diisi:</a:t>
            </a:r>
          </a:p>
          <a:p>
            <a:pPr lvl="2"/>
            <a:r>
              <a:rPr lang="en-US"/>
              <a:t>Variable Name</a:t>
            </a:r>
          </a:p>
          <a:p>
            <a:pPr marL="914400" lvl="2" indent="-211138">
              <a:buNone/>
            </a:pPr>
            <a:r>
              <a:rPr lang="en-US"/>
              <a:t>	</a:t>
            </a:r>
            <a:r>
              <a:rPr lang="en-US">
                <a:solidFill>
                  <a:schemeClr val="tx1"/>
                </a:solidFill>
              </a:rPr>
              <a:t>Biasa dipakai untuk pemanggilan pada kode program</a:t>
            </a:r>
            <a:endParaRPr lang="en-US"/>
          </a:p>
          <a:p>
            <a:pPr marL="704088" lvl="2" indent="0">
              <a:buNone/>
            </a:pPr>
            <a:endParaRPr lang="en-US"/>
          </a:p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2276872"/>
            <a:ext cx="1728192" cy="37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0925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/>
          </a:bodyPr>
          <a:lstStyle/>
          <a:p>
            <a:r>
              <a:rPr lang="en-US" smtClean="0"/>
              <a:t>jRadioButton &amp; jRadioButtonGroup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25112"/>
          </a:xfrm>
        </p:spPr>
        <p:txBody>
          <a:bodyPr>
            <a:normAutofit/>
          </a:bodyPr>
          <a:lstStyle/>
          <a:p>
            <a:r>
              <a:rPr lang="en-US" smtClean="0"/>
              <a:t>Untuk membuat Radio Button kita harus juga menggunakan radio button group, yang berfungsi sebagai pengelompokkan dari radio button. </a:t>
            </a:r>
          </a:p>
          <a:p>
            <a:pPr marL="704088" lvl="2" indent="0">
              <a:buNone/>
            </a:pPr>
            <a:endParaRPr lang="en-US"/>
          </a:p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3888" y="4365104"/>
            <a:ext cx="1440160" cy="763458"/>
          </a:xfrm>
          <a:prstGeom prst="rect">
            <a:avLst/>
          </a:prstGeom>
        </p:spPr>
      </p:pic>
      <p:sp>
        <p:nvSpPr>
          <p:cNvPr id="7" name="Line Callout 2 6"/>
          <p:cNvSpPr/>
          <p:nvPr/>
        </p:nvSpPr>
        <p:spPr>
          <a:xfrm>
            <a:off x="3095836" y="5666272"/>
            <a:ext cx="2376264" cy="931079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-81183"/>
              <a:gd name="adj6" fmla="val 24372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100" b="1" smtClean="0"/>
              <a:t>Variabel Name</a:t>
            </a:r>
            <a:r>
              <a:rPr lang="en-US" sz="1100"/>
              <a:t>: </a:t>
            </a:r>
            <a:r>
              <a:rPr lang="en-US" sz="1100" smtClean="0"/>
              <a:t>rbWanita</a:t>
            </a:r>
            <a:endParaRPr lang="en-US" sz="1100"/>
          </a:p>
          <a:p>
            <a:pPr marL="463550" indent="-463550"/>
            <a:r>
              <a:rPr lang="en-US" sz="1100" b="1" smtClean="0"/>
              <a:t>buttonGroup</a:t>
            </a:r>
            <a:r>
              <a:rPr lang="en-US" sz="1100" smtClean="0"/>
              <a:t>: </a:t>
            </a:r>
            <a:r>
              <a:rPr lang="es-ES" sz="1100" smtClean="0">
                <a:solidFill>
                  <a:srgbClr val="C00000"/>
                </a:solidFill>
              </a:rPr>
              <a:t>rbgJenisKelamin</a:t>
            </a:r>
            <a:endParaRPr lang="en-US" sz="1100" smtClean="0">
              <a:solidFill>
                <a:srgbClr val="C00000"/>
              </a:solidFill>
            </a:endParaRPr>
          </a:p>
          <a:p>
            <a:pPr marL="463550" indent="-463550"/>
            <a:r>
              <a:rPr lang="en-US" sz="1100" b="1" smtClean="0"/>
              <a:t>text: </a:t>
            </a:r>
            <a:r>
              <a:rPr lang="en-US" sz="1100" smtClean="0"/>
              <a:t>Wanita</a:t>
            </a:r>
            <a:endParaRPr lang="en-US" sz="1100" b="1" smtClean="0"/>
          </a:p>
          <a:p>
            <a:pPr marL="463550" indent="-463550"/>
            <a:r>
              <a:rPr lang="en-US" sz="1100" b="1" smtClean="0"/>
              <a:t>selected</a:t>
            </a:r>
            <a:r>
              <a:rPr lang="en-US" sz="1100" smtClean="0"/>
              <a:t>: not checked</a:t>
            </a:r>
            <a:endParaRPr lang="en-US" sz="1100"/>
          </a:p>
        </p:txBody>
      </p:sp>
      <p:sp>
        <p:nvSpPr>
          <p:cNvPr id="8" name="Line Callout 2 7"/>
          <p:cNvSpPr/>
          <p:nvPr/>
        </p:nvSpPr>
        <p:spPr>
          <a:xfrm>
            <a:off x="4788024" y="3211340"/>
            <a:ext cx="2376264" cy="931079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129892"/>
              <a:gd name="adj6" fmla="val -41102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100" b="1" smtClean="0"/>
              <a:t>Variabel Name</a:t>
            </a:r>
            <a:r>
              <a:rPr lang="en-US" sz="1100"/>
              <a:t>: </a:t>
            </a:r>
            <a:r>
              <a:rPr lang="en-US" sz="1100" smtClean="0"/>
              <a:t>rbPria</a:t>
            </a:r>
            <a:endParaRPr lang="en-US" sz="1100"/>
          </a:p>
          <a:p>
            <a:pPr marL="463550" indent="-463550"/>
            <a:r>
              <a:rPr lang="en-US" sz="1100" b="1" smtClean="0"/>
              <a:t>buttonGroup</a:t>
            </a:r>
            <a:r>
              <a:rPr lang="en-US" sz="1100" smtClean="0"/>
              <a:t>: </a:t>
            </a:r>
            <a:r>
              <a:rPr lang="es-ES" sz="1100" smtClean="0">
                <a:solidFill>
                  <a:srgbClr val="C00000"/>
                </a:solidFill>
              </a:rPr>
              <a:t>rbgJenisKelamin</a:t>
            </a:r>
            <a:endParaRPr lang="en-US" sz="1100" smtClean="0">
              <a:solidFill>
                <a:srgbClr val="C00000"/>
              </a:solidFill>
            </a:endParaRPr>
          </a:p>
          <a:p>
            <a:pPr marL="463550" indent="-463550"/>
            <a:r>
              <a:rPr lang="en-US" sz="1100" b="1" smtClean="0"/>
              <a:t>text: </a:t>
            </a:r>
            <a:r>
              <a:rPr lang="en-US" sz="1100" smtClean="0"/>
              <a:t>Pria</a:t>
            </a:r>
            <a:endParaRPr lang="en-US" sz="1100" b="1" smtClean="0"/>
          </a:p>
          <a:p>
            <a:pPr marL="463550" indent="-463550"/>
            <a:r>
              <a:rPr lang="en-US" sz="1100" b="1" smtClean="0"/>
              <a:t>selected</a:t>
            </a:r>
            <a:r>
              <a:rPr lang="en-US" sz="1100" smtClean="0"/>
              <a:t>: checked</a:t>
            </a:r>
            <a:endParaRPr lang="en-US" sz="1100"/>
          </a:p>
        </p:txBody>
      </p:sp>
      <p:sp>
        <p:nvSpPr>
          <p:cNvPr id="9" name="TextBox 8"/>
          <p:cNvSpPr txBox="1"/>
          <p:nvPr/>
        </p:nvSpPr>
        <p:spPr>
          <a:xfrm>
            <a:off x="943038" y="3705032"/>
            <a:ext cx="24048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smtClean="0"/>
              <a:t>jRadioButtonGroup</a:t>
            </a:r>
          </a:p>
          <a:p>
            <a:r>
              <a:rPr lang="en-US" sz="1100" b="1" smtClean="0"/>
              <a:t>Variable Name</a:t>
            </a:r>
            <a:r>
              <a:rPr lang="en-US" sz="1100" smtClean="0"/>
              <a:t>: rbgJenisKelamin</a:t>
            </a:r>
            <a:endParaRPr lang="en-US" sz="1100"/>
          </a:p>
        </p:txBody>
      </p:sp>
    </p:spTree>
    <p:extLst>
      <p:ext uri="{BB962C8B-B14F-4D97-AF65-F5344CB8AC3E}">
        <p14:creationId xmlns:p14="http://schemas.microsoft.com/office/powerpoint/2010/main" val="20705144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3024" y="1580356"/>
            <a:ext cx="1905000" cy="5810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66800"/>
          </a:xfrm>
        </p:spPr>
        <p:txBody>
          <a:bodyPr>
            <a:normAutofit/>
          </a:bodyPr>
          <a:lstStyle/>
          <a:p>
            <a:r>
              <a:rPr lang="en-US" smtClean="0"/>
              <a:t>jRadioButton &amp; jRadioButtonGroup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25112"/>
          </a:xfrm>
        </p:spPr>
        <p:txBody>
          <a:bodyPr>
            <a:normAutofit/>
          </a:bodyPr>
          <a:lstStyle/>
          <a:p>
            <a:pPr marL="704088" lvl="2" indent="0">
              <a:buNone/>
            </a:pPr>
            <a:endParaRPr lang="en-US"/>
          </a:p>
          <a:p>
            <a:endParaRPr lang="en-US"/>
          </a:p>
        </p:txBody>
      </p:sp>
      <p:sp>
        <p:nvSpPr>
          <p:cNvPr id="7" name="Line Callout 2 6"/>
          <p:cNvSpPr/>
          <p:nvPr/>
        </p:nvSpPr>
        <p:spPr>
          <a:xfrm>
            <a:off x="107504" y="1124744"/>
            <a:ext cx="2376264" cy="758539"/>
          </a:xfrm>
          <a:prstGeom prst="borderCallout2">
            <a:avLst>
              <a:gd name="adj1" fmla="val 69129"/>
              <a:gd name="adj2" fmla="val 101672"/>
              <a:gd name="adj3" fmla="val 69128"/>
              <a:gd name="adj4" fmla="val 106241"/>
              <a:gd name="adj5" fmla="val 111333"/>
              <a:gd name="adj6" fmla="val 120860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100" b="1" smtClean="0"/>
              <a:t>Variabel Name</a:t>
            </a:r>
            <a:r>
              <a:rPr lang="en-US" sz="1100"/>
              <a:t>: </a:t>
            </a:r>
            <a:r>
              <a:rPr lang="en-US" sz="1100" smtClean="0"/>
              <a:t>rbWanita</a:t>
            </a:r>
            <a:endParaRPr lang="en-US" sz="1100"/>
          </a:p>
          <a:p>
            <a:pPr marL="463550" indent="-463550"/>
            <a:r>
              <a:rPr lang="en-US" sz="1100" b="1" smtClean="0"/>
              <a:t>buttonGroup</a:t>
            </a:r>
            <a:r>
              <a:rPr lang="en-US" sz="1100" smtClean="0"/>
              <a:t>: </a:t>
            </a:r>
            <a:r>
              <a:rPr lang="es-ES" sz="1100" smtClean="0">
                <a:solidFill>
                  <a:srgbClr val="C00000"/>
                </a:solidFill>
              </a:rPr>
              <a:t>rbgJenisKelamin</a:t>
            </a:r>
            <a:endParaRPr lang="en-US" sz="1100" smtClean="0">
              <a:solidFill>
                <a:srgbClr val="C00000"/>
              </a:solidFill>
            </a:endParaRPr>
          </a:p>
          <a:p>
            <a:pPr marL="463550" indent="-463550"/>
            <a:r>
              <a:rPr lang="en-US" sz="1100" b="1" smtClean="0"/>
              <a:t>text: </a:t>
            </a:r>
            <a:r>
              <a:rPr lang="en-US" sz="1100" smtClean="0"/>
              <a:t>Wanita</a:t>
            </a:r>
            <a:endParaRPr lang="en-US" sz="1100" b="1" smtClean="0"/>
          </a:p>
          <a:p>
            <a:pPr marL="463550" indent="-463550"/>
            <a:r>
              <a:rPr lang="en-US" sz="1100" b="1" smtClean="0"/>
              <a:t>selected</a:t>
            </a:r>
            <a:r>
              <a:rPr lang="en-US" sz="1100" smtClean="0"/>
              <a:t>: not checked</a:t>
            </a:r>
            <a:endParaRPr lang="en-US" sz="1100"/>
          </a:p>
        </p:txBody>
      </p:sp>
      <p:sp>
        <p:nvSpPr>
          <p:cNvPr id="8" name="Line Callout 2 7"/>
          <p:cNvSpPr/>
          <p:nvPr/>
        </p:nvSpPr>
        <p:spPr>
          <a:xfrm>
            <a:off x="4932040" y="1052736"/>
            <a:ext cx="2376264" cy="768070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90800"/>
              <a:gd name="adj6" fmla="val -72690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100" b="1" smtClean="0"/>
              <a:t>Variabel Name</a:t>
            </a:r>
            <a:r>
              <a:rPr lang="en-US" sz="1100"/>
              <a:t>: </a:t>
            </a:r>
            <a:r>
              <a:rPr lang="en-US" sz="1100" smtClean="0"/>
              <a:t>rbPria</a:t>
            </a:r>
            <a:endParaRPr lang="en-US" sz="1100"/>
          </a:p>
          <a:p>
            <a:pPr marL="463550" indent="-463550"/>
            <a:r>
              <a:rPr lang="en-US" sz="1100" b="1" smtClean="0"/>
              <a:t>buttonGroup</a:t>
            </a:r>
            <a:r>
              <a:rPr lang="en-US" sz="1100" smtClean="0"/>
              <a:t>: </a:t>
            </a:r>
            <a:r>
              <a:rPr lang="es-ES" sz="1100" smtClean="0">
                <a:solidFill>
                  <a:srgbClr val="C00000"/>
                </a:solidFill>
              </a:rPr>
              <a:t>rbgJenisKelamin</a:t>
            </a:r>
            <a:endParaRPr lang="en-US" sz="1100" smtClean="0">
              <a:solidFill>
                <a:srgbClr val="C00000"/>
              </a:solidFill>
            </a:endParaRPr>
          </a:p>
          <a:p>
            <a:pPr marL="463550" indent="-463550"/>
            <a:r>
              <a:rPr lang="en-US" sz="1100" b="1" smtClean="0"/>
              <a:t>text: </a:t>
            </a:r>
            <a:r>
              <a:rPr lang="en-US" sz="1100" smtClean="0"/>
              <a:t>Pria</a:t>
            </a:r>
            <a:endParaRPr lang="en-US" sz="1100" b="1" smtClean="0"/>
          </a:p>
          <a:p>
            <a:pPr marL="463550" indent="-463550"/>
            <a:r>
              <a:rPr lang="en-US" sz="1100" b="1" smtClean="0"/>
              <a:t>selected</a:t>
            </a:r>
            <a:r>
              <a:rPr lang="en-US" sz="1100" smtClean="0"/>
              <a:t>: checked</a:t>
            </a:r>
            <a:endParaRPr lang="en-US" sz="1100"/>
          </a:p>
        </p:txBody>
      </p:sp>
      <p:sp>
        <p:nvSpPr>
          <p:cNvPr id="9" name="Line Callout 2 8"/>
          <p:cNvSpPr/>
          <p:nvPr/>
        </p:nvSpPr>
        <p:spPr>
          <a:xfrm>
            <a:off x="1403648" y="2209826"/>
            <a:ext cx="2110315" cy="252908"/>
          </a:xfrm>
          <a:prstGeom prst="borderCallout2">
            <a:avLst>
              <a:gd name="adj1" fmla="val 69129"/>
              <a:gd name="adj2" fmla="val 101672"/>
              <a:gd name="adj3" fmla="val 69128"/>
              <a:gd name="adj4" fmla="val 106241"/>
              <a:gd name="adj5" fmla="val -153088"/>
              <a:gd name="adj6" fmla="val 122153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100" b="1" smtClean="0"/>
              <a:t>Variabel Name</a:t>
            </a:r>
            <a:r>
              <a:rPr lang="en-US" sz="1100"/>
              <a:t>: </a:t>
            </a:r>
            <a:r>
              <a:rPr lang="en-US" sz="1100" smtClean="0"/>
              <a:t>btnPeriksa</a:t>
            </a:r>
            <a:endParaRPr lang="en-US" sz="1100"/>
          </a:p>
        </p:txBody>
      </p:sp>
      <p:sp>
        <p:nvSpPr>
          <p:cNvPr id="11" name="Line Callout 2 10"/>
          <p:cNvSpPr/>
          <p:nvPr/>
        </p:nvSpPr>
        <p:spPr>
          <a:xfrm>
            <a:off x="4932040" y="1869250"/>
            <a:ext cx="2376264" cy="250286"/>
          </a:xfrm>
          <a:prstGeom prst="borderCallout2">
            <a:avLst>
              <a:gd name="adj1" fmla="val 18751"/>
              <a:gd name="adj2" fmla="val -1709"/>
              <a:gd name="adj3" fmla="val 51467"/>
              <a:gd name="adj4" fmla="val -5180"/>
              <a:gd name="adj5" fmla="val 52630"/>
              <a:gd name="adj6" fmla="val -12385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100" b="1" smtClean="0"/>
              <a:t>Variabel Name</a:t>
            </a:r>
            <a:r>
              <a:rPr lang="en-US" sz="1100"/>
              <a:t>: </a:t>
            </a:r>
            <a:r>
              <a:rPr lang="en-US" sz="1100" smtClean="0"/>
              <a:t>lblHasil</a:t>
            </a:r>
            <a:endParaRPr lang="en-US" sz="1100"/>
          </a:p>
        </p:txBody>
      </p:sp>
      <p:sp>
        <p:nvSpPr>
          <p:cNvPr id="12" name="TextBox 11"/>
          <p:cNvSpPr txBox="1"/>
          <p:nvPr/>
        </p:nvSpPr>
        <p:spPr>
          <a:xfrm>
            <a:off x="107504" y="2699042"/>
            <a:ext cx="8856984" cy="39703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1313" algn="l"/>
                <a:tab pos="682625" algn="l"/>
              </a:tabLst>
            </a:pPr>
            <a:r>
              <a:rPr lang="en-US" sz="14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void btnPeriksaActionPerformed(java.awt.event.ActionEvent evt) {                                           </a:t>
            </a:r>
          </a:p>
          <a:p>
            <a:pPr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String </a:t>
            </a:r>
            <a:r>
              <a:rPr 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pilihan="";</a:t>
            </a:r>
          </a:p>
          <a:p>
            <a:pPr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if(rbPria.isSelected</a:t>
            </a:r>
            <a:r>
              <a:rPr 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 {</a:t>
            </a:r>
          </a:p>
          <a:p>
            <a:pPr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pilihan </a:t>
            </a:r>
            <a:r>
              <a:rPr 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rbPria.getText();</a:t>
            </a:r>
          </a:p>
          <a:p>
            <a:pPr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en-US" sz="140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if(rbWanita.isSelected</a:t>
            </a:r>
            <a:r>
              <a:rPr 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 {</a:t>
            </a:r>
          </a:p>
          <a:p>
            <a:pPr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pilihan </a:t>
            </a:r>
            <a:r>
              <a:rPr 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rbWanita.getText();</a:t>
            </a:r>
          </a:p>
          <a:p>
            <a:pPr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en-US" sz="140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JOptionPane.showMessageDialog(this</a:t>
            </a:r>
            <a:r>
              <a:rPr 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"Mari periksa jenis kelamin " + pilihan);</a:t>
            </a:r>
          </a:p>
          <a:p>
            <a:pPr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</a:t>
            </a:r>
            <a:endParaRPr lang="en-US" sz="140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</a:tabLst>
            </a:pPr>
            <a:endParaRPr lang="en-US" sz="140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14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rbPriaActionPerformed(java.awt.event.ActionEvent evt) {                                       </a:t>
            </a:r>
          </a:p>
          <a:p>
            <a:pPr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lblHasil.setText</a:t>
            </a:r>
            <a:r>
              <a:rPr 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("Jenis Kelamin: " + rbPria.getText());</a:t>
            </a:r>
          </a:p>
          <a:p>
            <a:pPr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</a:t>
            </a:r>
            <a:endParaRPr lang="en-US" sz="140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</a:tabLst>
            </a:pPr>
            <a:endParaRPr lang="en-US" sz="140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14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rbWanitaActionPerformed(java.awt.event.ActionEvent evt) {                                         </a:t>
            </a:r>
          </a:p>
          <a:p>
            <a:pPr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lblHasil.setText</a:t>
            </a:r>
            <a:r>
              <a:rPr 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("Jenis Kelamin: " + rbWanita.getText());</a:t>
            </a:r>
          </a:p>
          <a:p>
            <a:pPr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n-US" sz="14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6778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/>
          </a:bodyPr>
          <a:lstStyle/>
          <a:p>
            <a:r>
              <a:rPr lang="en-US" smtClean="0"/>
              <a:t>jCheckBox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726224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en-US" smtClean="0"/>
              <a:t> </a:t>
            </a:r>
          </a:p>
          <a:p>
            <a:pPr lvl="1"/>
            <a:r>
              <a:rPr lang="en-US" smtClean="0"/>
              <a:t>Properties jCheckBox yang biasa diisi:</a:t>
            </a:r>
          </a:p>
          <a:p>
            <a:pPr lvl="2"/>
            <a:r>
              <a:rPr lang="en-US" smtClean="0"/>
              <a:t>Variable Name</a:t>
            </a:r>
          </a:p>
          <a:p>
            <a:pPr marL="704088" lvl="2" indent="0">
              <a:buNone/>
            </a:pPr>
            <a:r>
              <a:rPr lang="en-US" smtClean="0"/>
              <a:t>	</a:t>
            </a:r>
            <a:r>
              <a:rPr lang="en-US" smtClean="0">
                <a:solidFill>
                  <a:schemeClr val="tx1"/>
                </a:solidFill>
              </a:rPr>
              <a:t>Biasa dipakai untuk pemanggilan pada kode program</a:t>
            </a:r>
            <a:endParaRPr lang="en-US" smtClean="0"/>
          </a:p>
          <a:p>
            <a:pPr lvl="2"/>
            <a:r>
              <a:rPr lang="en-US" smtClean="0"/>
              <a:t>text</a:t>
            </a:r>
          </a:p>
          <a:p>
            <a:pPr marL="704088" lvl="2" indent="0">
              <a:buNone/>
            </a:pPr>
            <a:r>
              <a:rPr lang="en-US" smtClean="0">
                <a:solidFill>
                  <a:schemeClr val="tx1"/>
                </a:solidFill>
              </a:rPr>
              <a:t>	Untuk menulis teks yang tampil pada check box</a:t>
            </a:r>
          </a:p>
          <a:p>
            <a:pPr lvl="2"/>
            <a:r>
              <a:rPr lang="en-US" smtClean="0"/>
              <a:t>selected</a:t>
            </a:r>
          </a:p>
          <a:p>
            <a:pPr marL="914400" lvl="2" indent="-211138">
              <a:buNone/>
            </a:pPr>
            <a:r>
              <a:rPr lang="en-US" smtClean="0"/>
              <a:t>	</a:t>
            </a:r>
            <a:r>
              <a:rPr lang="en-US" smtClean="0">
                <a:solidFill>
                  <a:schemeClr val="tx1"/>
                </a:solidFill>
              </a:rPr>
              <a:t>Untuk menentukan apakah check box tersebut dipilih atau tidak</a:t>
            </a:r>
          </a:p>
          <a:p>
            <a:pPr marL="914400" lvl="2" indent="-211138">
              <a:buNone/>
            </a:pPr>
            <a:endParaRPr lang="en-US" smtClean="0">
              <a:solidFill>
                <a:schemeClr val="tx1"/>
              </a:solidFill>
            </a:endParaRPr>
          </a:p>
          <a:p>
            <a:pPr marL="682625" lvl="1" indent="-219075"/>
            <a:r>
              <a:rPr lang="en-US" smtClean="0"/>
              <a:t>Method yang sering digunakan:</a:t>
            </a:r>
          </a:p>
          <a:p>
            <a:pPr marL="947801" lvl="2" indent="-219075"/>
            <a:r>
              <a:rPr lang="en-US" smtClean="0"/>
              <a:t>isSelected()</a:t>
            </a:r>
          </a:p>
          <a:p>
            <a:pPr marL="728726" lvl="2" indent="0">
              <a:buNone/>
            </a:pPr>
            <a:r>
              <a:rPr lang="en-US" smtClean="0">
                <a:solidFill>
                  <a:schemeClr val="tx1"/>
                </a:solidFill>
              </a:rPr>
              <a:t>	Digunakan untuk memeriksa apakah suatu check box dipilih</a:t>
            </a:r>
          </a:p>
          <a:p>
            <a:pPr marL="728726" lvl="2" indent="0">
              <a:buNone/>
            </a:pPr>
            <a:endParaRPr lang="en-US" smtClean="0">
              <a:solidFill>
                <a:schemeClr val="tx1"/>
              </a:solidFill>
            </a:endParaRPr>
          </a:p>
          <a:p>
            <a:pPr marL="682625" lvl="1" indent="-219075"/>
            <a:r>
              <a:rPr lang="en-US" smtClean="0"/>
              <a:t>Event </a:t>
            </a:r>
            <a:r>
              <a:rPr lang="en-US" smtClean="0"/>
              <a:t>yang </a:t>
            </a:r>
            <a:r>
              <a:rPr lang="en-US"/>
              <a:t>sering digunakan:</a:t>
            </a:r>
          </a:p>
          <a:p>
            <a:pPr marL="947801" lvl="2" indent="-219075"/>
            <a:r>
              <a:rPr lang="en-US" smtClean="0"/>
              <a:t>actionPerformed</a:t>
            </a:r>
            <a:r>
              <a:rPr lang="en-US" smtClean="0"/>
              <a:t>()</a:t>
            </a:r>
          </a:p>
          <a:p>
            <a:pPr marL="728726" lvl="2" indent="0">
              <a:buNone/>
            </a:pPr>
            <a:r>
              <a:rPr lang="en-US"/>
              <a:t>	</a:t>
            </a:r>
            <a:r>
              <a:rPr lang="en-US" smtClean="0">
                <a:solidFill>
                  <a:schemeClr val="tx1"/>
                </a:solidFill>
              </a:rPr>
              <a:t>Digunakan </a:t>
            </a:r>
            <a:r>
              <a:rPr lang="en-US">
                <a:solidFill>
                  <a:schemeClr val="tx1"/>
                </a:solidFill>
              </a:rPr>
              <a:t>untuk menentukan aksi jika </a:t>
            </a:r>
            <a:r>
              <a:rPr lang="en-US" smtClean="0">
                <a:solidFill>
                  <a:schemeClr val="tx1"/>
                </a:solidFill>
              </a:rPr>
              <a:t>user </a:t>
            </a:r>
            <a:r>
              <a:rPr lang="en-US" i="1" smtClean="0">
                <a:solidFill>
                  <a:schemeClr val="tx1"/>
                </a:solidFill>
              </a:rPr>
              <a:t>click</a:t>
            </a:r>
            <a:r>
              <a:rPr lang="en-US" smtClean="0">
                <a:solidFill>
                  <a:schemeClr val="tx1"/>
                </a:solidFill>
              </a:rPr>
              <a:t> check box</a:t>
            </a:r>
            <a:endParaRPr lang="en-US" smtClean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733015"/>
            <a:ext cx="1535518" cy="392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6878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1772" y="1251785"/>
            <a:ext cx="3343275" cy="8667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66800"/>
          </a:xfrm>
        </p:spPr>
        <p:txBody>
          <a:bodyPr>
            <a:normAutofit/>
          </a:bodyPr>
          <a:lstStyle/>
          <a:p>
            <a:r>
              <a:rPr lang="en-US" smtClean="0"/>
              <a:t>jCheckBox</a:t>
            </a:r>
            <a:endParaRPr lang="en-US"/>
          </a:p>
        </p:txBody>
      </p:sp>
      <p:sp>
        <p:nvSpPr>
          <p:cNvPr id="8" name="Line Callout 2 7"/>
          <p:cNvSpPr/>
          <p:nvPr/>
        </p:nvSpPr>
        <p:spPr>
          <a:xfrm>
            <a:off x="5533355" y="664283"/>
            <a:ext cx="2134989" cy="624485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109103"/>
              <a:gd name="adj6" fmla="val -78713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100" b="1" smtClean="0">
                <a:solidFill>
                  <a:prstClr val="black"/>
                </a:solidFill>
              </a:rPr>
              <a:t>Variabel Name</a:t>
            </a:r>
            <a:r>
              <a:rPr lang="en-US" sz="1100">
                <a:solidFill>
                  <a:prstClr val="black"/>
                </a:solidFill>
              </a:rPr>
              <a:t>: </a:t>
            </a:r>
            <a:r>
              <a:rPr lang="en-US" sz="1100" smtClean="0">
                <a:solidFill>
                  <a:prstClr val="black"/>
                </a:solidFill>
              </a:rPr>
              <a:t>chkBrowsing</a:t>
            </a:r>
            <a:endParaRPr lang="en-US" sz="1100">
              <a:solidFill>
                <a:prstClr val="black"/>
              </a:solidFill>
            </a:endParaRPr>
          </a:p>
          <a:p>
            <a:pPr marL="463550" indent="-463550"/>
            <a:r>
              <a:rPr lang="en-US" sz="1100" b="1" smtClean="0">
                <a:solidFill>
                  <a:prstClr val="black"/>
                </a:solidFill>
              </a:rPr>
              <a:t>text: </a:t>
            </a:r>
            <a:r>
              <a:rPr lang="en-US" sz="1100" smtClean="0">
                <a:solidFill>
                  <a:prstClr val="black"/>
                </a:solidFill>
              </a:rPr>
              <a:t>Browsing</a:t>
            </a:r>
            <a:endParaRPr lang="en-US" sz="1100" b="1" smtClean="0">
              <a:solidFill>
                <a:prstClr val="black"/>
              </a:solidFill>
            </a:endParaRPr>
          </a:p>
          <a:p>
            <a:pPr marL="463550" indent="-463550"/>
            <a:r>
              <a:rPr lang="en-US" sz="1100" b="1" smtClean="0">
                <a:solidFill>
                  <a:prstClr val="black"/>
                </a:solidFill>
              </a:rPr>
              <a:t>selected</a:t>
            </a:r>
            <a:r>
              <a:rPr lang="en-US" sz="1100" smtClean="0">
                <a:solidFill>
                  <a:prstClr val="black"/>
                </a:solidFill>
              </a:rPr>
              <a:t>: not checked</a:t>
            </a:r>
            <a:endParaRPr lang="en-US" sz="1100">
              <a:solidFill>
                <a:prstClr val="black"/>
              </a:solidFill>
            </a:endParaRPr>
          </a:p>
        </p:txBody>
      </p:sp>
      <p:sp>
        <p:nvSpPr>
          <p:cNvPr id="11" name="Line Callout 2 10"/>
          <p:cNvSpPr/>
          <p:nvPr/>
        </p:nvSpPr>
        <p:spPr>
          <a:xfrm>
            <a:off x="6713338" y="1316638"/>
            <a:ext cx="2376264" cy="414445"/>
          </a:xfrm>
          <a:prstGeom prst="borderCallout2">
            <a:avLst>
              <a:gd name="adj1" fmla="val 18751"/>
              <a:gd name="adj2" fmla="val -1709"/>
              <a:gd name="adj3" fmla="val 20440"/>
              <a:gd name="adj4" fmla="val -14199"/>
              <a:gd name="adj5" fmla="val 99707"/>
              <a:gd name="adj6" fmla="val -71909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100" b="1" smtClean="0">
                <a:solidFill>
                  <a:prstClr val="black"/>
                </a:solidFill>
              </a:rPr>
              <a:t>Variabel Name</a:t>
            </a:r>
            <a:r>
              <a:rPr lang="en-US" sz="1100">
                <a:solidFill>
                  <a:prstClr val="black"/>
                </a:solidFill>
              </a:rPr>
              <a:t>: </a:t>
            </a:r>
            <a:r>
              <a:rPr lang="en-US" sz="1100" smtClean="0">
                <a:solidFill>
                  <a:prstClr val="black"/>
                </a:solidFill>
              </a:rPr>
              <a:t>lblBrowsing ,</a:t>
            </a:r>
          </a:p>
          <a:p>
            <a:r>
              <a:rPr lang="en-US" sz="1100" smtClean="0">
                <a:solidFill>
                  <a:prstClr val="black"/>
                </a:solidFill>
              </a:rPr>
              <a:t>lblCoding , lblReading</a:t>
            </a:r>
            <a:endParaRPr lang="en-US" sz="110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7504" y="2699042"/>
            <a:ext cx="8856984" cy="310854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14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chkReadingActionPerformed(java.awt.event.ActionEvent evt) {                                           </a:t>
            </a:r>
          </a:p>
          <a:p>
            <a:pPr marL="342900" indent="-342900"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lblReading.setText</a:t>
            </a:r>
            <a:r>
              <a:rPr 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("Reading " + (chkReading.isSelected()?"dipilih" : "tidak dipilih"));</a:t>
            </a:r>
          </a:p>
          <a:p>
            <a:pPr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</a:t>
            </a:r>
            <a:endParaRPr lang="en-US" sz="140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</a:tabLst>
            </a:pPr>
            <a:endParaRPr lang="en-US" sz="140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14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chkBrowsingActionPerformed(java.awt.event.ActionEvent evt) {                                            </a:t>
            </a:r>
          </a:p>
          <a:p>
            <a:pPr marL="342900" indent="-342900"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lblBrowsing.setText</a:t>
            </a:r>
            <a:r>
              <a:rPr 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("Browsing " + (chkBrowsing.isSelected()?"dipilih" : "tidak dipilih"));</a:t>
            </a:r>
          </a:p>
          <a:p>
            <a:pPr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</a:t>
            </a:r>
            <a:endParaRPr lang="en-US" sz="140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</a:tabLst>
            </a:pPr>
            <a:endParaRPr lang="en-US" sz="140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14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chkCodingActionPerformed(java.awt.event.ActionEvent evt) {                                          </a:t>
            </a:r>
          </a:p>
          <a:p>
            <a:pPr marL="342900" indent="-342900"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lblCoding.setText</a:t>
            </a:r>
            <a:r>
              <a:rPr 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("Coding " + (chkCoding.isSelected()?"dipilih" : "tidak dipilih"));</a:t>
            </a:r>
          </a:p>
          <a:p>
            <a:pPr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n-US" sz="140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ight Brace 5"/>
          <p:cNvSpPr/>
          <p:nvPr/>
        </p:nvSpPr>
        <p:spPr>
          <a:xfrm>
            <a:off x="4805759" y="1453866"/>
            <a:ext cx="198289" cy="529728"/>
          </a:xfrm>
          <a:prstGeom prst="rightBrace">
            <a:avLst>
              <a:gd name="adj1" fmla="val 26927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ine Callout 2 12"/>
          <p:cNvSpPr/>
          <p:nvPr/>
        </p:nvSpPr>
        <p:spPr>
          <a:xfrm>
            <a:off x="5533355" y="1978054"/>
            <a:ext cx="2134989" cy="624485"/>
          </a:xfrm>
          <a:prstGeom prst="borderCallout2">
            <a:avLst>
              <a:gd name="adj1" fmla="val 64509"/>
              <a:gd name="adj2" fmla="val -1040"/>
              <a:gd name="adj3" fmla="val 64508"/>
              <a:gd name="adj4" fmla="val -24028"/>
              <a:gd name="adj5" fmla="val -3003"/>
              <a:gd name="adj6" fmla="val -76705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100" b="1" smtClean="0">
                <a:solidFill>
                  <a:prstClr val="black"/>
                </a:solidFill>
              </a:rPr>
              <a:t>Variabel Name</a:t>
            </a:r>
            <a:r>
              <a:rPr lang="en-US" sz="1100">
                <a:solidFill>
                  <a:prstClr val="black"/>
                </a:solidFill>
              </a:rPr>
              <a:t>: </a:t>
            </a:r>
            <a:r>
              <a:rPr lang="en-US" sz="1100" smtClean="0">
                <a:solidFill>
                  <a:prstClr val="black"/>
                </a:solidFill>
              </a:rPr>
              <a:t>chkReading</a:t>
            </a:r>
            <a:endParaRPr lang="en-US" sz="1100">
              <a:solidFill>
                <a:prstClr val="black"/>
              </a:solidFill>
            </a:endParaRPr>
          </a:p>
          <a:p>
            <a:pPr marL="463550" indent="-463550"/>
            <a:r>
              <a:rPr lang="en-US" sz="1100" b="1" smtClean="0">
                <a:solidFill>
                  <a:prstClr val="black"/>
                </a:solidFill>
              </a:rPr>
              <a:t>text: </a:t>
            </a:r>
            <a:r>
              <a:rPr lang="en-US" sz="1100" smtClean="0">
                <a:solidFill>
                  <a:prstClr val="black"/>
                </a:solidFill>
              </a:rPr>
              <a:t>Browsing</a:t>
            </a:r>
            <a:endParaRPr lang="en-US" sz="1100" b="1" smtClean="0">
              <a:solidFill>
                <a:prstClr val="black"/>
              </a:solidFill>
            </a:endParaRPr>
          </a:p>
          <a:p>
            <a:pPr marL="463550" indent="-463550"/>
            <a:r>
              <a:rPr lang="en-US" sz="1100" b="1" smtClean="0">
                <a:solidFill>
                  <a:prstClr val="black"/>
                </a:solidFill>
              </a:rPr>
              <a:t>selected</a:t>
            </a:r>
            <a:r>
              <a:rPr lang="en-US" sz="1100" smtClean="0">
                <a:solidFill>
                  <a:prstClr val="black"/>
                </a:solidFill>
              </a:rPr>
              <a:t>: not checked</a:t>
            </a:r>
            <a:endParaRPr lang="en-US" sz="1100">
              <a:solidFill>
                <a:prstClr val="black"/>
              </a:solidFill>
            </a:endParaRPr>
          </a:p>
        </p:txBody>
      </p:sp>
      <p:sp>
        <p:nvSpPr>
          <p:cNvPr id="14" name="Line Callout 2 13"/>
          <p:cNvSpPr/>
          <p:nvPr/>
        </p:nvSpPr>
        <p:spPr>
          <a:xfrm flipH="1">
            <a:off x="112129" y="1436363"/>
            <a:ext cx="2134989" cy="624485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40467"/>
              <a:gd name="adj6" fmla="val -51944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100" b="1" smtClean="0">
                <a:solidFill>
                  <a:prstClr val="black"/>
                </a:solidFill>
              </a:rPr>
              <a:t>Variabel Name</a:t>
            </a:r>
            <a:r>
              <a:rPr lang="en-US" sz="1100">
                <a:solidFill>
                  <a:prstClr val="black"/>
                </a:solidFill>
              </a:rPr>
              <a:t>: </a:t>
            </a:r>
            <a:r>
              <a:rPr lang="en-US" sz="1100" smtClean="0">
                <a:solidFill>
                  <a:prstClr val="black"/>
                </a:solidFill>
              </a:rPr>
              <a:t>chkCoding</a:t>
            </a:r>
            <a:endParaRPr lang="en-US" sz="1100">
              <a:solidFill>
                <a:prstClr val="black"/>
              </a:solidFill>
            </a:endParaRPr>
          </a:p>
          <a:p>
            <a:pPr marL="463550" indent="-463550"/>
            <a:r>
              <a:rPr lang="en-US" sz="1100" b="1" smtClean="0">
                <a:solidFill>
                  <a:prstClr val="black"/>
                </a:solidFill>
              </a:rPr>
              <a:t>text: </a:t>
            </a:r>
            <a:r>
              <a:rPr lang="en-US" sz="1100" smtClean="0">
                <a:solidFill>
                  <a:prstClr val="black"/>
                </a:solidFill>
              </a:rPr>
              <a:t>Browsing</a:t>
            </a:r>
            <a:endParaRPr lang="en-US" sz="1100" b="1" smtClean="0">
              <a:solidFill>
                <a:prstClr val="black"/>
              </a:solidFill>
            </a:endParaRPr>
          </a:p>
          <a:p>
            <a:pPr marL="463550" indent="-463550"/>
            <a:r>
              <a:rPr lang="en-US" sz="1100" b="1" smtClean="0">
                <a:solidFill>
                  <a:prstClr val="black"/>
                </a:solidFill>
              </a:rPr>
              <a:t>selected</a:t>
            </a:r>
            <a:r>
              <a:rPr lang="en-US" sz="1100" smtClean="0">
                <a:solidFill>
                  <a:prstClr val="black"/>
                </a:solidFill>
              </a:rPr>
              <a:t>: not checked</a:t>
            </a:r>
            <a:endParaRPr lang="en-US" sz="11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793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/>
          </a:bodyPr>
          <a:lstStyle/>
          <a:p>
            <a:r>
              <a:rPr lang="en-US" smtClean="0"/>
              <a:t>jSpinner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lvl="1" indent="0">
              <a:buNone/>
            </a:pPr>
            <a:endParaRPr lang="en-US" sz="1600" smtClean="0"/>
          </a:p>
          <a:p>
            <a:pPr lvl="1"/>
            <a:r>
              <a:rPr lang="en-US" sz="2400" smtClean="0"/>
              <a:t>Properties jSpinner yang biasa diisi:</a:t>
            </a:r>
          </a:p>
          <a:p>
            <a:pPr lvl="2"/>
            <a:r>
              <a:rPr lang="en-US" sz="2000" smtClean="0"/>
              <a:t>Variable </a:t>
            </a:r>
            <a:r>
              <a:rPr lang="en-US" sz="2000" smtClean="0"/>
              <a:t>Name</a:t>
            </a:r>
          </a:p>
          <a:p>
            <a:pPr marL="704088" lvl="2" indent="0">
              <a:buNone/>
            </a:pPr>
            <a:r>
              <a:rPr lang="en-US" sz="2000" smtClean="0"/>
              <a:t>	</a:t>
            </a:r>
            <a:r>
              <a:rPr lang="en-US" sz="2000" smtClean="0">
                <a:solidFill>
                  <a:schemeClr val="tx1"/>
                </a:solidFill>
              </a:rPr>
              <a:t>Biasa </a:t>
            </a:r>
            <a:r>
              <a:rPr lang="en-US" sz="2000">
                <a:solidFill>
                  <a:schemeClr val="tx1"/>
                </a:solidFill>
              </a:rPr>
              <a:t>dipakai untuk pemanggilan pada kode program</a:t>
            </a:r>
            <a:endParaRPr lang="en-US" sz="2000"/>
          </a:p>
          <a:p>
            <a:pPr lvl="2"/>
            <a:r>
              <a:rPr lang="en-US" sz="2000" smtClean="0"/>
              <a:t>Model</a:t>
            </a:r>
            <a:endParaRPr lang="en-US" sz="2000" smtClean="0"/>
          </a:p>
          <a:p>
            <a:pPr marL="704088" lvl="2" indent="0">
              <a:buNone/>
            </a:pPr>
            <a:r>
              <a:rPr lang="en-US" sz="2000">
                <a:solidFill>
                  <a:schemeClr val="tx1"/>
                </a:solidFill>
              </a:rPr>
              <a:t>	</a:t>
            </a:r>
            <a:r>
              <a:rPr lang="en-US" sz="2000" smtClean="0">
                <a:solidFill>
                  <a:schemeClr val="tx1"/>
                </a:solidFill>
              </a:rPr>
              <a:t>Untuk </a:t>
            </a:r>
            <a:r>
              <a:rPr lang="en-US" sz="2000" smtClean="0">
                <a:solidFill>
                  <a:schemeClr val="tx1"/>
                </a:solidFill>
              </a:rPr>
              <a:t>menentukan model isi dari spinner</a:t>
            </a:r>
          </a:p>
          <a:p>
            <a:pPr marL="704088" lvl="2" indent="0">
              <a:buNone/>
            </a:pPr>
            <a:endParaRPr lang="en-US" sz="2000" smtClean="0">
              <a:solidFill>
                <a:schemeClr val="tx1"/>
              </a:solidFill>
            </a:endParaRPr>
          </a:p>
          <a:p>
            <a:pPr marL="914400" lvl="2" indent="-211138">
              <a:buNone/>
            </a:pPr>
            <a:endParaRPr lang="en-US" sz="2000" smtClean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en-US" sz="240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580045"/>
            <a:ext cx="1208611" cy="4087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3042" y="4327887"/>
            <a:ext cx="1886830" cy="242539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Line Callout 2 6"/>
          <p:cNvSpPr/>
          <p:nvPr/>
        </p:nvSpPr>
        <p:spPr>
          <a:xfrm>
            <a:off x="4572000" y="4653136"/>
            <a:ext cx="2134989" cy="1008112"/>
          </a:xfrm>
          <a:prstGeom prst="borderCallout2">
            <a:avLst>
              <a:gd name="adj1" fmla="val 64509"/>
              <a:gd name="adj2" fmla="val -1040"/>
              <a:gd name="adj3" fmla="val 64508"/>
              <a:gd name="adj4" fmla="val -24028"/>
              <a:gd name="adj5" fmla="val -3003"/>
              <a:gd name="adj6" fmla="val -76705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100" b="1" smtClean="0">
                <a:solidFill>
                  <a:prstClr val="black"/>
                </a:solidFill>
              </a:rPr>
              <a:t>Pilihan model yang ada: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smtClean="0">
                <a:solidFill>
                  <a:prstClr val="black"/>
                </a:solidFill>
              </a:rPr>
              <a:t>Default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>
                <a:solidFill>
                  <a:prstClr val="black"/>
                </a:solidFill>
              </a:rPr>
              <a:t>Date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smtClean="0">
                <a:solidFill>
                  <a:prstClr val="black"/>
                </a:solidFill>
              </a:rPr>
              <a:t>List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smtClean="0">
                <a:solidFill>
                  <a:prstClr val="black"/>
                </a:solidFill>
              </a:rPr>
              <a:t>Number</a:t>
            </a:r>
            <a:endParaRPr lang="en-US" sz="11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6290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/>
          </a:bodyPr>
          <a:lstStyle/>
          <a:p>
            <a:r>
              <a:rPr lang="en-US" smtClean="0"/>
              <a:t>jSpinner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2625" lvl="1" indent="-219075"/>
            <a:r>
              <a:rPr lang="en-US" sz="2000" smtClean="0"/>
              <a:t>Method yang </a:t>
            </a:r>
            <a:r>
              <a:rPr lang="en-US" sz="2000"/>
              <a:t>sering digunakan:</a:t>
            </a:r>
          </a:p>
          <a:p>
            <a:pPr marL="947801" lvl="2" indent="-219075"/>
            <a:r>
              <a:rPr lang="en-US" sz="1800" smtClean="0"/>
              <a:t>getValue()</a:t>
            </a:r>
            <a:endParaRPr lang="en-US" sz="1800"/>
          </a:p>
          <a:p>
            <a:pPr marL="914400" lvl="2" indent="0">
              <a:buNone/>
            </a:pPr>
            <a:r>
              <a:rPr lang="en-US" sz="1800">
                <a:solidFill>
                  <a:schemeClr val="tx1"/>
                </a:solidFill>
              </a:rPr>
              <a:t>Digunakan </a:t>
            </a:r>
            <a:r>
              <a:rPr lang="en-US" sz="1800">
                <a:solidFill>
                  <a:schemeClr val="tx1"/>
                </a:solidFill>
              </a:rPr>
              <a:t>untuk </a:t>
            </a:r>
            <a:r>
              <a:rPr lang="en-US" sz="1800" smtClean="0">
                <a:solidFill>
                  <a:schemeClr val="tx1"/>
                </a:solidFill>
              </a:rPr>
              <a:t>mengambil </a:t>
            </a:r>
            <a:r>
              <a:rPr lang="en-US" sz="1800">
                <a:solidFill>
                  <a:schemeClr val="tx1"/>
                </a:solidFill>
              </a:rPr>
              <a:t>nilai spinner</a:t>
            </a:r>
          </a:p>
          <a:p>
            <a:pPr marL="682625" lvl="1" indent="-219075"/>
            <a:endParaRPr lang="en-US" sz="2000" smtClean="0"/>
          </a:p>
          <a:p>
            <a:pPr marL="682625" lvl="1" indent="-219075"/>
            <a:r>
              <a:rPr lang="en-US" sz="2000" smtClean="0"/>
              <a:t>Event </a:t>
            </a:r>
            <a:r>
              <a:rPr lang="en-US" sz="2000"/>
              <a:t>yang sering digunakan:</a:t>
            </a:r>
          </a:p>
          <a:p>
            <a:pPr marL="947801" lvl="2" indent="-219075"/>
            <a:r>
              <a:rPr lang="en-US" sz="1800" smtClean="0"/>
              <a:t>stateChanged</a:t>
            </a:r>
            <a:r>
              <a:rPr lang="en-US" sz="1800"/>
              <a:t>()</a:t>
            </a:r>
          </a:p>
          <a:p>
            <a:pPr marL="914400" lvl="2" indent="0">
              <a:buNone/>
            </a:pPr>
            <a:r>
              <a:rPr lang="en-US" sz="1800" smtClean="0">
                <a:solidFill>
                  <a:schemeClr val="tx1"/>
                </a:solidFill>
              </a:rPr>
              <a:t>Digunakan </a:t>
            </a:r>
            <a:r>
              <a:rPr lang="en-US" sz="1800">
                <a:solidFill>
                  <a:schemeClr val="tx1"/>
                </a:solidFill>
              </a:rPr>
              <a:t>untuk menentukan aksi jika </a:t>
            </a:r>
            <a:r>
              <a:rPr lang="en-US" sz="1800">
                <a:solidFill>
                  <a:schemeClr val="tx1"/>
                </a:solidFill>
              </a:rPr>
              <a:t>user </a:t>
            </a:r>
            <a:r>
              <a:rPr lang="en-US" sz="1800" smtClean="0">
                <a:solidFill>
                  <a:schemeClr val="tx1"/>
                </a:solidFill>
              </a:rPr>
              <a:t>merubah nilai spinner</a:t>
            </a:r>
            <a:endParaRPr lang="en-US" sz="1800">
              <a:solidFill>
                <a:schemeClr val="tx1"/>
              </a:solidFill>
            </a:endParaRPr>
          </a:p>
          <a:p>
            <a:pPr marL="704088" lvl="2" indent="0">
              <a:buNone/>
            </a:pPr>
            <a:endParaRPr lang="en-US" sz="1600" smtClean="0">
              <a:solidFill>
                <a:schemeClr val="tx1"/>
              </a:solidFill>
            </a:endParaRPr>
          </a:p>
          <a:p>
            <a:pPr marL="914400" lvl="2" indent="-211138">
              <a:buNone/>
            </a:pPr>
            <a:endParaRPr lang="en-US" sz="1600" smtClean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en-US" sz="180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580045"/>
            <a:ext cx="1208611" cy="4087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7718" y="4591490"/>
            <a:ext cx="3074282" cy="1932406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910927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4165966"/>
            <a:ext cx="3920756" cy="70013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1979" y="1605070"/>
            <a:ext cx="4596706" cy="754683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66800"/>
          </a:xfrm>
        </p:spPr>
        <p:txBody>
          <a:bodyPr>
            <a:normAutofit/>
          </a:bodyPr>
          <a:lstStyle/>
          <a:p>
            <a:r>
              <a:rPr lang="en-US" smtClean="0"/>
              <a:t>jCheckBox</a:t>
            </a:r>
            <a:endParaRPr lang="en-US"/>
          </a:p>
        </p:txBody>
      </p:sp>
      <p:sp>
        <p:nvSpPr>
          <p:cNvPr id="11" name="Line Callout 2 10"/>
          <p:cNvSpPr/>
          <p:nvPr/>
        </p:nvSpPr>
        <p:spPr>
          <a:xfrm>
            <a:off x="6655332" y="1639732"/>
            <a:ext cx="2376264" cy="414445"/>
          </a:xfrm>
          <a:prstGeom prst="borderCallout2">
            <a:avLst>
              <a:gd name="adj1" fmla="val 18751"/>
              <a:gd name="adj2" fmla="val -1709"/>
              <a:gd name="adj3" fmla="val 20440"/>
              <a:gd name="adj4" fmla="val -14199"/>
              <a:gd name="adj5" fmla="val 72128"/>
              <a:gd name="adj6" fmla="val -31625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100" b="1" smtClean="0">
                <a:solidFill>
                  <a:prstClr val="black"/>
                </a:solidFill>
              </a:rPr>
              <a:t>Variabel Name</a:t>
            </a:r>
            <a:r>
              <a:rPr lang="en-US" sz="1100">
                <a:solidFill>
                  <a:prstClr val="black"/>
                </a:solidFill>
              </a:rPr>
              <a:t>: </a:t>
            </a:r>
            <a:r>
              <a:rPr lang="en-US" sz="1100" smtClean="0">
                <a:solidFill>
                  <a:prstClr val="black"/>
                </a:solidFill>
              </a:rPr>
              <a:t>lblAngka</a:t>
            </a:r>
            <a:endParaRPr lang="en-US" sz="1100" smtClean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8864" y="2535201"/>
            <a:ext cx="8856984" cy="7386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1313" algn="l"/>
                <a:tab pos="682625" algn="l"/>
              </a:tabLst>
            </a:pPr>
            <a:r>
              <a:rPr lang="en-US" sz="14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void btnBacaAngkaActionPerformed(java.awt.event.ActionEvent evt) {                                             </a:t>
            </a:r>
          </a:p>
          <a:p>
            <a:pPr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lblAngka.setText</a:t>
            </a:r>
            <a:r>
              <a:rPr 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("Nilai: " + spnAngka.getValue());</a:t>
            </a:r>
          </a:p>
          <a:p>
            <a:pPr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</p:txBody>
      </p:sp>
      <p:sp>
        <p:nvSpPr>
          <p:cNvPr id="13" name="Line Callout 2 12"/>
          <p:cNvSpPr/>
          <p:nvPr/>
        </p:nvSpPr>
        <p:spPr>
          <a:xfrm>
            <a:off x="5076056" y="1052736"/>
            <a:ext cx="2134989" cy="438827"/>
          </a:xfrm>
          <a:prstGeom prst="borderCallout2">
            <a:avLst>
              <a:gd name="adj1" fmla="val 64509"/>
              <a:gd name="adj2" fmla="val -1040"/>
              <a:gd name="adj3" fmla="val 64508"/>
              <a:gd name="adj4" fmla="val -24028"/>
              <a:gd name="adj5" fmla="val 182580"/>
              <a:gd name="adj6" fmla="val -45252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100" b="1" smtClean="0">
                <a:solidFill>
                  <a:prstClr val="black"/>
                </a:solidFill>
              </a:rPr>
              <a:t>Variabel Name</a:t>
            </a:r>
            <a:r>
              <a:rPr lang="en-US" sz="1100">
                <a:solidFill>
                  <a:prstClr val="black"/>
                </a:solidFill>
              </a:rPr>
              <a:t>: </a:t>
            </a:r>
            <a:r>
              <a:rPr lang="en-US" sz="1100" smtClean="0">
                <a:solidFill>
                  <a:prstClr val="black"/>
                </a:solidFill>
              </a:rPr>
              <a:t>btnAngka</a:t>
            </a:r>
            <a:endParaRPr lang="en-US" sz="1100">
              <a:solidFill>
                <a:prstClr val="black"/>
              </a:solidFill>
            </a:endParaRPr>
          </a:p>
          <a:p>
            <a:pPr marL="463550" indent="-463550"/>
            <a:r>
              <a:rPr lang="en-US" sz="1100" b="1" smtClean="0">
                <a:solidFill>
                  <a:prstClr val="black"/>
                </a:solidFill>
              </a:rPr>
              <a:t>text: </a:t>
            </a:r>
            <a:r>
              <a:rPr lang="en-US" sz="1100" smtClean="0">
                <a:solidFill>
                  <a:prstClr val="black"/>
                </a:solidFill>
              </a:rPr>
              <a:t>BacaSpinner</a:t>
            </a:r>
            <a:endParaRPr lang="en-US" sz="1100" b="1" smtClean="0">
              <a:solidFill>
                <a:prstClr val="black"/>
              </a:solidFill>
            </a:endParaRPr>
          </a:p>
        </p:txBody>
      </p:sp>
      <p:sp>
        <p:nvSpPr>
          <p:cNvPr id="14" name="Line Callout 2 13"/>
          <p:cNvSpPr/>
          <p:nvPr/>
        </p:nvSpPr>
        <p:spPr>
          <a:xfrm flipH="1">
            <a:off x="69447" y="1800375"/>
            <a:ext cx="1407592" cy="624485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40467"/>
              <a:gd name="adj6" fmla="val -51944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100" b="1" smtClean="0">
                <a:solidFill>
                  <a:prstClr val="black"/>
                </a:solidFill>
              </a:rPr>
              <a:t>Variabel Name</a:t>
            </a:r>
            <a:r>
              <a:rPr lang="en-US" sz="1100">
                <a:solidFill>
                  <a:prstClr val="black"/>
                </a:solidFill>
              </a:rPr>
              <a:t>: </a:t>
            </a:r>
            <a:r>
              <a:rPr lang="en-US" sz="1100" smtClean="0">
                <a:solidFill>
                  <a:prstClr val="black"/>
                </a:solidFill>
              </a:rPr>
              <a:t>spnAngka</a:t>
            </a:r>
            <a:endParaRPr lang="en-US" sz="1100">
              <a:solidFill>
                <a:prstClr val="black"/>
              </a:solidFill>
            </a:endParaRPr>
          </a:p>
          <a:p>
            <a:pPr marL="463550" indent="-463550"/>
            <a:r>
              <a:rPr lang="en-US" sz="1100" b="1" smtClean="0">
                <a:solidFill>
                  <a:prstClr val="black"/>
                </a:solidFill>
              </a:rPr>
              <a:t>model: </a:t>
            </a:r>
            <a:r>
              <a:rPr lang="en-US" sz="1100" smtClean="0">
                <a:solidFill>
                  <a:prstClr val="black"/>
                </a:solidFill>
              </a:rPr>
              <a:t>Number</a:t>
            </a:r>
            <a:endParaRPr lang="en-US" sz="1100" b="1" smtClean="0">
              <a:solidFill>
                <a:prstClr val="black"/>
              </a:solidFill>
            </a:endParaRPr>
          </a:p>
        </p:txBody>
      </p:sp>
      <p:sp>
        <p:nvSpPr>
          <p:cNvPr id="16" name="Line Callout 2 15"/>
          <p:cNvSpPr/>
          <p:nvPr/>
        </p:nvSpPr>
        <p:spPr>
          <a:xfrm>
            <a:off x="6629584" y="4117071"/>
            <a:ext cx="2376264" cy="414445"/>
          </a:xfrm>
          <a:prstGeom prst="borderCallout2">
            <a:avLst>
              <a:gd name="adj1" fmla="val 18751"/>
              <a:gd name="adj2" fmla="val -1709"/>
              <a:gd name="adj3" fmla="val 20440"/>
              <a:gd name="adj4" fmla="val -14199"/>
              <a:gd name="adj5" fmla="val 72128"/>
              <a:gd name="adj6" fmla="val -31625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100" b="1" smtClean="0">
                <a:solidFill>
                  <a:prstClr val="black"/>
                </a:solidFill>
              </a:rPr>
              <a:t>Variabel Name</a:t>
            </a:r>
            <a:r>
              <a:rPr lang="en-US" sz="1100">
                <a:solidFill>
                  <a:prstClr val="black"/>
                </a:solidFill>
              </a:rPr>
              <a:t>: </a:t>
            </a:r>
            <a:r>
              <a:rPr lang="en-US" sz="1100" smtClean="0">
                <a:solidFill>
                  <a:prstClr val="black"/>
                </a:solidFill>
              </a:rPr>
              <a:t>lblTanggal</a:t>
            </a:r>
            <a:endParaRPr lang="en-US" sz="1100" smtClean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4612" y="5143661"/>
            <a:ext cx="8856984" cy="7386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1313" algn="l"/>
                <a:tab pos="682625" algn="l"/>
              </a:tabLst>
            </a:pPr>
            <a:r>
              <a:rPr lang="en-US" sz="14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private void spnTanggalStateChanged(javax.swing.event.ChangeEvent evt) {                                        </a:t>
            </a:r>
          </a:p>
          <a:p>
            <a:pPr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lblTanggal.setText</a:t>
            </a:r>
            <a:r>
              <a:rPr 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("Tanggal: " + spnTanggal.getValue());</a:t>
            </a:r>
          </a:p>
          <a:p>
            <a:pPr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n-US" sz="140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Line Callout 2 17"/>
          <p:cNvSpPr/>
          <p:nvPr/>
        </p:nvSpPr>
        <p:spPr>
          <a:xfrm flipH="1">
            <a:off x="122050" y="4156354"/>
            <a:ext cx="1407592" cy="624485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40467"/>
              <a:gd name="adj6" fmla="val -51944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100" b="1" smtClean="0">
                <a:solidFill>
                  <a:prstClr val="black"/>
                </a:solidFill>
              </a:rPr>
              <a:t>Variabel Name</a:t>
            </a:r>
            <a:r>
              <a:rPr lang="en-US" sz="1100">
                <a:solidFill>
                  <a:prstClr val="black"/>
                </a:solidFill>
              </a:rPr>
              <a:t>: </a:t>
            </a:r>
            <a:r>
              <a:rPr lang="en-US" sz="1100" smtClean="0">
                <a:solidFill>
                  <a:prstClr val="black"/>
                </a:solidFill>
              </a:rPr>
              <a:t>spnTanggal</a:t>
            </a:r>
            <a:endParaRPr lang="en-US" sz="1100">
              <a:solidFill>
                <a:prstClr val="black"/>
              </a:solidFill>
            </a:endParaRPr>
          </a:p>
          <a:p>
            <a:pPr marL="463550" indent="-463550"/>
            <a:r>
              <a:rPr lang="en-US" sz="1100" b="1" smtClean="0">
                <a:solidFill>
                  <a:prstClr val="black"/>
                </a:solidFill>
              </a:rPr>
              <a:t>model: </a:t>
            </a:r>
            <a:r>
              <a:rPr lang="en-US" sz="1100" smtClean="0">
                <a:solidFill>
                  <a:prstClr val="black"/>
                </a:solidFill>
              </a:rPr>
              <a:t>Date</a:t>
            </a:r>
            <a:endParaRPr lang="en-US" sz="1100" b="1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7010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66800"/>
          </a:xfrm>
        </p:spPr>
        <p:txBody>
          <a:bodyPr>
            <a:normAutofit/>
          </a:bodyPr>
          <a:lstStyle/>
          <a:p>
            <a:r>
              <a:rPr lang="en-US" smtClean="0"/>
              <a:t>jSlider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en-US" smtClean="0"/>
              <a:t> </a:t>
            </a:r>
          </a:p>
          <a:p>
            <a:pPr lvl="1"/>
            <a:r>
              <a:rPr lang="en-US" smtClean="0"/>
              <a:t>Properties jSlider yang biasa diisi:</a:t>
            </a:r>
          </a:p>
          <a:p>
            <a:pPr lvl="2"/>
            <a:r>
              <a:rPr lang="en-US" smtClean="0"/>
              <a:t>Variable Name</a:t>
            </a:r>
          </a:p>
          <a:p>
            <a:pPr marL="704088" lvl="2" indent="0">
              <a:buNone/>
            </a:pPr>
            <a:r>
              <a:rPr lang="en-US" smtClean="0"/>
              <a:t>	</a:t>
            </a:r>
            <a:r>
              <a:rPr lang="en-US" smtClean="0">
                <a:solidFill>
                  <a:schemeClr val="tx1"/>
                </a:solidFill>
              </a:rPr>
              <a:t>Biasa dipakai untuk pemanggilan pada kode program</a:t>
            </a:r>
            <a:endParaRPr lang="en-US" smtClean="0"/>
          </a:p>
          <a:p>
            <a:pPr lvl="2"/>
            <a:r>
              <a:rPr lang="en-US" smtClean="0"/>
              <a:t>majorTickSpacing</a:t>
            </a:r>
          </a:p>
          <a:p>
            <a:pPr marL="704088" lvl="2" indent="0">
              <a:buNone/>
            </a:pPr>
            <a:r>
              <a:rPr lang="en-US" smtClean="0">
                <a:solidFill>
                  <a:schemeClr val="tx1"/>
                </a:solidFill>
              </a:rPr>
              <a:t>	Untuk menentukan besaran skala mayor (besar)</a:t>
            </a:r>
          </a:p>
          <a:p>
            <a:pPr lvl="2"/>
            <a:r>
              <a:rPr lang="en-US" smtClean="0"/>
              <a:t>maximum</a:t>
            </a:r>
          </a:p>
          <a:p>
            <a:pPr marL="914400" lvl="2" indent="-211138">
              <a:buNone/>
            </a:pPr>
            <a:r>
              <a:rPr lang="en-US" smtClean="0"/>
              <a:t>	</a:t>
            </a:r>
            <a:r>
              <a:rPr lang="en-US" smtClean="0">
                <a:solidFill>
                  <a:schemeClr val="tx1"/>
                </a:solidFill>
              </a:rPr>
              <a:t>Untuk menentukan nilai maksimum</a:t>
            </a:r>
          </a:p>
          <a:p>
            <a:pPr marL="947801" lvl="2" indent="-219075"/>
            <a:r>
              <a:rPr lang="en-US" smtClean="0"/>
              <a:t>minimum</a:t>
            </a:r>
          </a:p>
          <a:p>
            <a:pPr marL="728726" lvl="2" indent="0">
              <a:buNone/>
            </a:pPr>
            <a:r>
              <a:rPr lang="en-US">
                <a:solidFill>
                  <a:schemeClr val="tx1"/>
                </a:solidFill>
              </a:rPr>
              <a:t>	 Untuk menentukan </a:t>
            </a:r>
            <a:r>
              <a:rPr lang="en-US">
                <a:solidFill>
                  <a:schemeClr val="tx1"/>
                </a:solidFill>
              </a:rPr>
              <a:t>nilai </a:t>
            </a:r>
            <a:r>
              <a:rPr lang="en-US" smtClean="0">
                <a:solidFill>
                  <a:schemeClr val="tx1"/>
                </a:solidFill>
              </a:rPr>
              <a:t>minimum</a:t>
            </a:r>
            <a:endParaRPr lang="en-US">
              <a:solidFill>
                <a:schemeClr val="tx1"/>
              </a:solidFill>
            </a:endParaRPr>
          </a:p>
          <a:p>
            <a:pPr lvl="2"/>
            <a:r>
              <a:rPr lang="en-US" smtClean="0"/>
              <a:t>minorTickSpacing</a:t>
            </a:r>
            <a:endParaRPr lang="en-US"/>
          </a:p>
          <a:p>
            <a:pPr marL="728726" lvl="2" indent="0">
              <a:buNone/>
            </a:pPr>
            <a:r>
              <a:rPr lang="en-US"/>
              <a:t>	</a:t>
            </a:r>
            <a:r>
              <a:rPr lang="en-US">
                <a:solidFill>
                  <a:schemeClr val="tx1"/>
                </a:solidFill>
              </a:rPr>
              <a:t> Untuk menentukan besaran </a:t>
            </a:r>
            <a:r>
              <a:rPr lang="en-US">
                <a:solidFill>
                  <a:schemeClr val="tx1"/>
                </a:solidFill>
              </a:rPr>
              <a:t>skala </a:t>
            </a:r>
            <a:r>
              <a:rPr lang="en-US" smtClean="0">
                <a:solidFill>
                  <a:schemeClr val="tx1"/>
                </a:solidFill>
              </a:rPr>
              <a:t>minor (kecil)</a:t>
            </a:r>
            <a:endParaRPr lang="en-US" smtClean="0"/>
          </a:p>
          <a:p>
            <a:pPr lvl="2"/>
            <a:r>
              <a:rPr lang="en-US" smtClean="0"/>
              <a:t>orientation</a:t>
            </a:r>
            <a:endParaRPr lang="en-US"/>
          </a:p>
          <a:p>
            <a:pPr marL="728726" lvl="2" indent="0">
              <a:buNone/>
            </a:pPr>
            <a:r>
              <a:rPr lang="en-US"/>
              <a:t>	</a:t>
            </a:r>
            <a:r>
              <a:rPr lang="en-US">
                <a:solidFill>
                  <a:schemeClr val="tx1"/>
                </a:solidFill>
              </a:rPr>
              <a:t>Digunakan untuk </a:t>
            </a:r>
            <a:r>
              <a:rPr lang="en-US">
                <a:solidFill>
                  <a:schemeClr val="tx1"/>
                </a:solidFill>
              </a:rPr>
              <a:t>menentukan </a:t>
            </a:r>
            <a:r>
              <a:rPr lang="en-US" smtClean="0">
                <a:solidFill>
                  <a:schemeClr val="tx1"/>
                </a:solidFill>
              </a:rPr>
              <a:t>apakah slider horisontal atau vertikal</a:t>
            </a:r>
            <a:endParaRPr lang="en-US">
              <a:solidFill>
                <a:schemeClr val="tx1"/>
              </a:solidFill>
            </a:endParaRPr>
          </a:p>
          <a:p>
            <a:pPr lvl="2"/>
            <a:r>
              <a:rPr lang="en-US" smtClean="0"/>
              <a:t>paintLabels</a:t>
            </a:r>
            <a:endParaRPr lang="en-US"/>
          </a:p>
          <a:p>
            <a:pPr marL="728726" lvl="2" indent="0">
              <a:buNone/>
            </a:pPr>
            <a:r>
              <a:rPr lang="en-US"/>
              <a:t>	</a:t>
            </a:r>
            <a:r>
              <a:rPr lang="en-US">
                <a:solidFill>
                  <a:schemeClr val="tx1"/>
                </a:solidFill>
              </a:rPr>
              <a:t>Digunakan </a:t>
            </a:r>
            <a:r>
              <a:rPr lang="en-US">
                <a:solidFill>
                  <a:schemeClr val="tx1"/>
                </a:solidFill>
              </a:rPr>
              <a:t>untuk </a:t>
            </a:r>
            <a:r>
              <a:rPr lang="en-US" smtClean="0">
                <a:solidFill>
                  <a:schemeClr val="tx1"/>
                </a:solidFill>
              </a:rPr>
              <a:t>menampilkan label (angka) skala</a:t>
            </a:r>
          </a:p>
          <a:p>
            <a:pPr lvl="2"/>
            <a:r>
              <a:rPr lang="en-US" smtClean="0"/>
              <a:t>paintTicks</a:t>
            </a:r>
            <a:endParaRPr lang="en-US"/>
          </a:p>
          <a:p>
            <a:pPr marL="728726" lvl="2" indent="0">
              <a:buNone/>
            </a:pPr>
            <a:r>
              <a:rPr lang="en-US"/>
              <a:t>	</a:t>
            </a:r>
            <a:r>
              <a:rPr lang="en-US">
                <a:solidFill>
                  <a:schemeClr val="tx1"/>
                </a:solidFill>
              </a:rPr>
              <a:t>Digunakan </a:t>
            </a:r>
            <a:r>
              <a:rPr lang="en-US">
                <a:solidFill>
                  <a:schemeClr val="tx1"/>
                </a:solidFill>
              </a:rPr>
              <a:t>untuk menampilkan </a:t>
            </a:r>
            <a:r>
              <a:rPr lang="en-US" smtClean="0">
                <a:solidFill>
                  <a:schemeClr val="tx1"/>
                </a:solidFill>
              </a:rPr>
              <a:t>bar skala</a:t>
            </a:r>
          </a:p>
          <a:p>
            <a:pPr lvl="2"/>
            <a:r>
              <a:rPr lang="en-US" smtClean="0"/>
              <a:t>paintTrack</a:t>
            </a:r>
            <a:endParaRPr lang="en-US"/>
          </a:p>
          <a:p>
            <a:pPr marL="728726" lvl="2" indent="0">
              <a:buNone/>
            </a:pPr>
            <a:r>
              <a:rPr lang="en-US"/>
              <a:t>	</a:t>
            </a:r>
            <a:r>
              <a:rPr lang="en-US">
                <a:solidFill>
                  <a:schemeClr val="tx1"/>
                </a:solidFill>
              </a:rPr>
              <a:t>Digunakan </a:t>
            </a:r>
            <a:r>
              <a:rPr lang="en-US">
                <a:solidFill>
                  <a:schemeClr val="tx1"/>
                </a:solidFill>
              </a:rPr>
              <a:t>untuk </a:t>
            </a:r>
            <a:r>
              <a:rPr lang="en-US">
                <a:solidFill>
                  <a:schemeClr val="tx1"/>
                </a:solidFill>
              </a:rPr>
              <a:t>menampilkan </a:t>
            </a:r>
            <a:r>
              <a:rPr lang="en-US">
                <a:solidFill>
                  <a:schemeClr val="tx1"/>
                </a:solidFill>
              </a:rPr>
              <a:t>strip </a:t>
            </a:r>
            <a:r>
              <a:rPr lang="en-US" smtClean="0">
                <a:solidFill>
                  <a:schemeClr val="tx1"/>
                </a:solidFill>
              </a:rPr>
              <a:t>garis slider</a:t>
            </a:r>
          </a:p>
          <a:p>
            <a:pPr lvl="2"/>
            <a:r>
              <a:rPr lang="en-US" smtClean="0"/>
              <a:t>snapToTick</a:t>
            </a:r>
          </a:p>
          <a:p>
            <a:pPr marL="728726" lvl="2" indent="0">
              <a:buNone/>
            </a:pPr>
            <a:r>
              <a:rPr lang="en-US" smtClean="0"/>
              <a:t>	</a:t>
            </a:r>
            <a:r>
              <a:rPr lang="en-US" smtClean="0">
                <a:solidFill>
                  <a:schemeClr val="tx1"/>
                </a:solidFill>
              </a:rPr>
              <a:t>Digunakan untuk menentukan apakah pointer slider snap ke tick atau tidak</a:t>
            </a:r>
          </a:p>
          <a:p>
            <a:pPr lvl="2"/>
            <a:r>
              <a:rPr lang="en-US" smtClean="0"/>
              <a:t>value</a:t>
            </a:r>
            <a:endParaRPr lang="en-US"/>
          </a:p>
          <a:p>
            <a:pPr marL="728726" lvl="2" indent="0">
              <a:buNone/>
            </a:pPr>
            <a:r>
              <a:rPr lang="en-US"/>
              <a:t>	</a:t>
            </a:r>
            <a:r>
              <a:rPr lang="en-US">
                <a:solidFill>
                  <a:schemeClr val="tx1"/>
                </a:solidFill>
              </a:rPr>
              <a:t>Digunakan untuk </a:t>
            </a:r>
            <a:r>
              <a:rPr lang="en-US">
                <a:solidFill>
                  <a:schemeClr val="tx1"/>
                </a:solidFill>
              </a:rPr>
              <a:t>menentukan </a:t>
            </a:r>
            <a:r>
              <a:rPr lang="en-US" smtClean="0">
                <a:solidFill>
                  <a:schemeClr val="tx1"/>
                </a:solidFill>
              </a:rPr>
              <a:t>nilai posisi awal pointer slider.</a:t>
            </a:r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052736"/>
            <a:ext cx="1231510" cy="438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6582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Tujuan Pertemuan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/>
              <a:t>Memahami </a:t>
            </a:r>
            <a:r>
              <a:rPr lang="en-US" smtClean="0"/>
              <a:t>pembuatan program java visual sederhana dengan swing:</a:t>
            </a:r>
          </a:p>
          <a:p>
            <a:pPr lvl="1">
              <a:lnSpc>
                <a:spcPct val="150000"/>
              </a:lnSpc>
            </a:pPr>
            <a:r>
              <a:rPr lang="en-US"/>
              <a:t>j</a:t>
            </a:r>
            <a:r>
              <a:rPr lang="en-US" smtClean="0"/>
              <a:t>Combo</a:t>
            </a:r>
          </a:p>
          <a:p>
            <a:pPr lvl="1">
              <a:lnSpc>
                <a:spcPct val="150000"/>
              </a:lnSpc>
            </a:pPr>
            <a:r>
              <a:rPr lang="en-US" smtClean="0"/>
              <a:t>jRadioButton</a:t>
            </a:r>
          </a:p>
        </p:txBody>
      </p:sp>
    </p:spTree>
    <p:extLst>
      <p:ext uri="{BB962C8B-B14F-4D97-AF65-F5344CB8AC3E}">
        <p14:creationId xmlns:p14="http://schemas.microsoft.com/office/powerpoint/2010/main" val="5148265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/>
          </a:bodyPr>
          <a:lstStyle/>
          <a:p>
            <a:r>
              <a:rPr lang="en-US" smtClean="0"/>
              <a:t>jSpinner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2625" lvl="1" indent="-219075"/>
            <a:r>
              <a:rPr lang="en-US" sz="2000" smtClean="0"/>
              <a:t>Method yang </a:t>
            </a:r>
            <a:r>
              <a:rPr lang="en-US" sz="2000"/>
              <a:t>sering digunakan:</a:t>
            </a:r>
          </a:p>
          <a:p>
            <a:pPr marL="947801" lvl="2" indent="-219075"/>
            <a:r>
              <a:rPr lang="en-US" sz="1800" smtClean="0"/>
              <a:t>getValue()</a:t>
            </a:r>
            <a:endParaRPr lang="en-US" sz="1800"/>
          </a:p>
          <a:p>
            <a:pPr marL="914400" lvl="2" indent="0">
              <a:buNone/>
            </a:pPr>
            <a:r>
              <a:rPr lang="en-US" sz="1800">
                <a:solidFill>
                  <a:schemeClr val="tx1"/>
                </a:solidFill>
              </a:rPr>
              <a:t>Digunakan </a:t>
            </a:r>
            <a:r>
              <a:rPr lang="en-US" sz="1800">
                <a:solidFill>
                  <a:schemeClr val="tx1"/>
                </a:solidFill>
              </a:rPr>
              <a:t>untuk </a:t>
            </a:r>
            <a:r>
              <a:rPr lang="en-US" sz="1800" smtClean="0">
                <a:solidFill>
                  <a:schemeClr val="tx1"/>
                </a:solidFill>
              </a:rPr>
              <a:t>mengambil </a:t>
            </a:r>
            <a:r>
              <a:rPr lang="en-US" sz="1800">
                <a:solidFill>
                  <a:schemeClr val="tx1"/>
                </a:solidFill>
              </a:rPr>
              <a:t>nilai spinner</a:t>
            </a:r>
          </a:p>
          <a:p>
            <a:pPr marL="682625" lvl="1" indent="-219075"/>
            <a:endParaRPr lang="en-US" sz="2000" smtClean="0"/>
          </a:p>
          <a:p>
            <a:pPr marL="682625" lvl="1" indent="-219075"/>
            <a:r>
              <a:rPr lang="en-US" sz="2000" smtClean="0"/>
              <a:t>Event </a:t>
            </a:r>
            <a:r>
              <a:rPr lang="en-US" sz="2000"/>
              <a:t>yang sering digunakan:</a:t>
            </a:r>
          </a:p>
          <a:p>
            <a:pPr marL="947801" lvl="2" indent="-219075"/>
            <a:r>
              <a:rPr lang="en-US" sz="1800" smtClean="0"/>
              <a:t>stateChanged</a:t>
            </a:r>
            <a:r>
              <a:rPr lang="en-US" sz="1800"/>
              <a:t>()</a:t>
            </a:r>
          </a:p>
          <a:p>
            <a:pPr marL="914400" lvl="2" indent="0">
              <a:buNone/>
            </a:pPr>
            <a:r>
              <a:rPr lang="en-US" sz="1800" smtClean="0">
                <a:solidFill>
                  <a:schemeClr val="tx1"/>
                </a:solidFill>
              </a:rPr>
              <a:t>Digunakan </a:t>
            </a:r>
            <a:r>
              <a:rPr lang="en-US" sz="1800">
                <a:solidFill>
                  <a:schemeClr val="tx1"/>
                </a:solidFill>
              </a:rPr>
              <a:t>untuk menentukan aksi jika </a:t>
            </a:r>
            <a:r>
              <a:rPr lang="en-US" sz="1800">
                <a:solidFill>
                  <a:schemeClr val="tx1"/>
                </a:solidFill>
              </a:rPr>
              <a:t>user </a:t>
            </a:r>
            <a:r>
              <a:rPr lang="en-US" sz="1800" smtClean="0">
                <a:solidFill>
                  <a:schemeClr val="tx1"/>
                </a:solidFill>
              </a:rPr>
              <a:t>merubah nilai spinner</a:t>
            </a:r>
            <a:endParaRPr lang="en-US" sz="1800">
              <a:solidFill>
                <a:schemeClr val="tx1"/>
              </a:solidFill>
            </a:endParaRPr>
          </a:p>
          <a:p>
            <a:pPr marL="704088" lvl="2" indent="0">
              <a:buNone/>
            </a:pPr>
            <a:endParaRPr lang="en-US" sz="1600" smtClean="0">
              <a:solidFill>
                <a:schemeClr val="tx1"/>
              </a:solidFill>
            </a:endParaRPr>
          </a:p>
          <a:p>
            <a:pPr marL="914400" lvl="2" indent="-211138">
              <a:buNone/>
            </a:pPr>
            <a:endParaRPr lang="en-US" sz="1600" smtClean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en-US" sz="180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580045"/>
            <a:ext cx="1208611" cy="4087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7718" y="4591490"/>
            <a:ext cx="3074282" cy="1932406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620688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jSlider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600" y="1484784"/>
            <a:ext cx="1231510" cy="438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2441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816" y="1257457"/>
            <a:ext cx="4300207" cy="8656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66800"/>
          </a:xfrm>
        </p:spPr>
        <p:txBody>
          <a:bodyPr>
            <a:normAutofit/>
          </a:bodyPr>
          <a:lstStyle/>
          <a:p>
            <a:r>
              <a:rPr lang="en-US" smtClean="0"/>
              <a:t>jCheckBox</a:t>
            </a:r>
            <a:endParaRPr lang="en-US"/>
          </a:p>
        </p:txBody>
      </p:sp>
      <p:sp>
        <p:nvSpPr>
          <p:cNvPr id="11" name="Line Callout 2 10"/>
          <p:cNvSpPr/>
          <p:nvPr/>
        </p:nvSpPr>
        <p:spPr>
          <a:xfrm>
            <a:off x="7429406" y="1107415"/>
            <a:ext cx="1470777" cy="414445"/>
          </a:xfrm>
          <a:prstGeom prst="borderCallout2">
            <a:avLst>
              <a:gd name="adj1" fmla="val 18751"/>
              <a:gd name="adj2" fmla="val -1709"/>
              <a:gd name="adj3" fmla="val 20440"/>
              <a:gd name="adj4" fmla="val -14199"/>
              <a:gd name="adj5" fmla="val 72128"/>
              <a:gd name="adj6" fmla="val -31625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200" b="1" smtClean="0">
                <a:solidFill>
                  <a:prstClr val="black"/>
                </a:solidFill>
              </a:rPr>
              <a:t>Variabel Name</a:t>
            </a:r>
            <a:r>
              <a:rPr lang="en-US" sz="1200">
                <a:solidFill>
                  <a:prstClr val="black"/>
                </a:solidFill>
              </a:rPr>
              <a:t>: </a:t>
            </a:r>
            <a:r>
              <a:rPr lang="en-US" sz="1200" smtClean="0">
                <a:solidFill>
                  <a:prstClr val="black"/>
                </a:solidFill>
              </a:rPr>
              <a:t>lblSkala</a:t>
            </a:r>
            <a:endParaRPr lang="en-US" sz="1200" smtClean="0">
              <a:solidFill>
                <a:prstClr val="black"/>
              </a:solidFill>
            </a:endParaRPr>
          </a:p>
        </p:txBody>
      </p:sp>
      <p:sp>
        <p:nvSpPr>
          <p:cNvPr id="14" name="Line Callout 2 13"/>
          <p:cNvSpPr/>
          <p:nvPr/>
        </p:nvSpPr>
        <p:spPr>
          <a:xfrm flipH="1">
            <a:off x="274488" y="1866755"/>
            <a:ext cx="2427945" cy="2290213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1106"/>
              <a:gd name="adj6" fmla="val -38675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200" b="1" smtClean="0">
                <a:solidFill>
                  <a:prstClr val="black"/>
                </a:solidFill>
              </a:rPr>
              <a:t>Variabel Name</a:t>
            </a:r>
            <a:r>
              <a:rPr lang="en-US" sz="1200">
                <a:solidFill>
                  <a:prstClr val="black"/>
                </a:solidFill>
              </a:rPr>
              <a:t>: </a:t>
            </a:r>
            <a:r>
              <a:rPr lang="en-US" sz="1200" smtClean="0">
                <a:solidFill>
                  <a:prstClr val="black"/>
                </a:solidFill>
              </a:rPr>
              <a:t>sldSkala</a:t>
            </a:r>
            <a:endParaRPr lang="en-US" sz="1200">
              <a:solidFill>
                <a:prstClr val="black"/>
              </a:solidFill>
            </a:endParaRPr>
          </a:p>
          <a:p>
            <a:pPr marL="463550" indent="-463550"/>
            <a:r>
              <a:rPr lang="en-US" sz="1200" b="1"/>
              <a:t>majorTickSpacing</a:t>
            </a:r>
            <a:r>
              <a:rPr lang="en-US" sz="1200"/>
              <a:t> </a:t>
            </a:r>
            <a:r>
              <a:rPr lang="en-US" sz="1200" b="1" smtClean="0">
                <a:solidFill>
                  <a:prstClr val="black"/>
                </a:solidFill>
              </a:rPr>
              <a:t>: </a:t>
            </a:r>
            <a:r>
              <a:rPr lang="en-US" sz="1200" smtClean="0">
                <a:solidFill>
                  <a:prstClr val="black"/>
                </a:solidFill>
              </a:rPr>
              <a:t>5</a:t>
            </a:r>
          </a:p>
          <a:p>
            <a:pPr marL="463550" indent="-463550"/>
            <a:r>
              <a:rPr lang="en-US" sz="1200" b="1" smtClean="0">
                <a:solidFill>
                  <a:prstClr val="black"/>
                </a:solidFill>
              </a:rPr>
              <a:t>maximum:</a:t>
            </a:r>
            <a:r>
              <a:rPr lang="en-US" sz="1200" smtClean="0">
                <a:solidFill>
                  <a:prstClr val="black"/>
                </a:solidFill>
              </a:rPr>
              <a:t> 10</a:t>
            </a:r>
          </a:p>
          <a:p>
            <a:pPr marL="463550" indent="-463550"/>
            <a:r>
              <a:rPr lang="en-US" sz="1200" b="1" smtClean="0">
                <a:solidFill>
                  <a:prstClr val="black"/>
                </a:solidFill>
              </a:rPr>
              <a:t>minimum:</a:t>
            </a:r>
            <a:r>
              <a:rPr lang="en-US" sz="1200" smtClean="0">
                <a:solidFill>
                  <a:prstClr val="black"/>
                </a:solidFill>
              </a:rPr>
              <a:t> 0</a:t>
            </a:r>
          </a:p>
          <a:p>
            <a:pPr marL="463550" indent="-463550"/>
            <a:r>
              <a:rPr lang="en-US" sz="1200" b="1" smtClean="0"/>
              <a:t>minorTickSpacing</a:t>
            </a:r>
            <a:r>
              <a:rPr lang="en-US" sz="1200" smtClean="0"/>
              <a:t> </a:t>
            </a:r>
            <a:r>
              <a:rPr lang="en-US" sz="1200" b="1">
                <a:solidFill>
                  <a:prstClr val="black"/>
                </a:solidFill>
              </a:rPr>
              <a:t>: </a:t>
            </a:r>
            <a:r>
              <a:rPr lang="en-US" sz="1200" smtClean="0">
                <a:solidFill>
                  <a:prstClr val="black"/>
                </a:solidFill>
              </a:rPr>
              <a:t>1</a:t>
            </a:r>
          </a:p>
          <a:p>
            <a:pPr marL="463550" indent="-463550"/>
            <a:r>
              <a:rPr lang="en-US" sz="1200" b="1" smtClean="0"/>
              <a:t>Orientation:</a:t>
            </a:r>
            <a:r>
              <a:rPr lang="en-US" sz="1200" smtClean="0"/>
              <a:t> HORIZONTAL</a:t>
            </a:r>
          </a:p>
          <a:p>
            <a:pPr marL="463550" indent="-463550"/>
            <a:r>
              <a:rPr lang="en-US" sz="1200" b="1" smtClean="0">
                <a:solidFill>
                  <a:prstClr val="black"/>
                </a:solidFill>
              </a:rPr>
              <a:t>paintLabels:</a:t>
            </a:r>
            <a:r>
              <a:rPr lang="en-US" sz="1200" smtClean="0">
                <a:solidFill>
                  <a:prstClr val="black"/>
                </a:solidFill>
              </a:rPr>
              <a:t> true</a:t>
            </a:r>
          </a:p>
          <a:p>
            <a:pPr marL="463550" indent="-463550"/>
            <a:r>
              <a:rPr lang="en-US" sz="1200" b="1" smtClean="0"/>
              <a:t>paintTicks:</a:t>
            </a:r>
            <a:r>
              <a:rPr lang="en-US" sz="1200" smtClean="0"/>
              <a:t> true</a:t>
            </a:r>
          </a:p>
          <a:p>
            <a:pPr marL="463550" indent="-463550"/>
            <a:r>
              <a:rPr lang="en-US" sz="1200" b="1" smtClean="0">
                <a:solidFill>
                  <a:prstClr val="black"/>
                </a:solidFill>
              </a:rPr>
              <a:t>paintTrack:</a:t>
            </a:r>
            <a:r>
              <a:rPr lang="en-US" sz="1200" smtClean="0">
                <a:solidFill>
                  <a:prstClr val="black"/>
                </a:solidFill>
              </a:rPr>
              <a:t> true</a:t>
            </a:r>
          </a:p>
          <a:p>
            <a:pPr marL="463550" indent="-463550"/>
            <a:r>
              <a:rPr lang="en-US" sz="1200" b="1" smtClean="0">
                <a:solidFill>
                  <a:prstClr val="black"/>
                </a:solidFill>
              </a:rPr>
              <a:t>snapToTick:</a:t>
            </a:r>
            <a:r>
              <a:rPr lang="en-US" sz="1200" smtClean="0">
                <a:solidFill>
                  <a:prstClr val="black"/>
                </a:solidFill>
              </a:rPr>
              <a:t> true</a:t>
            </a:r>
          </a:p>
          <a:p>
            <a:pPr marL="463550" indent="-463550"/>
            <a:r>
              <a:rPr lang="en-US" sz="1200" smtClean="0">
                <a:solidFill>
                  <a:prstClr val="black"/>
                </a:solidFill>
              </a:rPr>
              <a:t>value: 5</a:t>
            </a:r>
          </a:p>
          <a:p>
            <a:pPr marL="463550" indent="-463550"/>
            <a:endParaRPr lang="en-US" sz="1200">
              <a:solidFill>
                <a:prstClr val="black"/>
              </a:solidFill>
            </a:endParaRPr>
          </a:p>
          <a:p>
            <a:pPr marL="463550" indent="-463550"/>
            <a:endParaRPr lang="en-US" sz="1200" smtClean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59780" y="4941168"/>
            <a:ext cx="8856984" cy="7386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1313" algn="l"/>
                <a:tab pos="682625" algn="l"/>
              </a:tabLst>
            </a:pPr>
            <a:r>
              <a:rPr lang="en-US" sz="14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void sldSkalaStateChanged(javax.swing.event.ChangeEvent evt) {                                      </a:t>
            </a:r>
          </a:p>
          <a:p>
            <a:pPr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lblSkala.setText</a:t>
            </a:r>
            <a:r>
              <a:rPr 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("Nilai Slider: " + sldSkala.getValue());</a:t>
            </a:r>
          </a:p>
          <a:p>
            <a:pPr>
              <a:tabLst>
                <a:tab pos="341313" algn="l"/>
                <a:tab pos="682625" algn="l"/>
              </a:tabLst>
            </a:pPr>
            <a:r>
              <a:rPr lang="en-US" sz="140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4189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66800"/>
          </a:xfrm>
        </p:spPr>
        <p:txBody>
          <a:bodyPr/>
          <a:lstStyle/>
          <a:p>
            <a:r>
              <a:rPr lang="en-US" smtClean="0"/>
              <a:t>Tugas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7032"/>
            <a:ext cx="8229600" cy="1701888"/>
          </a:xfrm>
        </p:spPr>
        <p:txBody>
          <a:bodyPr>
            <a:normAutofit/>
          </a:bodyPr>
          <a:lstStyle/>
          <a:p>
            <a:r>
              <a:rPr lang="en-US" sz="2000" smtClean="0"/>
              <a:t>Buat aplikasi visual dengan menggunakan komponen-komponen swing control dengan tampilan seperti berikut:</a:t>
            </a:r>
            <a:endParaRPr lang="en-US" sz="200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667" y="2060848"/>
            <a:ext cx="3760550" cy="43924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14775" y="1772816"/>
            <a:ext cx="5049713" cy="50131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rmAutofit fontScale="92500" lnSpcReduction="10000"/>
          </a:bodyPr>
          <a:lstStyle/>
          <a:p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Dengan ketentuan operasinya:</a:t>
            </a:r>
          </a:p>
          <a:p>
            <a:pPr marL="342900" indent="-342900">
              <a:buFont typeface="+mj-lt"/>
              <a:buAutoNum type="arabicPeriod"/>
            </a:pP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Teks 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pada </a:t>
            </a:r>
            <a:r>
              <a:rPr lang="en-US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label output radio 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button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berubah;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Jika radio button yang dipilih Wanita, teksnya berubah menjadi: </a:t>
            </a:r>
            <a:r>
              <a:rPr lang="en-US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Wanita Cantiq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Jika radio button 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yang 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dipilih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Pria, 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teksnya berubah menjadi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Pria Ganteng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Jika check box Browsing di checked, maka </a:t>
            </a:r>
            <a:r>
              <a:rPr lang="en-US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label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 teksnya berubah menjadi: Browsing dipilih.</a:t>
            </a:r>
          </a:p>
          <a:p>
            <a:pPr marL="342900"/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Jika 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check box Browsing di checked, maka </a:t>
            </a:r>
            <a:r>
              <a:rPr lang="en-US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label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 teksnya berubah menjadi: Browsing 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dipilih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. (Demikian juga untuk Coding dan Reading)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Jika tombol periksa di-click, maka label </a:t>
            </a:r>
            <a:r>
              <a:rPr lang="en-US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hasil periksa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akan berisi teks radio button yang dipilih serta teks check box yang dipilih.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Jika tombol baca spinner di-click, maka teks </a:t>
            </a:r>
            <a:r>
              <a:rPr lang="en-US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label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nilai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 akan berubah sesuai nilai dari spinner.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Jika spinner tanggal diubah nilainya oleh user, maka secara langsung teks </a:t>
            </a:r>
            <a:r>
              <a:rPr lang="en-US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label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tanggal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 berubah sesuai tanggal pada spinner.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Jika posisi pointer slider diubah, maka label nilai slider akan berubah sesuai nilai dari slider</a:t>
            </a:r>
          </a:p>
          <a:p>
            <a:pPr marL="342900" indent="-342900">
              <a:buFont typeface="+mj-lt"/>
              <a:buAutoNum type="arabicPeriod" startAt="3"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 startAt="3"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8437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Terima Kasih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smtClean="0"/>
          </a:p>
          <a:p>
            <a:pPr marL="109728" indent="0" algn="ctr">
              <a:buNone/>
            </a:pPr>
            <a:r>
              <a:rPr lang="en-US" smtClean="0">
                <a:solidFill>
                  <a:schemeClr val="accent1"/>
                </a:solidFill>
              </a:rPr>
              <a:t>“</a:t>
            </a:r>
            <a:r>
              <a:rPr lang="en-US" i="1" smtClean="0">
                <a:solidFill>
                  <a:schemeClr val="accent1"/>
                </a:solidFill>
              </a:rPr>
              <a:t>The More You Share, </a:t>
            </a:r>
          </a:p>
          <a:p>
            <a:pPr marL="109728" indent="0" algn="ctr">
              <a:buNone/>
            </a:pPr>
            <a:r>
              <a:rPr lang="en-US" i="1">
                <a:solidFill>
                  <a:schemeClr val="accent1"/>
                </a:solidFill>
              </a:rPr>
              <a:t>	</a:t>
            </a:r>
            <a:r>
              <a:rPr lang="en-US" i="1" smtClean="0">
                <a:solidFill>
                  <a:schemeClr val="accent1"/>
                </a:solidFill>
              </a:rPr>
              <a:t>	The More You Get</a:t>
            </a:r>
            <a:r>
              <a:rPr lang="en-US" smtClean="0">
                <a:solidFill>
                  <a:schemeClr val="accent1"/>
                </a:solidFill>
              </a:rPr>
              <a:t>”</a:t>
            </a:r>
            <a:endParaRPr 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2921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jComboBox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endParaRPr lang="en-US"/>
          </a:p>
          <a:p>
            <a:pPr>
              <a:lnSpc>
                <a:spcPct val="110000"/>
              </a:lnSpc>
            </a:pPr>
            <a:r>
              <a:rPr lang="en-US" smtClean="0"/>
              <a:t> </a:t>
            </a:r>
          </a:p>
          <a:p>
            <a:pPr lvl="1">
              <a:lnSpc>
                <a:spcPct val="110000"/>
              </a:lnSpc>
            </a:pPr>
            <a:r>
              <a:rPr lang="en-US" smtClean="0"/>
              <a:t>Properties jComboBox yang biasa diisi:</a:t>
            </a:r>
          </a:p>
          <a:p>
            <a:pPr lvl="2">
              <a:lnSpc>
                <a:spcPct val="110000"/>
              </a:lnSpc>
            </a:pPr>
            <a:r>
              <a:rPr lang="en-US" b="1" smtClean="0"/>
              <a:t>Variable Name</a:t>
            </a:r>
          </a:p>
          <a:p>
            <a:pPr marL="960120" lvl="3" indent="0">
              <a:lnSpc>
                <a:spcPct val="110000"/>
              </a:lnSpc>
              <a:buNone/>
            </a:pPr>
            <a:r>
              <a:rPr lang="en-US" smtClean="0">
                <a:solidFill>
                  <a:schemeClr val="tx1"/>
                </a:solidFill>
              </a:rPr>
              <a:t>Biasa dipakai untuk pemanggilan pada kode program</a:t>
            </a:r>
          </a:p>
          <a:p>
            <a:pPr lvl="2">
              <a:lnSpc>
                <a:spcPct val="110000"/>
              </a:lnSpc>
            </a:pPr>
            <a:r>
              <a:rPr lang="en-US" b="1" smtClean="0"/>
              <a:t>Model</a:t>
            </a:r>
          </a:p>
          <a:p>
            <a:pPr marL="960120" lvl="3" indent="0">
              <a:lnSpc>
                <a:spcPct val="110000"/>
              </a:lnSpc>
              <a:buNone/>
            </a:pPr>
            <a:r>
              <a:rPr lang="en-US" smtClean="0">
                <a:solidFill>
                  <a:schemeClr val="tx1"/>
                </a:solidFill>
              </a:rPr>
              <a:t>Untuk menentukan isi dari Combo Box</a:t>
            </a:r>
          </a:p>
          <a:p>
            <a:pPr lvl="2">
              <a:lnSpc>
                <a:spcPct val="110000"/>
              </a:lnSpc>
            </a:pPr>
            <a:r>
              <a:rPr lang="en-US" b="1" smtClean="0"/>
              <a:t>selectedIndex</a:t>
            </a:r>
          </a:p>
          <a:p>
            <a:pPr marL="960120" lvl="3" indent="0">
              <a:lnSpc>
                <a:spcPct val="110000"/>
              </a:lnSpc>
              <a:buNone/>
            </a:pPr>
            <a:r>
              <a:rPr lang="en-US" smtClean="0">
                <a:solidFill>
                  <a:schemeClr val="tx1"/>
                </a:solidFill>
              </a:rPr>
              <a:t>Untuk menentukan index dari isi yang tepilih</a:t>
            </a:r>
          </a:p>
          <a:p>
            <a:pPr lvl="2">
              <a:lnSpc>
                <a:spcPct val="110000"/>
              </a:lnSpc>
            </a:pPr>
            <a:r>
              <a:rPr lang="en-US" b="1" smtClean="0"/>
              <a:t>toolTipText</a:t>
            </a:r>
          </a:p>
          <a:p>
            <a:pPr marL="960120" lvl="3" indent="0">
              <a:lnSpc>
                <a:spcPct val="110000"/>
              </a:lnSpc>
              <a:buNone/>
            </a:pPr>
            <a:r>
              <a:rPr lang="en-US" smtClean="0">
                <a:solidFill>
                  <a:schemeClr val="tx1"/>
                </a:solidFill>
              </a:rPr>
              <a:t>Untuk menampilkan teks dalam tooltip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2061989"/>
            <a:ext cx="1811407" cy="646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9150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jComboBox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endParaRPr lang="en-US"/>
          </a:p>
          <a:p>
            <a:pPr>
              <a:lnSpc>
                <a:spcPct val="120000"/>
              </a:lnSpc>
            </a:pPr>
            <a:r>
              <a:rPr lang="en-US" smtClean="0"/>
              <a:t> </a:t>
            </a:r>
          </a:p>
          <a:p>
            <a:pPr lvl="1">
              <a:lnSpc>
                <a:spcPct val="120000"/>
              </a:lnSpc>
            </a:pPr>
            <a:r>
              <a:rPr lang="en-US" smtClean="0"/>
              <a:t>Method jComboBox yang biasa digunakan:</a:t>
            </a:r>
          </a:p>
          <a:p>
            <a:pPr lvl="2">
              <a:lnSpc>
                <a:spcPct val="120000"/>
              </a:lnSpc>
            </a:pPr>
            <a:r>
              <a:rPr lang="en-US" smtClean="0"/>
              <a:t>getSelectedIndex()</a:t>
            </a:r>
          </a:p>
          <a:p>
            <a:pPr marL="960120" lvl="3" indent="0">
              <a:lnSpc>
                <a:spcPct val="120000"/>
              </a:lnSpc>
              <a:buNone/>
            </a:pPr>
            <a:r>
              <a:rPr lang="en-US" smtClean="0">
                <a:solidFill>
                  <a:schemeClr val="tx1"/>
                </a:solidFill>
              </a:rPr>
              <a:t>Digunakan untuk mendapatkan angka index dari item yang dipilih pengguna.</a:t>
            </a:r>
          </a:p>
          <a:p>
            <a:pPr marL="960120" lvl="3" indent="0">
              <a:lnSpc>
                <a:spcPct val="120000"/>
              </a:lnSpc>
              <a:buNone/>
            </a:pPr>
            <a:endParaRPr lang="en-US" smtClean="0">
              <a:solidFill>
                <a:schemeClr val="tx1"/>
              </a:solidFill>
            </a:endParaRPr>
          </a:p>
          <a:p>
            <a:pPr lvl="2">
              <a:lnSpc>
                <a:spcPct val="120000"/>
              </a:lnSpc>
            </a:pPr>
            <a:r>
              <a:rPr lang="en-US" smtClean="0"/>
              <a:t>getSelectedItem( )</a:t>
            </a:r>
          </a:p>
          <a:p>
            <a:pPr marL="960120" lvl="3" indent="0">
              <a:lnSpc>
                <a:spcPct val="120000"/>
              </a:lnSpc>
              <a:buNone/>
            </a:pPr>
            <a:r>
              <a:rPr lang="en-US">
                <a:solidFill>
                  <a:schemeClr val="tx1"/>
                </a:solidFill>
              </a:rPr>
              <a:t>Digunakan untuk mendapatkan </a:t>
            </a:r>
            <a:r>
              <a:rPr lang="en-US" smtClean="0">
                <a:solidFill>
                  <a:schemeClr val="tx1"/>
                </a:solidFill>
              </a:rPr>
              <a:t>teks dari </a:t>
            </a:r>
            <a:r>
              <a:rPr lang="en-US">
                <a:solidFill>
                  <a:schemeClr val="tx1"/>
                </a:solidFill>
              </a:rPr>
              <a:t>item yang dipilih pengguna</a:t>
            </a:r>
            <a:r>
              <a:rPr lang="en-US" smtClean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2060848"/>
            <a:ext cx="1811407" cy="646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5354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jComboBox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91486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endParaRPr lang="en-US"/>
          </a:p>
          <a:p>
            <a:pPr>
              <a:lnSpc>
                <a:spcPct val="120000"/>
              </a:lnSpc>
            </a:pPr>
            <a:r>
              <a:rPr lang="en-US" smtClean="0"/>
              <a:t> </a:t>
            </a:r>
          </a:p>
          <a:p>
            <a:pPr lvl="1">
              <a:lnSpc>
                <a:spcPct val="120000"/>
              </a:lnSpc>
            </a:pPr>
            <a:r>
              <a:rPr lang="en-US" smtClean="0"/>
              <a:t>Method jComboBox yang biasa digunakan:</a:t>
            </a:r>
          </a:p>
          <a:p>
            <a:pPr lvl="2">
              <a:lnSpc>
                <a:spcPct val="120000"/>
              </a:lnSpc>
            </a:pPr>
            <a:r>
              <a:rPr lang="en-US"/>
              <a:t>removeAllItems()</a:t>
            </a:r>
          </a:p>
          <a:p>
            <a:pPr marL="960120" lvl="3" indent="0">
              <a:lnSpc>
                <a:spcPct val="120000"/>
              </a:lnSpc>
              <a:buNone/>
            </a:pPr>
            <a:r>
              <a:rPr lang="en-US">
                <a:solidFill>
                  <a:schemeClr val="tx1"/>
                </a:solidFill>
              </a:rPr>
              <a:t>Digunakan untuk menghapus semua item pilihan pada ComboBox</a:t>
            </a:r>
            <a:r>
              <a:rPr lang="en-US" smtClean="0">
                <a:solidFill>
                  <a:schemeClr val="tx1"/>
                </a:solidFill>
              </a:rPr>
              <a:t>.</a:t>
            </a:r>
          </a:p>
          <a:p>
            <a:pPr marL="960120" lvl="3" indent="0">
              <a:lnSpc>
                <a:spcPct val="120000"/>
              </a:lnSpc>
              <a:buNone/>
            </a:pPr>
            <a:endParaRPr lang="en-US">
              <a:solidFill>
                <a:schemeClr val="tx1"/>
              </a:solidFill>
            </a:endParaRPr>
          </a:p>
          <a:p>
            <a:pPr lvl="2">
              <a:lnSpc>
                <a:spcPct val="120000"/>
              </a:lnSpc>
            </a:pPr>
            <a:r>
              <a:rPr lang="en-US"/>
              <a:t>addItem(&lt;string item&gt;)</a:t>
            </a:r>
          </a:p>
          <a:p>
            <a:pPr marL="960120" lvl="3" indent="0">
              <a:lnSpc>
                <a:spcPct val="120000"/>
              </a:lnSpc>
              <a:buNone/>
            </a:pPr>
            <a:r>
              <a:rPr lang="en-US">
                <a:solidFill>
                  <a:schemeClr val="tx1"/>
                </a:solidFill>
              </a:rPr>
              <a:t>Digunakan untuk menambahkan item pilihan pada ComboBox</a:t>
            </a:r>
            <a:r>
              <a:rPr lang="en-US" smtClean="0">
                <a:solidFill>
                  <a:schemeClr val="tx1"/>
                </a:solidFill>
              </a:rPr>
              <a:t>.</a:t>
            </a:r>
          </a:p>
          <a:p>
            <a:pPr marL="960120" lvl="3" indent="0">
              <a:lnSpc>
                <a:spcPct val="120000"/>
              </a:lnSpc>
              <a:buNone/>
            </a:pPr>
            <a:endParaRPr lang="en-US">
              <a:solidFill>
                <a:schemeClr val="tx1"/>
              </a:solidFill>
            </a:endParaRPr>
          </a:p>
          <a:p>
            <a:pPr marL="781812" lvl="1" indent="-342900">
              <a:lnSpc>
                <a:spcPct val="120000"/>
              </a:lnSpc>
            </a:pPr>
            <a:r>
              <a:rPr lang="en-US" smtClean="0"/>
              <a:t>Event jComboBox yang biasa digunakan:</a:t>
            </a:r>
          </a:p>
          <a:p>
            <a:pPr marL="914400" lvl="2" indent="-225425">
              <a:lnSpc>
                <a:spcPct val="120000"/>
              </a:lnSpc>
            </a:pPr>
            <a:r>
              <a:rPr lang="en-US" smtClean="0"/>
              <a:t>ActionPerformed()</a:t>
            </a:r>
          </a:p>
          <a:p>
            <a:pPr marL="960120" lvl="3" indent="0">
              <a:lnSpc>
                <a:spcPct val="120000"/>
              </a:lnSpc>
              <a:buNone/>
            </a:pPr>
            <a:r>
              <a:rPr lang="en-US" smtClean="0">
                <a:solidFill>
                  <a:schemeClr val="tx1"/>
                </a:solidFill>
              </a:rPr>
              <a:t>Digunakan untuk menentukan aksi jika user telah memilih dari combo box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844824"/>
            <a:ext cx="1811407" cy="646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8263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jComboBox – Contoh Penggunaan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08" y="1943136"/>
            <a:ext cx="5347987" cy="1067172"/>
          </a:xfrm>
          <a:prstGeom prst="rect">
            <a:avLst/>
          </a:prstGeom>
        </p:spPr>
      </p:pic>
      <p:sp>
        <p:nvSpPr>
          <p:cNvPr id="13" name="Line Callout 2 12"/>
          <p:cNvSpPr/>
          <p:nvPr/>
        </p:nvSpPr>
        <p:spPr>
          <a:xfrm>
            <a:off x="971600" y="3212976"/>
            <a:ext cx="2376264" cy="936104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-57262"/>
              <a:gd name="adj6" fmla="val 24372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000" b="1" smtClean="0"/>
              <a:t>Variabel Name</a:t>
            </a:r>
            <a:r>
              <a:rPr lang="en-US" sz="1000" smtClean="0"/>
              <a:t>: jCBarang</a:t>
            </a:r>
          </a:p>
          <a:p>
            <a:pPr marL="463550" indent="-463550"/>
            <a:r>
              <a:rPr lang="en-US" sz="1000" b="1"/>
              <a:t>Model</a:t>
            </a:r>
            <a:r>
              <a:rPr lang="en-US" sz="1000"/>
              <a:t>: </a:t>
            </a:r>
            <a:r>
              <a:rPr lang="en-US" sz="1000" smtClean="0"/>
              <a:t>Gadget</a:t>
            </a:r>
            <a:r>
              <a:rPr lang="en-US" sz="1000"/>
              <a:t>, </a:t>
            </a:r>
            <a:r>
              <a:rPr lang="en-US" sz="1000" smtClean="0"/>
              <a:t>Hybrid Laptop</a:t>
            </a:r>
            <a:r>
              <a:rPr lang="en-US" sz="1000"/>
              <a:t>, PC </a:t>
            </a:r>
            <a:r>
              <a:rPr lang="en-US" sz="1000" smtClean="0"/>
              <a:t>Laptop, PC Desktop, </a:t>
            </a:r>
            <a:r>
              <a:rPr lang="en-US" sz="1000"/>
              <a:t>Server </a:t>
            </a:r>
            <a:r>
              <a:rPr lang="en-US" sz="1000" smtClean="0"/>
              <a:t>Computer</a:t>
            </a:r>
          </a:p>
          <a:p>
            <a:pPr marL="463550" indent="-463550"/>
            <a:r>
              <a:rPr lang="en-US" sz="1000" b="1"/>
              <a:t>s</a:t>
            </a:r>
            <a:r>
              <a:rPr lang="en-US" sz="1000" b="1" smtClean="0"/>
              <a:t>elected index</a:t>
            </a:r>
            <a:r>
              <a:rPr lang="en-US" sz="1000" smtClean="0"/>
              <a:t>: 1</a:t>
            </a:r>
            <a:endParaRPr lang="en-US" sz="1000"/>
          </a:p>
        </p:txBody>
      </p:sp>
      <p:sp>
        <p:nvSpPr>
          <p:cNvPr id="14" name="Line Callout 2 13"/>
          <p:cNvSpPr/>
          <p:nvPr/>
        </p:nvSpPr>
        <p:spPr>
          <a:xfrm>
            <a:off x="3851920" y="3218728"/>
            <a:ext cx="2160240" cy="354288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-160856"/>
              <a:gd name="adj6" fmla="val -11237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000" b="1" smtClean="0"/>
              <a:t>Variabel Name</a:t>
            </a:r>
            <a:r>
              <a:rPr lang="en-US" sz="1000"/>
              <a:t>: </a:t>
            </a:r>
            <a:r>
              <a:rPr lang="en-US" sz="1000" smtClean="0"/>
              <a:t>txtNomorUrut</a:t>
            </a:r>
            <a:endParaRPr lang="en-US" sz="1000"/>
          </a:p>
        </p:txBody>
      </p:sp>
      <p:sp>
        <p:nvSpPr>
          <p:cNvPr id="15" name="Line Callout 2 14"/>
          <p:cNvSpPr/>
          <p:nvPr/>
        </p:nvSpPr>
        <p:spPr>
          <a:xfrm>
            <a:off x="6310536" y="2833164"/>
            <a:ext cx="2376264" cy="354288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-45291"/>
              <a:gd name="adj6" fmla="val -30764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000" b="1" smtClean="0"/>
              <a:t>Variabel Name</a:t>
            </a:r>
            <a:r>
              <a:rPr lang="en-US" sz="1000"/>
              <a:t>: </a:t>
            </a:r>
            <a:r>
              <a:rPr lang="en-US" sz="1000" smtClean="0"/>
              <a:t>txtItem</a:t>
            </a:r>
            <a:endParaRPr lang="en-US" sz="1000"/>
          </a:p>
        </p:txBody>
      </p:sp>
      <p:sp>
        <p:nvSpPr>
          <p:cNvPr id="16" name="TextBox 15"/>
          <p:cNvSpPr txBox="1"/>
          <p:nvPr/>
        </p:nvSpPr>
        <p:spPr>
          <a:xfrm>
            <a:off x="392930" y="4581128"/>
            <a:ext cx="8358140" cy="9541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void jCBarangActionPerformed(java.awt.event.ActionEvent evt) 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{                                         </a:t>
            </a:r>
          </a:p>
          <a:p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txtItem.setText(jCBarang.getSelectedItem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() + "");</a:t>
            </a:r>
          </a:p>
          <a:p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txtNomorUrut.setText(jCBarang.getSelectedIndex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()+"");</a:t>
            </a:r>
          </a:p>
          <a:p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0137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217"/>
            <a:ext cx="8229600" cy="1066800"/>
          </a:xfrm>
        </p:spPr>
        <p:txBody>
          <a:bodyPr>
            <a:normAutofit/>
          </a:bodyPr>
          <a:lstStyle/>
          <a:p>
            <a:r>
              <a:rPr lang="en-US" smtClean="0"/>
              <a:t>jComboBox – Contoh Penggunaan</a:t>
            </a:r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28660" y="2765329"/>
            <a:ext cx="8358140" cy="39703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void btnOkActionPerformed(java.awt.event.ActionEvent evt) {                                      </a:t>
            </a:r>
          </a:p>
          <a:p>
            <a:pPr marL="3711575" indent="-3192463"/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3711575" indent="-3192463"/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jCMerek.removeAllItems();</a:t>
            </a:r>
          </a:p>
          <a:p>
            <a:pPr marL="3711575" indent="-3192463"/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if(jCBarang.getSelectedItem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().equals("Gadget")) {</a:t>
            </a:r>
          </a:p>
          <a:p>
            <a:pPr marL="3711575" indent="-3192463">
              <a:tabLst>
                <a:tab pos="85725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jCMerek.addItem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("ASUS");</a:t>
            </a:r>
          </a:p>
          <a:p>
            <a:pPr marL="3711575" indent="-3192463">
              <a:tabLst>
                <a:tab pos="85725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jCMerek.addItem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("Google Pixel");</a:t>
            </a:r>
          </a:p>
          <a:p>
            <a:pPr marL="3711575" indent="-3192463">
              <a:tabLst>
                <a:tab pos="85725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jCMerek.addItem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("Lenovo");</a:t>
            </a:r>
          </a:p>
          <a:p>
            <a:pPr marL="3711575" indent="-3192463">
              <a:tabLst>
                <a:tab pos="85725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jCMerek.addItem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("Nexus");</a:t>
            </a:r>
          </a:p>
          <a:p>
            <a:pPr marL="3711575" indent="-3192463"/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711575" indent="-3192463"/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if(jCBarang.getSelectedItem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().equals("Hybrid Laptop")) {</a:t>
            </a:r>
          </a:p>
          <a:p>
            <a:pPr marL="3711575" indent="-3192463">
              <a:tabLst>
                <a:tab pos="85725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jCMerek.addItem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("ASUS");</a:t>
            </a:r>
          </a:p>
          <a:p>
            <a:pPr marL="3711575" indent="-3192463">
              <a:tabLst>
                <a:tab pos="85725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jCMerek.addItem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("Dell");</a:t>
            </a:r>
          </a:p>
          <a:p>
            <a:pPr marL="3711575" indent="-3192463">
              <a:tabLst>
                <a:tab pos="85725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jCMerek.addItem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("Lenovo");</a:t>
            </a:r>
          </a:p>
          <a:p>
            <a:pPr marL="3711575" indent="-3192463">
              <a:tabLst>
                <a:tab pos="85725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jCMerek.addItem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("Toshiba");</a:t>
            </a:r>
          </a:p>
          <a:p>
            <a:pPr marL="3711575" indent="-3192463"/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3711575" indent="-3192463"/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3711575" indent="-3192463"/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… dst.</a:t>
            </a:r>
          </a:p>
          <a:p>
            <a:pPr marL="3711575" indent="-3711575"/>
            <a:r>
              <a:rPr lang="en-US" sz="140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0088" y="1191053"/>
            <a:ext cx="6460982" cy="13094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3" name="Line Callout 2 12"/>
          <p:cNvSpPr/>
          <p:nvPr/>
        </p:nvSpPr>
        <p:spPr>
          <a:xfrm>
            <a:off x="5940152" y="1700808"/>
            <a:ext cx="3131840" cy="936104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-18422"/>
              <a:gd name="adj6" fmla="val -29678"/>
            </a:avLst>
          </a:prstGeom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000" b="1" smtClean="0"/>
              <a:t>Variabel Name</a:t>
            </a:r>
            <a:r>
              <a:rPr lang="en-US" sz="1000" smtClean="0"/>
              <a:t>: jCBarang</a:t>
            </a:r>
          </a:p>
          <a:p>
            <a:pPr marL="463550" indent="-463550"/>
            <a:r>
              <a:rPr lang="en-US" sz="1000" b="1"/>
              <a:t>Model</a:t>
            </a:r>
            <a:r>
              <a:rPr lang="en-US" sz="1000"/>
              <a:t>: </a:t>
            </a:r>
            <a:r>
              <a:rPr lang="en-US" sz="1000" smtClean="0"/>
              <a:t>Gadget</a:t>
            </a:r>
            <a:r>
              <a:rPr lang="en-US" sz="1000"/>
              <a:t>, Laptop, PC Desktop, Workstation Computer, Server </a:t>
            </a:r>
            <a:r>
              <a:rPr lang="en-US" sz="1000" smtClean="0"/>
              <a:t>Computer</a:t>
            </a:r>
          </a:p>
          <a:p>
            <a:pPr marL="463550" indent="-463550"/>
            <a:r>
              <a:rPr lang="en-US" sz="1000" b="1"/>
              <a:t>s</a:t>
            </a:r>
            <a:r>
              <a:rPr lang="en-US" sz="1000" b="1" smtClean="0"/>
              <a:t>elected index</a:t>
            </a:r>
            <a:r>
              <a:rPr lang="en-US" sz="1000" smtClean="0"/>
              <a:t>: 1</a:t>
            </a:r>
            <a:endParaRPr lang="en-US" sz="1000"/>
          </a:p>
        </p:txBody>
      </p:sp>
      <p:sp>
        <p:nvSpPr>
          <p:cNvPr id="9" name="Line Callout 2 8"/>
          <p:cNvSpPr/>
          <p:nvPr/>
        </p:nvSpPr>
        <p:spPr>
          <a:xfrm flipH="1">
            <a:off x="35496" y="1484784"/>
            <a:ext cx="2376264" cy="700314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92230"/>
              <a:gd name="adj6" fmla="val -54393"/>
            </a:avLst>
          </a:prstGeom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000" b="1" smtClean="0"/>
              <a:t>Variabel Name</a:t>
            </a:r>
            <a:r>
              <a:rPr lang="en-US" sz="1000"/>
              <a:t>: jCLaptop</a:t>
            </a:r>
          </a:p>
          <a:p>
            <a:pPr marL="463550" indent="-463550"/>
            <a:r>
              <a:rPr lang="en-US" sz="1000" b="1"/>
              <a:t>Model</a:t>
            </a:r>
            <a:r>
              <a:rPr lang="en-US" sz="1000"/>
              <a:t>: </a:t>
            </a:r>
            <a:r>
              <a:rPr lang="es-ES" sz="1000"/>
              <a:t>Acer, Asus, Dell, HP, Lenovo, Sony, Toshiba</a:t>
            </a:r>
            <a:endParaRPr lang="en-US" sz="1000" smtClean="0"/>
          </a:p>
          <a:p>
            <a:pPr marL="463550" indent="-463550"/>
            <a:r>
              <a:rPr lang="en-US" sz="1000" b="1"/>
              <a:t>s</a:t>
            </a:r>
            <a:r>
              <a:rPr lang="en-US" sz="1000" b="1" smtClean="0"/>
              <a:t>elected index</a:t>
            </a:r>
            <a:r>
              <a:rPr lang="en-US" sz="1000" smtClean="0"/>
              <a:t>: 0</a:t>
            </a:r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34098266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3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jComboBox – Contoh Penggunaan</a:t>
            </a:r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92930" y="4725144"/>
            <a:ext cx="8358140" cy="116955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void btnOkActionPerformed(java.awt.event.ActionEvent evt) {                                      </a:t>
            </a:r>
          </a:p>
          <a:p>
            <a:pPr marL="3711575" indent="-3192463"/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JOptionPane.showMessageDialog(null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, "Jenis Barang:" + jCBarang.getSelectedItem() + "\nMerek: " + jCLaptop.getSelectedItem());</a:t>
            </a:r>
          </a:p>
          <a:p>
            <a:r>
              <a:rPr lang="en-US" sz="140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2000564"/>
            <a:ext cx="6460982" cy="1309464"/>
          </a:xfrm>
          <a:prstGeom prst="rect">
            <a:avLst/>
          </a:prstGeom>
        </p:spPr>
      </p:pic>
      <p:sp>
        <p:nvSpPr>
          <p:cNvPr id="13" name="Line Callout 2 12"/>
          <p:cNvSpPr/>
          <p:nvPr/>
        </p:nvSpPr>
        <p:spPr>
          <a:xfrm>
            <a:off x="5436096" y="3140968"/>
            <a:ext cx="2376264" cy="936104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-71841"/>
              <a:gd name="adj6" fmla="val -96239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000" b="1" smtClean="0"/>
              <a:t>Variabel Name</a:t>
            </a:r>
            <a:r>
              <a:rPr lang="en-US" sz="1000" smtClean="0"/>
              <a:t>: jCBarang</a:t>
            </a:r>
          </a:p>
          <a:p>
            <a:pPr marL="463550" indent="-463550"/>
            <a:r>
              <a:rPr lang="en-US" sz="1000" b="1"/>
              <a:t>Model</a:t>
            </a:r>
            <a:r>
              <a:rPr lang="en-US" sz="1000"/>
              <a:t>: </a:t>
            </a:r>
            <a:r>
              <a:rPr lang="en-US" sz="1000" smtClean="0"/>
              <a:t>Gadget</a:t>
            </a:r>
            <a:r>
              <a:rPr lang="en-US" sz="1000"/>
              <a:t>, Laptop, PC Desktop, Workstation Computer, Server </a:t>
            </a:r>
            <a:r>
              <a:rPr lang="en-US" sz="1000" smtClean="0"/>
              <a:t>Computer</a:t>
            </a:r>
          </a:p>
          <a:p>
            <a:pPr marL="463550" indent="-463550"/>
            <a:r>
              <a:rPr lang="en-US" sz="1000" b="1"/>
              <a:t>s</a:t>
            </a:r>
            <a:r>
              <a:rPr lang="en-US" sz="1000" b="1" smtClean="0"/>
              <a:t>elected index</a:t>
            </a:r>
            <a:r>
              <a:rPr lang="en-US" sz="1000" smtClean="0"/>
              <a:t>: 1</a:t>
            </a:r>
            <a:endParaRPr lang="en-US" sz="1000"/>
          </a:p>
        </p:txBody>
      </p:sp>
      <p:sp>
        <p:nvSpPr>
          <p:cNvPr id="9" name="Line Callout 2 8"/>
          <p:cNvSpPr/>
          <p:nvPr/>
        </p:nvSpPr>
        <p:spPr>
          <a:xfrm>
            <a:off x="961731" y="3806795"/>
            <a:ext cx="2376264" cy="700314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-81183"/>
              <a:gd name="adj6" fmla="val 24372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000" b="1" smtClean="0"/>
              <a:t>Variabel Name</a:t>
            </a:r>
            <a:r>
              <a:rPr lang="en-US" sz="1000"/>
              <a:t>: jCLaptop</a:t>
            </a:r>
          </a:p>
          <a:p>
            <a:pPr marL="463550" indent="-463550"/>
            <a:r>
              <a:rPr lang="en-US" sz="1000" b="1"/>
              <a:t>Model</a:t>
            </a:r>
            <a:r>
              <a:rPr lang="en-US" sz="1000"/>
              <a:t>: </a:t>
            </a:r>
            <a:r>
              <a:rPr lang="es-ES" sz="1000"/>
              <a:t>Acer, Asus, Dell, HP, Lenovo, Sony, Toshiba</a:t>
            </a:r>
            <a:endParaRPr lang="en-US" sz="1000" smtClean="0"/>
          </a:p>
          <a:p>
            <a:pPr marL="463550" indent="-463550"/>
            <a:r>
              <a:rPr lang="en-US" sz="1000" b="1"/>
              <a:t>s</a:t>
            </a:r>
            <a:r>
              <a:rPr lang="en-US" sz="1000" b="1" smtClean="0"/>
              <a:t>elected index</a:t>
            </a:r>
            <a:r>
              <a:rPr lang="en-US" sz="1000" smtClean="0"/>
              <a:t>: 0</a:t>
            </a:r>
            <a:endParaRPr lang="en-US" sz="1000"/>
          </a:p>
        </p:txBody>
      </p:sp>
      <p:sp>
        <p:nvSpPr>
          <p:cNvPr id="10" name="Line Callout 2 9"/>
          <p:cNvSpPr/>
          <p:nvPr/>
        </p:nvSpPr>
        <p:spPr>
          <a:xfrm>
            <a:off x="3131840" y="3384047"/>
            <a:ext cx="1717134" cy="354288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-41439"/>
              <a:gd name="adj6" fmla="val -28380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000" b="1" smtClean="0"/>
              <a:t>Variabel Name</a:t>
            </a:r>
            <a:r>
              <a:rPr lang="en-US" sz="1000"/>
              <a:t>: </a:t>
            </a:r>
            <a:r>
              <a:rPr lang="en-US" sz="1000" smtClean="0"/>
              <a:t>btnOk</a:t>
            </a:r>
          </a:p>
          <a:p>
            <a:r>
              <a:rPr lang="en-US" sz="1000" b="1" smtClean="0"/>
              <a:t>Text</a:t>
            </a:r>
            <a:r>
              <a:rPr lang="en-US" sz="1000" smtClean="0"/>
              <a:t>: OK</a:t>
            </a:r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25208582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3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79512" y="2512050"/>
            <a:ext cx="8784976" cy="41549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void jCJenisActionPerformed(java.awt.event.ActionEvent evt) {                                        </a:t>
            </a:r>
          </a:p>
          <a:p>
            <a:pPr marL="3998913" indent="-3998913">
              <a:tabLst>
                <a:tab pos="228600" algn="l"/>
              </a:tabLst>
            </a:pPr>
            <a:r>
              <a:rPr lang="en-US" sz="12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String</a:t>
            </a:r>
            <a:r>
              <a:rPr lang="en-US" sz="12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 strGadget = new String[] {"Acer", "Asus", "Lenovo", </a:t>
            </a:r>
            <a:r>
              <a:rPr lang="en-US" sz="12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2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Samsung", "Sony", "Xiaomi"};</a:t>
            </a:r>
          </a:p>
          <a:p>
            <a:pPr marL="3998913" indent="-3998913">
              <a:tabLst>
                <a:tab pos="228600" algn="l"/>
              </a:tabLst>
            </a:pPr>
            <a:r>
              <a:rPr lang="en-US" sz="12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String</a:t>
            </a:r>
            <a:r>
              <a:rPr lang="en-US" sz="12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 strLaptop = new String[] {"Acer", "Asus", "Dell</a:t>
            </a:r>
            <a:r>
              <a:rPr lang="en-US" sz="12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n-US" sz="12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"Lenovo", "Sony", "Toshiba"};</a:t>
            </a:r>
          </a:p>
          <a:p>
            <a:pPr marL="3998913" indent="-3998913">
              <a:tabLst>
                <a:tab pos="228600" algn="l"/>
              </a:tabLst>
            </a:pPr>
            <a:r>
              <a:rPr lang="en-US" sz="12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String</a:t>
            </a:r>
            <a:r>
              <a:rPr lang="en-US" sz="12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 strDesktop = new String[] {"Rakitan", "Xtron", "Acer", "Lenovo", "Asus", "Dell</a:t>
            </a:r>
            <a:r>
              <a:rPr lang="en-US" sz="12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"};</a:t>
            </a:r>
            <a:endParaRPr lang="en-US" sz="120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</a:tabLst>
            </a:pPr>
            <a:r>
              <a:rPr lang="en-US" sz="12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String</a:t>
            </a:r>
            <a:r>
              <a:rPr lang="en-US" sz="12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 strWorkstation = new String[] {"Rakitan", "Xtron", "Lenovo", "Dell</a:t>
            </a:r>
            <a:r>
              <a:rPr lang="en-US" sz="12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","</a:t>
            </a:r>
            <a:r>
              <a:rPr lang="en-US" sz="12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HP"};</a:t>
            </a:r>
          </a:p>
          <a:p>
            <a:pPr>
              <a:tabLst>
                <a:tab pos="228600" algn="l"/>
              </a:tabLst>
            </a:pPr>
            <a:r>
              <a:rPr lang="en-US" sz="12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String</a:t>
            </a:r>
            <a:r>
              <a:rPr lang="en-US" sz="12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 strServer = new String[] {"Rakitan", "Xtron", "Dell", "HP", "IBM</a:t>
            </a:r>
            <a:r>
              <a:rPr lang="en-US" sz="12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"};</a:t>
            </a:r>
          </a:p>
          <a:p>
            <a:pPr>
              <a:tabLst>
                <a:tab pos="228600" algn="l"/>
              </a:tabLst>
            </a:pPr>
            <a:endParaRPr lang="en-US" sz="120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</a:tabLst>
            </a:pPr>
            <a:r>
              <a:rPr lang="en-US" sz="12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if(jCJenis.getSelectedItem().equals("</a:t>
            </a:r>
            <a:r>
              <a:rPr lang="en-US" sz="12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Gadget</a:t>
            </a:r>
            <a:r>
              <a:rPr lang="en-US" sz="12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")) </a:t>
            </a:r>
            <a:r>
              <a:rPr lang="en-US" sz="12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228600" algn="l"/>
                <a:tab pos="514350" algn="l"/>
              </a:tabLst>
            </a:pPr>
            <a:r>
              <a:rPr lang="en-US" sz="12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jCMerek.removeAllItems</a:t>
            </a:r>
            <a:r>
              <a:rPr lang="en-US" sz="12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>
              <a:tabLst>
                <a:tab pos="228600" algn="l"/>
                <a:tab pos="514350" algn="l"/>
              </a:tabLst>
            </a:pPr>
            <a:r>
              <a:rPr lang="en-US" sz="12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for(String </a:t>
            </a:r>
            <a:r>
              <a:rPr lang="en-US" sz="12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merekGadget: strGadget) {</a:t>
            </a:r>
          </a:p>
          <a:p>
            <a:pPr>
              <a:tabLst>
                <a:tab pos="228600" algn="l"/>
                <a:tab pos="514350" algn="l"/>
                <a:tab pos="800100" algn="l"/>
              </a:tabLst>
            </a:pPr>
            <a:r>
              <a:rPr lang="en-US" sz="12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jCMerek.addItem(merekGadget</a:t>
            </a:r>
            <a:r>
              <a:rPr lang="en-US" sz="12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228600" algn="l"/>
                <a:tab pos="514350" algn="l"/>
              </a:tabLst>
            </a:pPr>
            <a:r>
              <a:rPr lang="en-US" sz="12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  <a:endParaRPr lang="en-US" sz="120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  <a:tab pos="514350" algn="l"/>
              </a:tabLst>
            </a:pPr>
            <a:r>
              <a:rPr lang="en-US" sz="12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en-US" sz="120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  <a:tab pos="514350" algn="l"/>
              </a:tabLst>
            </a:pPr>
            <a:r>
              <a:rPr lang="en-US" sz="12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if(jCJenis.getSelectedItem().equals("</a:t>
            </a:r>
            <a:r>
              <a:rPr lang="en-US" sz="12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Laptop</a:t>
            </a:r>
            <a:r>
              <a:rPr lang="en-US" sz="12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")) </a:t>
            </a:r>
            <a:r>
              <a:rPr lang="en-US" sz="12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228600" algn="l"/>
                <a:tab pos="514350" algn="l"/>
              </a:tabLst>
            </a:pPr>
            <a:r>
              <a:rPr lang="en-US" sz="12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jCMerek.removeAllItems</a:t>
            </a:r>
            <a:r>
              <a:rPr lang="en-US" sz="12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>
              <a:tabLst>
                <a:tab pos="228600" algn="l"/>
                <a:tab pos="514350" algn="l"/>
              </a:tabLst>
            </a:pPr>
            <a:r>
              <a:rPr lang="en-US" sz="12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for(String </a:t>
            </a:r>
            <a:r>
              <a:rPr lang="en-US" sz="12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merekLaptop: strLaptop) {</a:t>
            </a:r>
          </a:p>
          <a:p>
            <a:pPr>
              <a:tabLst>
                <a:tab pos="228600" algn="l"/>
                <a:tab pos="514350" algn="l"/>
                <a:tab pos="800100" algn="l"/>
              </a:tabLst>
            </a:pPr>
            <a:r>
              <a:rPr lang="en-US" sz="12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jCMerek.addItem(merekLaptop</a:t>
            </a:r>
            <a:r>
              <a:rPr lang="en-US" sz="12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228600" algn="l"/>
                <a:tab pos="514350" algn="l"/>
              </a:tabLst>
            </a:pPr>
            <a:r>
              <a:rPr lang="en-US" sz="12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  <a:endParaRPr lang="en-US" sz="120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  <a:tab pos="514350" algn="l"/>
              </a:tabLst>
            </a:pPr>
            <a:r>
              <a:rPr lang="en-US" sz="12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>
              <a:tabLst>
                <a:tab pos="228600" algn="l"/>
                <a:tab pos="514350" algn="l"/>
              </a:tabLst>
            </a:pPr>
            <a:r>
              <a:rPr lang="en-US" sz="12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…. … …</a:t>
            </a:r>
          </a:p>
          <a:p>
            <a:pPr>
              <a:tabLst>
                <a:tab pos="228600" algn="l"/>
                <a:tab pos="514350" algn="l"/>
              </a:tabLst>
            </a:pPr>
            <a:r>
              <a:rPr lang="en-US" sz="12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 . …dst</a:t>
            </a:r>
          </a:p>
          <a:p>
            <a:pPr>
              <a:tabLst>
                <a:tab pos="682625" algn="l"/>
              </a:tabLst>
            </a:pPr>
            <a:r>
              <a:rPr lang="en-US" sz="12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20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181281"/>
            <a:ext cx="5994036" cy="5796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66800"/>
          </a:xfrm>
        </p:spPr>
        <p:txBody>
          <a:bodyPr>
            <a:normAutofit/>
          </a:bodyPr>
          <a:lstStyle/>
          <a:p>
            <a:r>
              <a:rPr lang="en-US" smtClean="0"/>
              <a:t>jComboBox – Contoh Lain</a:t>
            </a:r>
            <a:endParaRPr lang="en-US"/>
          </a:p>
        </p:txBody>
      </p:sp>
      <p:sp>
        <p:nvSpPr>
          <p:cNvPr id="13" name="Line Callout 2 12"/>
          <p:cNvSpPr/>
          <p:nvPr/>
        </p:nvSpPr>
        <p:spPr>
          <a:xfrm>
            <a:off x="6653344" y="1373344"/>
            <a:ext cx="2376264" cy="936104"/>
          </a:xfrm>
          <a:prstGeom prst="borderCallout2">
            <a:avLst>
              <a:gd name="adj1" fmla="val 63013"/>
              <a:gd name="adj2" fmla="val -1108"/>
              <a:gd name="adj3" fmla="val 63012"/>
              <a:gd name="adj4" fmla="val -47932"/>
              <a:gd name="adj5" fmla="val 21353"/>
              <a:gd name="adj6" fmla="val -69623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000" b="1" smtClean="0"/>
              <a:t>Variabel Name</a:t>
            </a:r>
            <a:r>
              <a:rPr lang="en-US" sz="1000" smtClean="0"/>
              <a:t>: jCJenis</a:t>
            </a:r>
          </a:p>
          <a:p>
            <a:pPr marL="463550" indent="-463550"/>
            <a:r>
              <a:rPr lang="en-US" sz="1000" b="1"/>
              <a:t>Model</a:t>
            </a:r>
            <a:r>
              <a:rPr lang="en-US" sz="1000"/>
              <a:t>: </a:t>
            </a:r>
            <a:r>
              <a:rPr lang="en-US" sz="1000" smtClean="0"/>
              <a:t>Gadget</a:t>
            </a:r>
            <a:r>
              <a:rPr lang="en-US" sz="1000"/>
              <a:t>, Laptop, PC Desktop, Workstation Computer, Server </a:t>
            </a:r>
            <a:r>
              <a:rPr lang="en-US" sz="1000" smtClean="0"/>
              <a:t>Computer</a:t>
            </a:r>
          </a:p>
          <a:p>
            <a:pPr marL="463550" indent="-463550"/>
            <a:r>
              <a:rPr lang="en-US" sz="1000" b="1"/>
              <a:t>s</a:t>
            </a:r>
            <a:r>
              <a:rPr lang="en-US" sz="1000" b="1" smtClean="0"/>
              <a:t>elected index</a:t>
            </a:r>
            <a:r>
              <a:rPr lang="en-US" sz="1000" smtClean="0"/>
              <a:t>: 0</a:t>
            </a:r>
            <a:endParaRPr lang="en-US" sz="1000"/>
          </a:p>
        </p:txBody>
      </p:sp>
      <p:sp>
        <p:nvSpPr>
          <p:cNvPr id="9" name="Line Callout 2 8"/>
          <p:cNvSpPr/>
          <p:nvPr/>
        </p:nvSpPr>
        <p:spPr>
          <a:xfrm flipH="1">
            <a:off x="50924" y="1720574"/>
            <a:ext cx="2376264" cy="700314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-17938"/>
              <a:gd name="adj6" fmla="val -27336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000" b="1" smtClean="0"/>
              <a:t>Variabel Name</a:t>
            </a:r>
            <a:r>
              <a:rPr lang="en-US" sz="1000"/>
              <a:t>: </a:t>
            </a:r>
            <a:r>
              <a:rPr lang="en-US" sz="1000" smtClean="0"/>
              <a:t>jCMerek</a:t>
            </a:r>
            <a:endParaRPr lang="en-US" sz="1000"/>
          </a:p>
          <a:p>
            <a:pPr marL="463550" indent="-463550"/>
            <a:r>
              <a:rPr lang="en-US" sz="1000" b="1"/>
              <a:t>Model</a:t>
            </a:r>
            <a:r>
              <a:rPr lang="en-US" sz="1000"/>
              <a:t>: </a:t>
            </a:r>
            <a:r>
              <a:rPr lang="es-ES" sz="1000" smtClean="0"/>
              <a:t>Acer, Asus, Lenovo, Samsung, Sony, Xiaomi</a:t>
            </a:r>
            <a:endParaRPr lang="en-US" sz="1000" smtClean="0"/>
          </a:p>
          <a:p>
            <a:pPr marL="463550" indent="-463550"/>
            <a:r>
              <a:rPr lang="en-US" sz="1000" b="1"/>
              <a:t>s</a:t>
            </a:r>
            <a:r>
              <a:rPr lang="en-US" sz="1000" b="1" smtClean="0"/>
              <a:t>elected index</a:t>
            </a:r>
            <a:r>
              <a:rPr lang="en-US" sz="1000" smtClean="0"/>
              <a:t>: 0</a:t>
            </a:r>
            <a:endParaRPr lang="en-US" sz="1000"/>
          </a:p>
        </p:txBody>
      </p:sp>
      <p:sp>
        <p:nvSpPr>
          <p:cNvPr id="10" name="Line Callout 2 9"/>
          <p:cNvSpPr/>
          <p:nvPr/>
        </p:nvSpPr>
        <p:spPr>
          <a:xfrm>
            <a:off x="7106673" y="842151"/>
            <a:ext cx="1922935" cy="354288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172297"/>
              <a:gd name="adj6" fmla="val -45469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000" b="1" smtClean="0"/>
              <a:t>Variabel Name</a:t>
            </a:r>
            <a:r>
              <a:rPr lang="en-US" sz="1000"/>
              <a:t>: </a:t>
            </a:r>
            <a:r>
              <a:rPr lang="en-US" sz="1000" smtClean="0"/>
              <a:t>btnSelesai</a:t>
            </a:r>
          </a:p>
          <a:p>
            <a:r>
              <a:rPr lang="en-US" sz="1000" b="1" smtClean="0"/>
              <a:t>Text</a:t>
            </a:r>
            <a:r>
              <a:rPr lang="en-US" sz="1000" smtClean="0"/>
              <a:t>: Selesai</a:t>
            </a:r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5204205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3" grpId="0" animBg="1"/>
      <p:bldP spid="9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3912</TotalTime>
  <Words>952</Words>
  <Application>Microsoft Office PowerPoint</Application>
  <PresentationFormat>On-screen Show (4:3)</PresentationFormat>
  <Paragraphs>334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Courier New</vt:lpstr>
      <vt:lpstr>Georgia</vt:lpstr>
      <vt:lpstr>Trebuchet MS</vt:lpstr>
      <vt:lpstr>Wingdings 2</vt:lpstr>
      <vt:lpstr>Urban</vt:lpstr>
      <vt:lpstr>1_Urban</vt:lpstr>
      <vt:lpstr>Bahasa Pemrograman (Pemrograman Visual)</vt:lpstr>
      <vt:lpstr>Tujuan Pertemuan</vt:lpstr>
      <vt:lpstr>jComboBox</vt:lpstr>
      <vt:lpstr>jComboBox</vt:lpstr>
      <vt:lpstr>jComboBox</vt:lpstr>
      <vt:lpstr>jComboBox – Contoh Penggunaan</vt:lpstr>
      <vt:lpstr>jComboBox – Contoh Penggunaan</vt:lpstr>
      <vt:lpstr>jComboBox – Contoh Penggunaan</vt:lpstr>
      <vt:lpstr>jComboBox – Contoh Lain</vt:lpstr>
      <vt:lpstr>jRadioButton &amp; jRadioButtonGroup</vt:lpstr>
      <vt:lpstr>jRadioButton &amp; jRadioButtonGroup</vt:lpstr>
      <vt:lpstr>jRadioButton &amp; jRadioButtonGroup</vt:lpstr>
      <vt:lpstr>jRadioButton &amp; jRadioButtonGroup</vt:lpstr>
      <vt:lpstr>jCheckBox</vt:lpstr>
      <vt:lpstr>jCheckBox</vt:lpstr>
      <vt:lpstr>jSpinner</vt:lpstr>
      <vt:lpstr>jSpinner</vt:lpstr>
      <vt:lpstr>jCheckBox</vt:lpstr>
      <vt:lpstr>jSlider</vt:lpstr>
      <vt:lpstr>jSpinner</vt:lpstr>
      <vt:lpstr>jCheckBox</vt:lpstr>
      <vt:lpstr>Tugas</vt:lpstr>
      <vt:lpstr>Terima 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Augury El Rayeb</cp:lastModifiedBy>
  <cp:revision>397</cp:revision>
  <dcterms:created xsi:type="dcterms:W3CDTF">2011-09-16T02:11:44Z</dcterms:created>
  <dcterms:modified xsi:type="dcterms:W3CDTF">2016-10-27T17:25:42Z</dcterms:modified>
</cp:coreProperties>
</file>