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5" r:id="rId3"/>
    <p:sldId id="317" r:id="rId4"/>
    <p:sldId id="318" r:id="rId5"/>
    <p:sldId id="319" r:id="rId6"/>
    <p:sldId id="336" r:id="rId7"/>
    <p:sldId id="338" r:id="rId8"/>
    <p:sldId id="339" r:id="rId9"/>
    <p:sldId id="320" r:id="rId10"/>
    <p:sldId id="322" r:id="rId11"/>
    <p:sldId id="323" r:id="rId12"/>
    <p:sldId id="321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262" r:id="rId2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CC7E-BF68-43AA-B817-9E77E34E5537}" type="datetimeFigureOut">
              <a:rPr lang="id-ID" smtClean="0"/>
              <a:t>08/10/2015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23B5-9DD1-4C56-B2FF-635FF05C46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220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622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23B5-9DD1-4C56-B2FF-635FF05C4644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43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40E3-1C85-4B0A-8835-DE015CCBE9A7}" type="datetime1">
              <a:rPr lang="id-ID" smtClean="0"/>
              <a:t>08/10/2015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09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CC07-43D4-492A-A778-BF3F254C26A1}" type="datetime1">
              <a:rPr lang="id-ID" smtClean="0"/>
              <a:t>08/10/2015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0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CB91-832A-48C9-AE2A-A9A1B6C45A03}" type="datetime1">
              <a:rPr lang="id-ID" smtClean="0"/>
              <a:t>08/10/2015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43B8-B3AB-4A83-94E2-1D9CA3EEC6E8}" type="datetime1">
              <a:rPr lang="id-ID" smtClean="0"/>
              <a:t>08/10/2015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938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6F80-E0EF-4090-86B7-2778C88F1AB9}" type="datetime1">
              <a:rPr lang="id-ID" smtClean="0"/>
              <a:t>08/10/2015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7E54-F2CA-466A-ACDC-771F69802C64}" type="datetime1">
              <a:rPr lang="id-ID" smtClean="0"/>
              <a:t>08/10/2015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39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4D1-8A74-4BB1-8713-E5D781A25C04}" type="datetime1">
              <a:rPr lang="id-ID" smtClean="0"/>
              <a:t>08/10/2015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8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8B8B-404A-48AA-8824-E77ED410E7CF}" type="datetime1">
              <a:rPr lang="id-ID" smtClean="0"/>
              <a:t>08/10/2015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3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FA58-46A5-4486-A8C7-7E62D8AAE4B8}" type="datetime1">
              <a:rPr lang="id-ID" smtClean="0"/>
              <a:t>08/10/2015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26F-7258-457C-9A91-2C691A70BCFB}" type="datetime1">
              <a:rPr lang="id-ID" smtClean="0"/>
              <a:t>08/10/2015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1D74-F534-4FD8-B2F6-EAB4FDBCD502}" type="datetime1">
              <a:rPr lang="id-ID" smtClean="0"/>
              <a:t>08/10/2015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3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5968"/>
            <a:ext cx="121920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3F69-951B-41CB-B29D-27911AB2E669}" type="datetime1">
              <a:rPr lang="id-ID" smtClean="0"/>
              <a:t>08/10/2015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6742-63EE-42F1-8D12-68F2C29F24E5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52" y="126673"/>
            <a:ext cx="1268026" cy="12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3" y="2607048"/>
            <a:ext cx="8568661" cy="1831137"/>
          </a:xfrm>
        </p:spPr>
        <p:txBody>
          <a:bodyPr>
            <a:no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ALJABAR LINIER</a:t>
            </a:r>
            <a:b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WEEK 3. Sifat-sifat Matriks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5" y="276445"/>
            <a:ext cx="1905015" cy="19050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89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588" y="260350"/>
            <a:ext cx="7993063" cy="5761038"/>
          </a:xfrm>
        </p:spPr>
        <p:txBody>
          <a:bodyPr/>
          <a:lstStyle/>
          <a:p>
            <a:pPr marL="360363" indent="-360363" defTabSz="1081088">
              <a:defRPr/>
            </a:pPr>
            <a:r>
              <a:rPr lang="id-ID" sz="2200" dirty="0"/>
              <a:t>MATRIK PARTISI : sebuah matrik dapat dibagi menjadi bagian yang lebih kecil dengan garis pemisah/partisi mendatar dan vertikal. </a:t>
            </a:r>
          </a:p>
          <a:p>
            <a:pPr>
              <a:defRPr/>
            </a:pPr>
            <a:endParaRPr lang="id-ID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08213" y="1484313"/>
          <a:ext cx="3300412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3" imgW="1295400" imgH="1168400" progId="Equation.DSMT4">
                  <p:embed/>
                </p:oleObj>
              </mc:Choice>
              <mc:Fallback>
                <p:oleObj name="Equation" r:id="rId3" imgW="1295400" imgH="11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484313"/>
                        <a:ext cx="3300412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311901" y="1557338"/>
          <a:ext cx="2760663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5" imgW="1028700" imgH="1168400" progId="Equation.DSMT4">
                  <p:embed/>
                </p:oleObj>
              </mc:Choice>
              <mc:Fallback>
                <p:oleObj name="Equation" r:id="rId5" imgW="1028700" imgH="11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1557338"/>
                        <a:ext cx="2760663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1393825"/>
            <a:ext cx="282892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ight Arrow 5"/>
          <p:cNvSpPr>
            <a:spLocks noChangeArrowheads="1"/>
          </p:cNvSpPr>
          <p:nvPr/>
        </p:nvSpPr>
        <p:spPr bwMode="auto">
          <a:xfrm>
            <a:off x="5586414" y="2473325"/>
            <a:ext cx="700087" cy="298450"/>
          </a:xfrm>
          <a:prstGeom prst="rightArrow">
            <a:avLst>
              <a:gd name="adj1" fmla="val 50000"/>
              <a:gd name="adj2" fmla="val 499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endParaRPr lang="id-ID" altLang="id-ID" sz="2400">
              <a:latin typeface="Times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347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060575"/>
            <a:ext cx="7380288" cy="40322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d-ID" sz="2200" dirty="0">
                <a:solidFill>
                  <a:schemeClr val="accent5">
                    <a:lumMod val="10000"/>
                  </a:schemeClr>
                </a:solidFill>
              </a:rPr>
              <a:t>I</a:t>
            </a:r>
            <a:r>
              <a:rPr lang="id-ID" sz="2200" dirty="0"/>
              <a:t>  adalah matrik identitas  3 x 3, </a:t>
            </a:r>
          </a:p>
          <a:p>
            <a:pPr marL="0" indent="0">
              <a:buNone/>
              <a:defRPr/>
            </a:pPr>
            <a:r>
              <a:rPr lang="id-ID" sz="2200" dirty="0">
                <a:solidFill>
                  <a:schemeClr val="accent5">
                    <a:lumMod val="10000"/>
                  </a:schemeClr>
                </a:solidFill>
              </a:rPr>
              <a:t>B</a:t>
            </a:r>
            <a:r>
              <a:rPr lang="id-ID" sz="2200" dirty="0"/>
              <a:t> adalah matrik 3 x 2</a:t>
            </a:r>
          </a:p>
          <a:p>
            <a:pPr marL="0" indent="0">
              <a:buNone/>
              <a:defRPr/>
            </a:pPr>
            <a:r>
              <a:rPr lang="id-ID" sz="2200" dirty="0">
                <a:solidFill>
                  <a:schemeClr val="accent5">
                    <a:lumMod val="10000"/>
                  </a:schemeClr>
                </a:solidFill>
              </a:rPr>
              <a:t>O</a:t>
            </a:r>
            <a:r>
              <a:rPr lang="id-ID" sz="2200" dirty="0"/>
              <a:t> adalah matrik nol 2 x 3</a:t>
            </a:r>
          </a:p>
          <a:p>
            <a:pPr marL="0" indent="0">
              <a:buNone/>
              <a:defRPr/>
            </a:pPr>
            <a:r>
              <a:rPr lang="id-ID" sz="2200" dirty="0">
                <a:solidFill>
                  <a:schemeClr val="accent5">
                    <a:lumMod val="10000"/>
                  </a:schemeClr>
                </a:solidFill>
              </a:rPr>
              <a:t>C</a:t>
            </a:r>
            <a:r>
              <a:rPr lang="id-ID" sz="2200" dirty="0"/>
              <a:t> adalah matrik 2 x 2</a:t>
            </a:r>
          </a:p>
          <a:p>
            <a:pPr marL="0" indent="0">
              <a:buNone/>
              <a:defRPr/>
            </a:pPr>
            <a:endParaRPr lang="id-ID" sz="2200" dirty="0"/>
          </a:p>
          <a:p>
            <a:pPr marL="0" indent="0">
              <a:buNone/>
              <a:defRPr/>
            </a:pPr>
            <a:endParaRPr lang="id-ID" sz="2200" dirty="0"/>
          </a:p>
          <a:p>
            <a:pPr marL="0" indent="0">
              <a:buNone/>
              <a:defRPr/>
            </a:pPr>
            <a:r>
              <a:rPr lang="id-ID" sz="2200" dirty="0"/>
              <a:t>Dengan cara partisi tersebut, kita dapat lihat bahwa matrik A adalah sebagai matrik 2 x 2</a:t>
            </a:r>
          </a:p>
          <a:p>
            <a:pPr>
              <a:defRPr/>
            </a:pPr>
            <a:endParaRPr lang="id-ID" sz="2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88913"/>
            <a:ext cx="31242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514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6" y="333375"/>
            <a:ext cx="7993063" cy="6408738"/>
          </a:xfrm>
        </p:spPr>
        <p:txBody>
          <a:bodyPr/>
          <a:lstStyle/>
          <a:p>
            <a:pPr>
              <a:defRPr/>
            </a:pPr>
            <a:r>
              <a:rPr lang="id-ID" sz="2200" dirty="0"/>
              <a:t>MATRIKS ANTISIMETRIS, adalah matriks yang trnsposenya adalah negatif dari matriks tersebut. </a:t>
            </a:r>
          </a:p>
          <a:p>
            <a:pPr marL="360363" indent="0">
              <a:buNone/>
              <a:defRPr/>
            </a:pPr>
            <a:r>
              <a:rPr lang="id-ID" sz="2200" dirty="0"/>
              <a:t>Maka AT=-A dan aij=-aij, </a:t>
            </a:r>
          </a:p>
          <a:p>
            <a:pPr marL="360363" indent="0">
              <a:buNone/>
              <a:defRPr/>
            </a:pPr>
            <a:r>
              <a:rPr lang="id-ID" sz="2200" dirty="0"/>
              <a:t>elemen diagonal utamanya = 0</a:t>
            </a:r>
          </a:p>
          <a:p>
            <a:pPr marL="360363" indent="0">
              <a:buNone/>
              <a:defRPr/>
            </a:pPr>
            <a:r>
              <a:rPr lang="id-ID" sz="2200" dirty="0"/>
              <a:t>Contoh :</a:t>
            </a:r>
          </a:p>
          <a:p>
            <a:pPr marL="0" indent="0">
              <a:buNone/>
              <a:defRPr/>
            </a:pPr>
            <a:r>
              <a:rPr lang="id-ID" sz="2200" dirty="0"/>
              <a:t> 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495551" y="2565401"/>
          <a:ext cx="5175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Equation" r:id="rId3" imgW="266353" imgH="164885" progId="Equation.3">
                  <p:embed/>
                </p:oleObj>
              </mc:Choice>
              <mc:Fallback>
                <p:oleObj name="Equation" r:id="rId3" imgW="266353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565401"/>
                        <a:ext cx="5175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071814" y="2276475"/>
          <a:ext cx="2370137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Equation" r:id="rId5" imgW="1295280" imgH="914400" progId="Equation.3">
                  <p:embed/>
                </p:oleObj>
              </mc:Choice>
              <mc:Fallback>
                <p:oleObj name="Equation" r:id="rId5" imgW="12952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2276475"/>
                        <a:ext cx="2370137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880101" y="2852739"/>
          <a:ext cx="6651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Equation" r:id="rId7" imgW="342751" imgH="190417" progId="Equation.3">
                  <p:embed/>
                </p:oleObj>
              </mc:Choice>
              <mc:Fallback>
                <p:oleObj name="Equation" r:id="rId7" imgW="34275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2852739"/>
                        <a:ext cx="66516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6527801" y="2420938"/>
          <a:ext cx="24622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9" imgW="1346200" imgH="914400" progId="Equation.3">
                  <p:embed/>
                </p:oleObj>
              </mc:Choice>
              <mc:Fallback>
                <p:oleObj name="Equation" r:id="rId9" imgW="1346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420938"/>
                        <a:ext cx="2462213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495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271464" y="260649"/>
            <a:ext cx="7776864" cy="1584176"/>
          </a:xfrm>
          <a:blipFill rotWithShape="1">
            <a:blip r:embed="rId3"/>
            <a:stretch>
              <a:fillRect t="-1538" b="-29615"/>
            </a:stretch>
          </a:blipFill>
          <a:extLst/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919288" y="2205038"/>
          <a:ext cx="683895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4" imgW="3467100" imgH="1651000" progId="Equation.DSMT4">
                  <p:embed/>
                </p:oleObj>
              </mc:Choice>
              <mc:Fallback>
                <p:oleObj name="Equation" r:id="rId4" imgW="3467100" imgH="165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2205038"/>
                        <a:ext cx="6838950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774826" y="3892550"/>
            <a:ext cx="1192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id-ID" altLang="id-ID"/>
              <a:t>Jawab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9988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271464" y="260648"/>
            <a:ext cx="7776864" cy="6336704"/>
          </a:xfrm>
          <a:blipFill rotWithShape="1">
            <a:blip r:embed="rId3"/>
            <a:stretch>
              <a:fillRect t="-481"/>
            </a:stretch>
          </a:blipFill>
          <a:extLst/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79651" y="1773238"/>
          <a:ext cx="5903913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4" imgW="4165600" imgH="1422400" progId="Equation.DSMT4">
                  <p:embed/>
                </p:oleObj>
              </mc:Choice>
              <mc:Fallback>
                <p:oleObj name="Equation" r:id="rId4" imgW="41656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1773238"/>
                        <a:ext cx="5903913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420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850" y="55564"/>
            <a:ext cx="7526338" cy="66135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beberapa kasus pemangkatan matrik</a:t>
            </a:r>
          </a:p>
          <a:p>
            <a:pPr>
              <a:defRPr/>
            </a:pPr>
            <a:endParaRPr lang="id-ID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411414" y="723900"/>
          <a:ext cx="56292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Equation" r:id="rId3" imgW="1854200" imgH="457200" progId="Equation.DSMT4">
                  <p:embed/>
                </p:oleObj>
              </mc:Choice>
              <mc:Fallback>
                <p:oleObj name="Equation" r:id="rId3" imgW="185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723900"/>
                        <a:ext cx="56292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8825" y="939800"/>
            <a:ext cx="3593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1.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235325" y="2389189"/>
          <a:ext cx="5162550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Equation" r:id="rId5" imgW="2057400" imgH="1181100" progId="Equation.DSMT4">
                  <p:embed/>
                </p:oleObj>
              </mc:Choice>
              <mc:Fallback>
                <p:oleObj name="Equation" r:id="rId5" imgW="2057400" imgH="1181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389189"/>
                        <a:ext cx="5162550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413" y="2020888"/>
            <a:ext cx="7431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jawab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6194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216275" y="919164"/>
            <a:ext cx="4464050" cy="15843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d-ID" sz="2400">
              <a:latin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0" y="0"/>
            <a:ext cx="7920038" cy="6669088"/>
          </a:xfrm>
        </p:spPr>
        <p:txBody>
          <a:bodyPr/>
          <a:lstStyle/>
          <a:p>
            <a:pPr marL="0" indent="0">
              <a:buNone/>
              <a:defRPr/>
            </a:pP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Disimpulkan </a:t>
            </a:r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3502026" y="1143000"/>
          <a:ext cx="38909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3" imgW="1739900" imgH="508000" progId="Equation.DSMT4">
                  <p:embed/>
                </p:oleObj>
              </mc:Choice>
              <mc:Fallback>
                <p:oleObj name="Equation" r:id="rId3" imgW="1739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6" y="1143000"/>
                        <a:ext cx="3890963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847851" y="2997200"/>
            <a:ext cx="1495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id-ID" altLang="id-ID"/>
              <a:t>Untuk n = 1 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2595563" y="3644900"/>
          <a:ext cx="60388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Equation" r:id="rId5" imgW="2476500" imgH="508000" progId="Equation.DSMT4">
                  <p:embed/>
                </p:oleObj>
              </mc:Choice>
              <mc:Fallback>
                <p:oleObj name="Equation" r:id="rId5" imgW="24765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3644900"/>
                        <a:ext cx="603885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5141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2351088" y="333376"/>
          <a:ext cx="61150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Equation" r:id="rId3" imgW="2286000" imgH="457200" progId="Equation.DSMT4">
                  <p:embed/>
                </p:oleObj>
              </mc:Choice>
              <mc:Fallback>
                <p:oleObj name="Equation" r:id="rId3" imgW="228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33376"/>
                        <a:ext cx="61150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6738" y="611188"/>
            <a:ext cx="4122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2. </a:t>
            </a:r>
          </a:p>
        </p:txBody>
      </p:sp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2652714" y="1962151"/>
          <a:ext cx="6042025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Equation" r:id="rId5" imgW="2222500" imgH="1422400" progId="Equation.DSMT4">
                  <p:embed/>
                </p:oleObj>
              </mc:Choice>
              <mc:Fallback>
                <p:oleObj name="Equation" r:id="rId5" imgW="22225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4" y="1962151"/>
                        <a:ext cx="6042025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90763" y="1576388"/>
            <a:ext cx="7431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jawab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05352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847528" y="404664"/>
            <a:ext cx="7416824" cy="5760640"/>
          </a:xfrm>
          <a:blipFill rotWithShape="1">
            <a:blip r:embed="rId3"/>
            <a:stretch>
              <a:fillRect t="-529" r="-2054"/>
            </a:stretch>
          </a:blipFill>
          <a:extLst/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495550" y="2492376"/>
          <a:ext cx="640873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4" imgW="3086100" imgH="457200" progId="Equation.DSMT4">
                  <p:embed/>
                </p:oleObj>
              </mc:Choice>
              <mc:Fallback>
                <p:oleObj name="Equation" r:id="rId4" imgW="3086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492376"/>
                        <a:ext cx="6408738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3641726"/>
            <a:ext cx="52847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3240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09800" y="152401"/>
            <a:ext cx="6478588" cy="684213"/>
          </a:xfrm>
        </p:spPr>
        <p:txBody>
          <a:bodyPr/>
          <a:lstStyle/>
          <a:p>
            <a:r>
              <a:rPr lang="id-ID" altLang="id-ID" sz="3200"/>
              <a:t>Operasi Matriks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5" y="836614"/>
            <a:ext cx="7848600" cy="5545137"/>
          </a:xfrm>
        </p:spPr>
        <p:txBody>
          <a:bodyPr/>
          <a:lstStyle/>
          <a:p>
            <a:pPr>
              <a:defRPr/>
            </a:pP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Penjumlahan Matriks</a:t>
            </a:r>
          </a:p>
          <a:p>
            <a:pPr marL="360363" indent="0">
              <a:buNone/>
              <a:defRPr/>
            </a:pPr>
            <a:r>
              <a:rPr lang="id-ID" sz="2200" dirty="0"/>
              <a:t>Syarat : Dua matriks berordo sama dapat dijumlahkan</a:t>
            </a:r>
          </a:p>
          <a:p>
            <a:pPr marL="360363" indent="0">
              <a:buNone/>
              <a:defRPr/>
            </a:pPr>
            <a:r>
              <a:rPr lang="id-ID" sz="2200" dirty="0"/>
              <a:t>Contoh =</a:t>
            </a:r>
          </a:p>
          <a:p>
            <a:pPr>
              <a:defRPr/>
            </a:pPr>
            <a:endParaRPr lang="id-ID" sz="2200" dirty="0"/>
          </a:p>
          <a:p>
            <a:pPr marL="720725" indent="0">
              <a:buNone/>
              <a:defRPr/>
            </a:pPr>
            <a:r>
              <a:rPr lang="id-ID" sz="2200" dirty="0"/>
              <a:t>a. </a:t>
            </a:r>
          </a:p>
          <a:p>
            <a:pPr>
              <a:defRPr/>
            </a:pPr>
            <a:endParaRPr lang="id-ID" sz="2200" dirty="0"/>
          </a:p>
          <a:p>
            <a:pPr>
              <a:defRPr/>
            </a:pPr>
            <a:endParaRPr lang="id-ID" sz="2200" dirty="0"/>
          </a:p>
          <a:p>
            <a:pPr marL="720725" indent="0">
              <a:buNone/>
              <a:defRPr/>
            </a:pPr>
            <a:endParaRPr lang="id-ID" sz="2200" dirty="0"/>
          </a:p>
          <a:p>
            <a:pPr marL="720725" indent="0">
              <a:buNone/>
              <a:defRPr/>
            </a:pPr>
            <a:r>
              <a:rPr lang="id-ID" sz="2200" dirty="0"/>
              <a:t>b. </a:t>
            </a:r>
          </a:p>
          <a:p>
            <a:pPr>
              <a:defRPr/>
            </a:pPr>
            <a:endParaRPr lang="id-ID" sz="2200" dirty="0"/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2927351" y="2205038"/>
          <a:ext cx="51736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3" imgW="2184400" imgH="457200" progId="Equation.3">
                  <p:embed/>
                </p:oleObj>
              </mc:Choice>
              <mc:Fallback>
                <p:oleObj name="Equation" r:id="rId3" imgW="218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2205038"/>
                        <a:ext cx="51736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2927351" y="3716338"/>
          <a:ext cx="38211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5" imgW="1612900" imgH="457200" progId="Equation.3">
                  <p:embed/>
                </p:oleObj>
              </mc:Choice>
              <mc:Fallback>
                <p:oleObj name="Equation" r:id="rId5" imgW="161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3716338"/>
                        <a:ext cx="38211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93916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err="1" smtClean="0"/>
              <a:t>Objective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Mahasiswa mampu menjelaskan jenis matriks</a:t>
            </a:r>
          </a:p>
          <a:p>
            <a:r>
              <a:rPr lang="id-ID" dirty="0" smtClean="0"/>
              <a:t>Mahasiswa mampu menjelaskan sifat-sifat matriks</a:t>
            </a:r>
          </a:p>
          <a:p>
            <a:r>
              <a:rPr lang="id-ID" dirty="0" smtClean="0"/>
              <a:t>Mahasiswa mampu menjelaskan tentang </a:t>
            </a:r>
            <a:r>
              <a:rPr lang="id-ID" dirty="0" err="1" smtClean="0"/>
              <a:t>Transpose</a:t>
            </a:r>
            <a:r>
              <a:rPr lang="id-ID" dirty="0" smtClean="0"/>
              <a:t> matriks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6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5" y="260351"/>
            <a:ext cx="7848600" cy="6264275"/>
          </a:xfrm>
        </p:spPr>
        <p:txBody>
          <a:bodyPr/>
          <a:lstStyle/>
          <a:p>
            <a:pPr>
              <a:defRPr/>
            </a:pP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Pengurangan Matriks</a:t>
            </a:r>
          </a:p>
          <a:p>
            <a:pPr marL="360363" indent="0">
              <a:buNone/>
              <a:defRPr/>
            </a:pPr>
            <a:r>
              <a:rPr lang="id-ID" sz="2200" dirty="0"/>
              <a:t>Syarat : Dua matriks berordo sama dapat dkurangkan</a:t>
            </a:r>
          </a:p>
          <a:p>
            <a:pPr marL="360363" indent="0">
              <a:buNone/>
              <a:defRPr/>
            </a:pPr>
            <a:r>
              <a:rPr lang="id-ID" sz="2200" dirty="0"/>
              <a:t>Contoh =</a:t>
            </a:r>
          </a:p>
          <a:p>
            <a:pPr marL="360363" indent="0">
              <a:buNone/>
              <a:defRPr/>
            </a:pPr>
            <a:endParaRPr lang="id-ID" sz="2200" dirty="0"/>
          </a:p>
          <a:p>
            <a:pPr marL="360363" indent="0">
              <a:buNone/>
              <a:defRPr/>
            </a:pPr>
            <a:r>
              <a:rPr lang="id-ID" sz="2200" dirty="0"/>
              <a:t>   a.</a:t>
            </a:r>
          </a:p>
          <a:p>
            <a:pPr marL="360363" indent="0">
              <a:buNone/>
              <a:defRPr/>
            </a:pPr>
            <a:endParaRPr lang="id-ID" sz="2200" dirty="0"/>
          </a:p>
          <a:p>
            <a:pPr marL="360363" indent="0">
              <a:buNone/>
              <a:defRPr/>
            </a:pPr>
            <a:endParaRPr lang="id-ID" sz="2200" dirty="0"/>
          </a:p>
          <a:p>
            <a:pPr marL="360363" indent="0">
              <a:buNone/>
              <a:defRPr/>
            </a:pPr>
            <a:r>
              <a:rPr lang="id-ID" sz="2200" dirty="0"/>
              <a:t>  </a:t>
            </a:r>
          </a:p>
          <a:p>
            <a:pPr marL="360363" indent="0">
              <a:buNone/>
              <a:defRPr/>
            </a:pPr>
            <a:r>
              <a:rPr lang="id-ID" sz="2200" dirty="0"/>
              <a:t> b.</a:t>
            </a:r>
          </a:p>
          <a:p>
            <a:pPr>
              <a:defRPr/>
            </a:pPr>
            <a:endParaRPr lang="id-ID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927351" y="1700213"/>
          <a:ext cx="51736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Equation" r:id="rId3" imgW="2184400" imgH="457200" progId="Equation.3">
                  <p:embed/>
                </p:oleObj>
              </mc:Choice>
              <mc:Fallback>
                <p:oleObj name="Equation" r:id="rId3" imgW="218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1700213"/>
                        <a:ext cx="51736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782888" y="3213100"/>
          <a:ext cx="406241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5" imgW="1714500" imgH="457200" progId="Equation.3">
                  <p:embed/>
                </p:oleObj>
              </mc:Choice>
              <mc:Fallback>
                <p:oleObj name="Equation" r:id="rId5" imgW="1714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3213100"/>
                        <a:ext cx="406241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07509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5888"/>
            <a:ext cx="7812088" cy="6481762"/>
          </a:xfrm>
        </p:spPr>
        <p:txBody>
          <a:bodyPr/>
          <a:lstStyle/>
          <a:p>
            <a:pPr>
              <a:defRPr/>
            </a:pPr>
            <a:r>
              <a:rPr lang="id-I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Perkalian Matriks</a:t>
            </a:r>
          </a:p>
          <a:p>
            <a:pPr marL="703263">
              <a:buFont typeface="Wingdings" pitchFamily="2" charset="2"/>
              <a:buChar char="ü"/>
              <a:defRPr/>
            </a:pPr>
            <a:r>
              <a:rPr lang="id-I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Perkalian Skalar dengan Matriks</a:t>
            </a:r>
          </a:p>
          <a:p>
            <a:pPr marL="720725" indent="0">
              <a:buNone/>
              <a:defRPr/>
            </a:pPr>
            <a:r>
              <a:rPr lang="id-ID" sz="2200" dirty="0"/>
              <a:t>Contoh :</a:t>
            </a:r>
          </a:p>
          <a:p>
            <a:pPr marL="0" indent="0">
              <a:buNone/>
              <a:defRPr/>
            </a:pPr>
            <a:r>
              <a:rPr lang="id-ID" sz="2200" dirty="0"/>
              <a:t>	</a:t>
            </a:r>
          </a:p>
          <a:p>
            <a:pPr marL="0" indent="0">
              <a:buNone/>
              <a:defRPr/>
            </a:pPr>
            <a:r>
              <a:rPr lang="id-ID" sz="2200" dirty="0"/>
              <a:t>                 </a:t>
            </a:r>
          </a:p>
          <a:p>
            <a:pPr marL="717550" indent="-357188">
              <a:buFont typeface="Wingdings" pitchFamily="2" charset="2"/>
              <a:buChar char="ü"/>
              <a:defRPr/>
            </a:pPr>
            <a:r>
              <a:rPr lang="id-I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Perkalian Matriks dengan Matriks</a:t>
            </a:r>
          </a:p>
          <a:p>
            <a:pPr marL="720725" indent="0">
              <a:buNone/>
              <a:defRPr/>
            </a:pPr>
            <a:r>
              <a:rPr lang="id-ID" sz="2200" dirty="0"/>
              <a:t>Misalkan A berordo pxq dan B berordo mxn</a:t>
            </a:r>
          </a:p>
          <a:p>
            <a:pPr marL="720725" indent="0">
              <a:buNone/>
              <a:defRPr/>
            </a:pPr>
            <a:r>
              <a:rPr lang="id-ID" sz="2200" dirty="0"/>
              <a:t>Syarat : A X B  haruslah q = m , </a:t>
            </a:r>
          </a:p>
          <a:p>
            <a:pPr marL="1787525" indent="0">
              <a:buNone/>
              <a:defRPr/>
            </a:pPr>
            <a:r>
              <a:rPr lang="id-ID" sz="2200" dirty="0"/>
              <a:t>hasil perkalian AB , berordo pxn</a:t>
            </a:r>
          </a:p>
          <a:p>
            <a:pPr marL="0" indent="0">
              <a:buNone/>
              <a:defRPr/>
            </a:pPr>
            <a:endParaRPr lang="id-ID" dirty="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008438" y="1052514"/>
          <a:ext cx="22098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1052514"/>
                        <a:ext cx="22098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640013" y="3789364"/>
          <a:ext cx="36576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Equation" r:id="rId5" imgW="2247900" imgH="736600" progId="Equation.3">
                  <p:embed/>
                </p:oleObj>
              </mc:Choice>
              <mc:Fallback>
                <p:oleObj name="Equation" r:id="rId5" imgW="22479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789364"/>
                        <a:ext cx="36576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279650" y="4868863"/>
          <a:ext cx="6731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Equation" r:id="rId7" imgW="4165600" imgH="736600" progId="Equation.3">
                  <p:embed/>
                </p:oleObj>
              </mc:Choice>
              <mc:Fallback>
                <p:oleObj name="Equation" r:id="rId7" imgW="41656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868863"/>
                        <a:ext cx="67310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0495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951" y="898525"/>
            <a:ext cx="7540625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919289" y="404813"/>
            <a:ext cx="1220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id-ID" altLang="id-ID" sz="2400"/>
              <a:t>Contoh</a:t>
            </a:r>
            <a:r>
              <a:rPr lang="id-ID" altLang="id-ID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636838"/>
            <a:ext cx="7851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5189" y="4508501"/>
            <a:ext cx="6624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id-ID" altLang="id-ID" sz="2200"/>
              <a:t>Sedangkan B X A tidak dapat dikerjakan, karena jumlah kolom matrik B tidak sama dengan jumlah baris matrik A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4466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09800" y="152401"/>
            <a:ext cx="6478588" cy="684213"/>
          </a:xfrm>
        </p:spPr>
        <p:txBody>
          <a:bodyPr/>
          <a:lstStyle/>
          <a:p>
            <a:r>
              <a:rPr lang="id-ID" altLang="id-ID" sz="3200"/>
              <a:t>Latihan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45285" r="4478" b="3419"/>
          <a:stretch>
            <a:fillRect/>
          </a:stretch>
        </p:blipFill>
        <p:spPr bwMode="auto">
          <a:xfrm>
            <a:off x="2279650" y="769707"/>
            <a:ext cx="7272338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94" r="47899"/>
          <a:stretch>
            <a:fillRect/>
          </a:stretch>
        </p:blipFill>
        <p:spPr bwMode="auto">
          <a:xfrm>
            <a:off x="2341678" y="3700156"/>
            <a:ext cx="4248150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7388" y="1042988"/>
            <a:ext cx="3593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7063" y="3716338"/>
            <a:ext cx="3593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accent5">
                    <a:lumMod val="10000"/>
                  </a:schemeClr>
                </a:solidFill>
              </a:rPr>
              <a:t>2.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706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927" y="2413992"/>
            <a:ext cx="40857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pc="670" dirty="0" err="1">
                <a:latin typeface="Edwardian Script ITC" pitchFamily="66" charset="0"/>
              </a:rPr>
              <a:t>Terimakasih</a:t>
            </a:r>
            <a:endParaRPr lang="en-US" sz="6600" b="1" spc="670" dirty="0">
              <a:latin typeface="Edwardian Script ITC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40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09800" y="152401"/>
            <a:ext cx="6478588" cy="828675"/>
          </a:xfrm>
        </p:spPr>
        <p:txBody>
          <a:bodyPr/>
          <a:lstStyle/>
          <a:p>
            <a:r>
              <a:rPr lang="id-ID" altLang="id-ID" sz="3200"/>
              <a:t>Jenis Matriks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908050"/>
            <a:ext cx="8101013" cy="5949950"/>
          </a:xfrm>
        </p:spPr>
        <p:txBody>
          <a:bodyPr/>
          <a:lstStyle/>
          <a:p>
            <a:pPr>
              <a:defRPr/>
            </a:pPr>
            <a:r>
              <a:rPr lang="id-ID" sz="2200" dirty="0"/>
              <a:t>MATRIKS NOL, adalah matriks yang semua elemennya nol</a:t>
            </a:r>
          </a:p>
          <a:p>
            <a:pPr marL="715963">
              <a:buFont typeface="Wingdings" pitchFamily="2" charset="2"/>
              <a:buChar char="§"/>
              <a:defRPr/>
            </a:pPr>
            <a:r>
              <a:rPr lang="id-ID" sz="2200" dirty="0"/>
              <a:t>Sifat-sifat :</a:t>
            </a:r>
          </a:p>
          <a:p>
            <a:pPr marL="720725" indent="-360363">
              <a:buFont typeface="Wingdings" pitchFamily="2" charset="2"/>
              <a:buChar char="ü"/>
              <a:defRPr/>
            </a:pPr>
            <a:r>
              <a:rPr lang="id-ID" sz="2200" dirty="0"/>
              <a:t>A+0=A, jika ukuran matriks A = ukuran matriks 0</a:t>
            </a:r>
          </a:p>
          <a:p>
            <a:pPr marL="720725" indent="-360363">
              <a:buFont typeface="Wingdings" pitchFamily="2" charset="2"/>
              <a:buChar char="ü"/>
              <a:defRPr/>
            </a:pPr>
            <a:r>
              <a:rPr lang="id-ID" sz="2200" dirty="0"/>
              <a:t>A*0=0, begitu juga 0*A=0.</a:t>
            </a:r>
          </a:p>
          <a:p>
            <a:pPr>
              <a:defRPr/>
            </a:pPr>
            <a:r>
              <a:rPr lang="id-ID" sz="2200" dirty="0"/>
              <a:t>MATRIKS BUJURSANGKAR, adalah matriks yang jumlah baris dan jumlah kolomnya sama. Barisan elemen a11, a22, a33, ….ann disebut diagonal utama dari matriks bujursangkar A tersebut.</a:t>
            </a:r>
          </a:p>
          <a:p>
            <a:pPr marL="360363" indent="0">
              <a:buNone/>
              <a:defRPr/>
            </a:pPr>
            <a:r>
              <a:rPr lang="id-ID" sz="2200" dirty="0"/>
              <a:t>Contoh : Matriks berukuran </a:t>
            </a:r>
            <a:r>
              <a:rPr lang="id-ID" sz="2200" dirty="0" smtClean="0"/>
              <a:t>2x2 , 3x3</a:t>
            </a:r>
            <a:endParaRPr lang="id-ID" sz="2200" dirty="0"/>
          </a:p>
          <a:p>
            <a:pPr marL="0" indent="0">
              <a:buNone/>
              <a:defRPr/>
            </a:pPr>
            <a:r>
              <a:rPr lang="id-ID" sz="2200" dirty="0"/>
              <a:t>	</a:t>
            </a:r>
          </a:p>
          <a:p>
            <a:pPr marL="0" indent="0">
              <a:buNone/>
              <a:defRPr/>
            </a:pPr>
            <a:r>
              <a:rPr lang="id-ID" sz="2200" dirty="0"/>
              <a:t>	A = </a:t>
            </a:r>
            <a:r>
              <a:rPr lang="id-ID" sz="2200" dirty="0" smtClean="0"/>
              <a:t>					B = </a:t>
            </a:r>
            <a:endParaRPr lang="id-ID" sz="2200" dirty="0"/>
          </a:p>
          <a:p>
            <a:pPr>
              <a:defRPr/>
            </a:pPr>
            <a:endParaRPr lang="id-ID" sz="2200" dirty="0"/>
          </a:p>
          <a:p>
            <a:pPr>
              <a:defRPr/>
            </a:pPr>
            <a:endParaRPr lang="id-ID" sz="2200" dirty="0"/>
          </a:p>
        </p:txBody>
      </p:sp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3648075" y="4868863"/>
          <a:ext cx="11430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3" imgW="482600" imgH="457200" progId="Equation.3">
                  <p:embed/>
                </p:oleObj>
              </mc:Choice>
              <mc:Fallback>
                <p:oleObj name="Equation" r:id="rId3" imgW="4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868863"/>
                        <a:ext cx="11430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3</a:t>
            </a:fld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7448947" y="4943773"/>
            <a:ext cx="2265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4	3	2</a:t>
            </a:r>
          </a:p>
          <a:p>
            <a:r>
              <a:rPr lang="id-ID" dirty="0" smtClean="0"/>
              <a:t>5	2	10</a:t>
            </a:r>
          </a:p>
          <a:p>
            <a:r>
              <a:rPr lang="id-ID" dirty="0" smtClean="0"/>
              <a:t>6	1	4</a:t>
            </a:r>
            <a:endParaRPr lang="id-ID" dirty="0"/>
          </a:p>
        </p:txBody>
      </p:sp>
      <p:sp>
        <p:nvSpPr>
          <p:cNvPr id="6" name="Left Bracket 5"/>
          <p:cNvSpPr/>
          <p:nvPr/>
        </p:nvSpPr>
        <p:spPr>
          <a:xfrm>
            <a:off x="7448947" y="4868863"/>
            <a:ext cx="357186" cy="93670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Left Bracket 10"/>
          <p:cNvSpPr/>
          <p:nvPr/>
        </p:nvSpPr>
        <p:spPr>
          <a:xfrm rot="10800000">
            <a:off x="9318638" y="4887448"/>
            <a:ext cx="357186" cy="93670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3829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5" y="404814"/>
            <a:ext cx="7435850" cy="5976937"/>
          </a:xfrm>
        </p:spPr>
        <p:txBody>
          <a:bodyPr/>
          <a:lstStyle/>
          <a:p>
            <a:pPr>
              <a:defRPr/>
            </a:pPr>
            <a:r>
              <a:rPr lang="es-ES" sz="2200" dirty="0">
                <a:solidFill>
                  <a:schemeClr val="tx2"/>
                </a:solidFill>
              </a:rPr>
              <a:t>MATRIKS DIAGONAL, </a:t>
            </a:r>
            <a:r>
              <a:rPr lang="es-ES" sz="2200" dirty="0" err="1">
                <a:solidFill>
                  <a:schemeClr val="tx2"/>
                </a:solidFill>
              </a:rPr>
              <a:t>adalah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matriks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bujursangkar</a:t>
            </a:r>
            <a:r>
              <a:rPr lang="es-ES" sz="2200" dirty="0">
                <a:solidFill>
                  <a:schemeClr val="tx2"/>
                </a:solidFill>
              </a:rPr>
              <a:t> yang </a:t>
            </a:r>
            <a:r>
              <a:rPr lang="es-ES" sz="2200" dirty="0" err="1">
                <a:solidFill>
                  <a:schemeClr val="tx2"/>
                </a:solidFill>
              </a:rPr>
              <a:t>semua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elemen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diluar</a:t>
            </a:r>
            <a:r>
              <a:rPr lang="es-ES" sz="2200" dirty="0">
                <a:solidFill>
                  <a:schemeClr val="tx2"/>
                </a:solidFill>
              </a:rPr>
              <a:t> diagonal </a:t>
            </a:r>
            <a:r>
              <a:rPr lang="es-ES" sz="2200" dirty="0" err="1">
                <a:solidFill>
                  <a:schemeClr val="tx2"/>
                </a:solidFill>
              </a:rPr>
              <a:t>utamanya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nol</a:t>
            </a:r>
            <a:r>
              <a:rPr lang="es-ES" sz="2200" dirty="0">
                <a:solidFill>
                  <a:schemeClr val="tx2"/>
                </a:solidFill>
              </a:rPr>
              <a:t>.</a:t>
            </a:r>
            <a:endParaRPr lang="en-US" sz="2200" dirty="0">
              <a:solidFill>
                <a:schemeClr val="tx2"/>
              </a:solidFill>
            </a:endParaRPr>
          </a:p>
          <a:p>
            <a:pPr marL="715963" indent="-355600">
              <a:buNone/>
              <a:defRPr/>
            </a:pPr>
            <a:r>
              <a:rPr lang="en-US" sz="2200" dirty="0" err="1">
                <a:solidFill>
                  <a:schemeClr val="tx2"/>
                </a:solidFill>
              </a:rPr>
              <a:t>Contoh</a:t>
            </a:r>
            <a:r>
              <a:rPr lang="en-US" sz="2200" dirty="0">
                <a:solidFill>
                  <a:schemeClr val="tx2"/>
                </a:solidFill>
              </a:rPr>
              <a:t> : 			</a:t>
            </a:r>
          </a:p>
          <a:p>
            <a:pPr marL="274320" indent="-27432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 </a:t>
            </a:r>
          </a:p>
          <a:p>
            <a:pPr marL="274320" indent="-274320">
              <a:buFont typeface="Wingdings 3"/>
              <a:buChar char=""/>
              <a:defRPr/>
            </a:pPr>
            <a:endParaRPr lang="id-ID" sz="2200" dirty="0">
              <a:solidFill>
                <a:schemeClr val="tx2"/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sz="2200" dirty="0">
                <a:solidFill>
                  <a:schemeClr val="tx2"/>
                </a:solidFill>
              </a:rPr>
              <a:t>MATRIKS SATUAN/IDENTITY, </a:t>
            </a:r>
            <a:r>
              <a:rPr lang="es-ES" sz="2200" dirty="0" err="1">
                <a:solidFill>
                  <a:schemeClr val="tx2"/>
                </a:solidFill>
              </a:rPr>
              <a:t>adalah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matriks</a:t>
            </a:r>
            <a:r>
              <a:rPr lang="es-ES" sz="2200" dirty="0">
                <a:solidFill>
                  <a:schemeClr val="tx2"/>
                </a:solidFill>
              </a:rPr>
              <a:t> diagonal yang </a:t>
            </a:r>
            <a:r>
              <a:rPr lang="es-ES" sz="2200" dirty="0" err="1">
                <a:solidFill>
                  <a:schemeClr val="tx2"/>
                </a:solidFill>
              </a:rPr>
              <a:t>semua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elemen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diagonalnya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adalah</a:t>
            </a:r>
            <a:r>
              <a:rPr lang="es-ES" sz="2200" dirty="0">
                <a:solidFill>
                  <a:schemeClr val="tx2"/>
                </a:solidFill>
              </a:rPr>
              <a:t> 1.</a:t>
            </a:r>
            <a:endParaRPr lang="en-US" sz="2200" dirty="0">
              <a:solidFill>
                <a:schemeClr val="tx2"/>
              </a:solidFill>
            </a:endParaRPr>
          </a:p>
          <a:p>
            <a:pPr marL="360363" indent="0">
              <a:buNone/>
              <a:defRPr/>
            </a:pPr>
            <a:r>
              <a:rPr lang="en-US" sz="2200" dirty="0" err="1">
                <a:solidFill>
                  <a:schemeClr val="tx2"/>
                </a:solidFill>
              </a:rPr>
              <a:t>Contoh</a:t>
            </a:r>
            <a:r>
              <a:rPr lang="en-US" sz="2200" dirty="0">
                <a:solidFill>
                  <a:schemeClr val="tx2"/>
                </a:solidFill>
              </a:rPr>
              <a:t> :</a:t>
            </a:r>
          </a:p>
          <a:p>
            <a:pPr marL="274320" indent="-274320">
              <a:buFont typeface="Wingdings 3"/>
              <a:buChar char=""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endParaRPr lang="id-ID" sz="2200" dirty="0">
              <a:solidFill>
                <a:schemeClr val="tx2"/>
              </a:solidFill>
            </a:endParaRPr>
          </a:p>
          <a:p>
            <a:pPr marL="274320" indent="-274320">
              <a:buFont typeface="Wingdings 3"/>
              <a:buChar char=""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200" dirty="0" err="1">
                <a:solidFill>
                  <a:schemeClr val="tx2"/>
                </a:solidFill>
              </a:rPr>
              <a:t>Sifat-sifat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matriks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identitas</a:t>
            </a:r>
            <a:r>
              <a:rPr lang="en-US" sz="2200" dirty="0">
                <a:solidFill>
                  <a:schemeClr val="tx2"/>
                </a:solidFill>
              </a:rPr>
              <a:t> : A*I=A  ,  I*A=A</a:t>
            </a:r>
          </a:p>
          <a:p>
            <a:pPr marL="274320" indent="-274320">
              <a:buFont typeface="Wingdings 3"/>
              <a:buChar char=""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defRPr/>
            </a:pPr>
            <a:endParaRPr lang="id-ID" sz="2200" dirty="0">
              <a:solidFill>
                <a:schemeClr val="tx2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792539" y="1341438"/>
          <a:ext cx="12779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3" imgW="698500" imgH="711200" progId="Equation.3">
                  <p:embed/>
                </p:oleObj>
              </mc:Choice>
              <mc:Fallback>
                <p:oleObj name="Equation" r:id="rId3" imgW="698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1341438"/>
                        <a:ext cx="127793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792539" y="3573463"/>
          <a:ext cx="12779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5" imgW="698500" imgH="711200" progId="Equation.3">
                  <p:embed/>
                </p:oleObj>
              </mc:Choice>
              <mc:Fallback>
                <p:oleObj name="Equation" r:id="rId5" imgW="698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3573463"/>
                        <a:ext cx="127793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851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89" y="476250"/>
            <a:ext cx="7272337" cy="59055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tx2"/>
                </a:solidFill>
              </a:rPr>
              <a:t>MATRIKS SKALAR,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matriks</a:t>
            </a:r>
            <a:r>
              <a:rPr lang="en-US" sz="2200" dirty="0">
                <a:solidFill>
                  <a:schemeClr val="tx2"/>
                </a:solidFill>
              </a:rPr>
              <a:t> diagonal yang </a:t>
            </a:r>
            <a:r>
              <a:rPr lang="en-US" sz="2200" dirty="0" err="1">
                <a:solidFill>
                  <a:schemeClr val="tx2"/>
                </a:solidFill>
              </a:rPr>
              <a:t>semua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elemennya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sama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tetapi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bukan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nol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atau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satu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marL="274320" indent="-27432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     </a:t>
            </a:r>
            <a:r>
              <a:rPr lang="en-US" sz="2200" dirty="0" err="1">
                <a:solidFill>
                  <a:schemeClr val="tx2"/>
                </a:solidFill>
              </a:rPr>
              <a:t>Contoh</a:t>
            </a:r>
            <a:r>
              <a:rPr lang="en-US" sz="2200" dirty="0">
                <a:solidFill>
                  <a:schemeClr val="tx2"/>
                </a:solidFill>
              </a:rPr>
              <a:t> :  </a:t>
            </a:r>
          </a:p>
          <a:p>
            <a:pPr marL="274320" indent="-27432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	           A= </a:t>
            </a:r>
          </a:p>
          <a:p>
            <a:pPr marL="274320" indent="-27432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274320" indent="-27432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tx2"/>
                </a:solidFill>
              </a:rPr>
              <a:t>MATRIKS SEGITIGA ATAS (UPPER TRIANGULAR),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matriks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bujursangkar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semua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elemen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dibawah</a:t>
            </a:r>
            <a:r>
              <a:rPr lang="en-US" sz="2200" dirty="0">
                <a:solidFill>
                  <a:schemeClr val="tx2"/>
                </a:solidFill>
              </a:rPr>
              <a:t> diagonal </a:t>
            </a:r>
            <a:r>
              <a:rPr lang="en-US" sz="2200" dirty="0" err="1">
                <a:solidFill>
                  <a:schemeClr val="tx2"/>
                </a:solidFill>
              </a:rPr>
              <a:t>elemennya</a:t>
            </a:r>
            <a:r>
              <a:rPr lang="en-US" sz="2200" dirty="0">
                <a:solidFill>
                  <a:schemeClr val="tx2"/>
                </a:solidFill>
              </a:rPr>
              <a:t> = 0.</a:t>
            </a:r>
          </a:p>
          <a:p>
            <a:pPr marL="274320" indent="-27432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274320" indent="-27432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         </a:t>
            </a:r>
            <a:r>
              <a:rPr lang="id-ID" sz="2200" dirty="0">
                <a:solidFill>
                  <a:schemeClr val="tx2"/>
                </a:solidFill>
              </a:rPr>
              <a:t>    </a:t>
            </a:r>
            <a:r>
              <a:rPr lang="en-US" sz="2200" dirty="0">
                <a:solidFill>
                  <a:schemeClr val="tx2"/>
                </a:solidFill>
              </a:rPr>
              <a:t>A =</a:t>
            </a:r>
          </a:p>
          <a:p>
            <a:pPr marL="274320" indent="-274320">
              <a:buFont typeface="Wingdings 3"/>
              <a:buChar char=""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defRPr/>
            </a:pPr>
            <a:endParaRPr lang="id-ID" sz="2200" dirty="0">
              <a:solidFill>
                <a:schemeClr val="tx2"/>
              </a:solidFill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935414" y="1700213"/>
          <a:ext cx="12779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3" imgW="698500" imgH="711200" progId="Equation.3">
                  <p:embed/>
                </p:oleObj>
              </mc:Choice>
              <mc:Fallback>
                <p:oleObj name="Equation" r:id="rId3" imgW="698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1700213"/>
                        <a:ext cx="127793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008439" y="4365625"/>
          <a:ext cx="12779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5" imgW="698500" imgH="711200" progId="Equation.3">
                  <p:embed/>
                </p:oleObj>
              </mc:Choice>
              <mc:Fallback>
                <p:oleObj name="Equation" r:id="rId5" imgW="698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4365625"/>
                        <a:ext cx="127793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5742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35927" y="358698"/>
            <a:ext cx="838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20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36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id-ID" sz="3600" b="1" dirty="0" err="1">
                <a:solidFill>
                  <a:schemeClr val="tx2"/>
                </a:solidFill>
                <a:latin typeface="Arial" panose="020B0604020202020204" pitchFamily="34" charset="0"/>
              </a:rPr>
              <a:t>Matriks</a:t>
            </a:r>
            <a:r>
              <a:rPr lang="en-US" altLang="id-ID" sz="3600" b="1" dirty="0">
                <a:solidFill>
                  <a:schemeClr val="tx2"/>
                </a:solidFill>
                <a:latin typeface="Arial" panose="020B0604020202020204" pitchFamily="34" charset="0"/>
              </a:rPr>
              <a:t> Transpose</a:t>
            </a:r>
          </a:p>
          <a:p>
            <a:pPr algn="just">
              <a:spcBef>
                <a:spcPct val="20000"/>
              </a:spcBef>
            </a:pPr>
            <a:r>
              <a:rPr lang="en-US" altLang="id-ID" sz="3200" dirty="0">
                <a:latin typeface="Arial" panose="020B0604020202020204" pitchFamily="34" charset="0"/>
              </a:rPr>
              <a:t>    </a:t>
            </a:r>
            <a:r>
              <a:rPr lang="en-US" altLang="id-ID" sz="3200" dirty="0" err="1">
                <a:latin typeface="Arial" panose="020B0604020202020204" pitchFamily="34" charset="0"/>
              </a:rPr>
              <a:t>Bila</a:t>
            </a:r>
            <a:r>
              <a:rPr lang="en-US" altLang="id-ID" sz="3200" dirty="0">
                <a:latin typeface="Arial" panose="020B0604020202020204" pitchFamily="34" charset="0"/>
              </a:rPr>
              <a:t> A </a:t>
            </a:r>
            <a:r>
              <a:rPr lang="en-US" altLang="id-ID" sz="3200" baseline="-25000" dirty="0">
                <a:latin typeface="Arial" panose="020B0604020202020204" pitchFamily="34" charset="0"/>
              </a:rPr>
              <a:t>(m x n)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maka</a:t>
            </a:r>
            <a:r>
              <a:rPr lang="en-US" altLang="id-ID" sz="3200" dirty="0">
                <a:latin typeface="Arial" panose="020B0604020202020204" pitchFamily="34" charset="0"/>
              </a:rPr>
              <a:t> transpose </a:t>
            </a:r>
            <a:r>
              <a:rPr lang="en-US" altLang="id-ID" sz="3200" dirty="0" err="1">
                <a:latin typeface="Arial" panose="020B0604020202020204" pitchFamily="34" charset="0"/>
              </a:rPr>
              <a:t>dari</a:t>
            </a:r>
            <a:r>
              <a:rPr lang="en-US" altLang="id-ID" sz="3200" dirty="0">
                <a:latin typeface="Arial" panose="020B0604020202020204" pitchFamily="34" charset="0"/>
              </a:rPr>
              <a:t> A </a:t>
            </a:r>
            <a:r>
              <a:rPr lang="en-US" altLang="id-ID" sz="3200" dirty="0" err="1">
                <a:latin typeface="Arial" panose="020B0604020202020204" pitchFamily="34" charset="0"/>
              </a:rPr>
              <a:t>dinyatakan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dengan</a:t>
            </a:r>
            <a:r>
              <a:rPr lang="en-US" altLang="id-ID" sz="3200" dirty="0">
                <a:latin typeface="Arial" panose="020B0604020202020204" pitchFamily="34" charset="0"/>
              </a:rPr>
              <a:t> A</a:t>
            </a:r>
            <a:r>
              <a:rPr lang="en-US" altLang="id-ID" sz="3200" baseline="30000" dirty="0">
                <a:latin typeface="Arial" panose="020B0604020202020204" pitchFamily="34" charset="0"/>
              </a:rPr>
              <a:t>T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adalah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matriks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berordo</a:t>
            </a:r>
            <a:r>
              <a:rPr lang="en-US" altLang="id-ID" sz="3200" dirty="0">
                <a:latin typeface="Arial" panose="020B0604020202020204" pitchFamily="34" charset="0"/>
              </a:rPr>
              <a:t> (n x m).</a:t>
            </a:r>
          </a:p>
          <a:p>
            <a:pPr algn="just">
              <a:spcBef>
                <a:spcPct val="20000"/>
              </a:spcBef>
            </a:pPr>
            <a:r>
              <a:rPr lang="en-US" altLang="id-ID" sz="3200" dirty="0">
                <a:latin typeface="Arial" panose="020B0604020202020204" pitchFamily="34" charset="0"/>
              </a:rPr>
              <a:t>    </a:t>
            </a:r>
            <a:r>
              <a:rPr lang="en-US" altLang="id-ID" sz="3200" dirty="0" err="1">
                <a:latin typeface="Arial" panose="020B0604020202020204" pitchFamily="34" charset="0"/>
              </a:rPr>
              <a:t>Dengan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perkataan</a:t>
            </a:r>
            <a:r>
              <a:rPr lang="en-US" altLang="id-ID" sz="3200" dirty="0">
                <a:latin typeface="Arial" panose="020B0604020202020204" pitchFamily="34" charset="0"/>
              </a:rPr>
              <a:t> lain </a:t>
            </a:r>
            <a:r>
              <a:rPr lang="en-US" altLang="id-ID" sz="3200" dirty="0" err="1">
                <a:latin typeface="Arial" panose="020B0604020202020204" pitchFamily="34" charset="0"/>
              </a:rPr>
              <a:t>terjadi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perubahan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dari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baris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menjadi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kolom</a:t>
            </a:r>
            <a:r>
              <a:rPr lang="en-US" altLang="id-ID" sz="3200" dirty="0">
                <a:latin typeface="Arial" panose="020B0604020202020204" pitchFamily="34" charset="0"/>
              </a:rPr>
              <a:t> , </a:t>
            </a:r>
            <a:r>
              <a:rPr lang="en-US" altLang="id-ID" sz="3200" dirty="0" err="1">
                <a:latin typeface="Arial" panose="020B0604020202020204" pitchFamily="34" charset="0"/>
              </a:rPr>
              <a:t>sedangkan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kolom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menjadi</a:t>
            </a:r>
            <a:r>
              <a:rPr lang="en-US" altLang="id-ID" sz="3200" dirty="0">
                <a:latin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</a:rPr>
              <a:t>baris</a:t>
            </a:r>
            <a:endParaRPr lang="en-GB" altLang="id-ID" sz="3200" baseline="-250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6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948989" y="4601737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</a:t>
            </a:r>
          </a:p>
          <a:p>
            <a:r>
              <a:rPr lang="id-ID" dirty="0" smtClean="0"/>
              <a:t>2</a:t>
            </a:r>
          </a:p>
          <a:p>
            <a:r>
              <a:rPr lang="id-ID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913" y="460173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 = </a:t>
            </a:r>
            <a:endParaRPr lang="id-ID" dirty="0"/>
          </a:p>
        </p:txBody>
      </p:sp>
      <p:sp>
        <p:nvSpPr>
          <p:cNvPr id="6" name="Double Bracket 5"/>
          <p:cNvSpPr/>
          <p:nvPr/>
        </p:nvSpPr>
        <p:spPr>
          <a:xfrm>
            <a:off x="1564843" y="4473498"/>
            <a:ext cx="1041409" cy="11798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4630972" y="4715458"/>
            <a:ext cx="95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1    2</a:t>
            </a:r>
            <a:r>
              <a:rPr lang="id-ID" dirty="0"/>
              <a:t> </a:t>
            </a:r>
            <a:r>
              <a:rPr lang="id-ID" dirty="0" smtClean="0"/>
              <a:t>   3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3822693" y="4732687"/>
            <a:ext cx="59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</a:t>
            </a:r>
            <a:r>
              <a:rPr lang="id-ID" baseline="40000" dirty="0" smtClean="0"/>
              <a:t>T</a:t>
            </a:r>
            <a:r>
              <a:rPr lang="id-ID" dirty="0" smtClean="0"/>
              <a:t> = </a:t>
            </a:r>
            <a:endParaRPr lang="id-ID" dirty="0"/>
          </a:p>
        </p:txBody>
      </p:sp>
      <p:sp>
        <p:nvSpPr>
          <p:cNvPr id="10" name="Double Bracket 9"/>
          <p:cNvSpPr/>
          <p:nvPr/>
        </p:nvSpPr>
        <p:spPr>
          <a:xfrm>
            <a:off x="4362538" y="4569990"/>
            <a:ext cx="1491852" cy="66026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7196385" y="4363355"/>
            <a:ext cx="765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10   3  </a:t>
            </a:r>
          </a:p>
          <a:p>
            <a:r>
              <a:rPr lang="id-ID" dirty="0" smtClean="0"/>
              <a:t>12   5</a:t>
            </a:r>
          </a:p>
          <a:p>
            <a:r>
              <a:rPr lang="id-ID" dirty="0" smtClean="0"/>
              <a:t>4     7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6469160" y="436335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</a:t>
            </a:r>
            <a:r>
              <a:rPr lang="id-ID" dirty="0" smtClean="0"/>
              <a:t> = </a:t>
            </a:r>
            <a:endParaRPr lang="id-ID" dirty="0"/>
          </a:p>
        </p:txBody>
      </p:sp>
      <p:sp>
        <p:nvSpPr>
          <p:cNvPr id="13" name="Double Bracket 12"/>
          <p:cNvSpPr/>
          <p:nvPr/>
        </p:nvSpPr>
        <p:spPr>
          <a:xfrm>
            <a:off x="7008090" y="4235116"/>
            <a:ext cx="1041409" cy="11798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9150817" y="4182589"/>
            <a:ext cx="138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10     12      4 </a:t>
            </a:r>
          </a:p>
          <a:p>
            <a:r>
              <a:rPr lang="id-ID" dirty="0"/>
              <a:t>3</a:t>
            </a:r>
            <a:r>
              <a:rPr lang="id-ID" dirty="0" smtClean="0"/>
              <a:t>         5</a:t>
            </a:r>
            <a:r>
              <a:rPr lang="id-ID" dirty="0"/>
              <a:t> </a:t>
            </a:r>
            <a:r>
              <a:rPr lang="id-ID" dirty="0" smtClean="0"/>
              <a:t>     7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8423593" y="4182589"/>
            <a:ext cx="60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</a:t>
            </a:r>
            <a:r>
              <a:rPr lang="id-ID" baseline="40000" dirty="0"/>
              <a:t>T</a:t>
            </a:r>
            <a:r>
              <a:rPr lang="id-ID" dirty="0" smtClean="0"/>
              <a:t> = </a:t>
            </a:r>
            <a:endParaRPr lang="id-ID" dirty="0"/>
          </a:p>
        </p:txBody>
      </p:sp>
      <p:sp>
        <p:nvSpPr>
          <p:cNvPr id="16" name="Double Bracket 15"/>
          <p:cNvSpPr/>
          <p:nvPr/>
        </p:nvSpPr>
        <p:spPr>
          <a:xfrm>
            <a:off x="8962523" y="4054351"/>
            <a:ext cx="1871845" cy="77457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92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05000" y="1295400"/>
            <a:ext cx="853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813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385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957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529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101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id-ID" sz="4400" b="1">
                <a:solidFill>
                  <a:schemeClr val="tx2"/>
                </a:solidFill>
                <a:latin typeface="Arial" panose="020B0604020202020204" pitchFamily="34" charset="0"/>
              </a:rPr>
              <a:t>Sifat-sifat Matriks</a:t>
            </a: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id-ID" sz="4400" b="1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id-ID" sz="3200">
                <a:latin typeface="Arial" panose="020B0604020202020204" pitchFamily="34" charset="0"/>
              </a:rPr>
              <a:t>A</a:t>
            </a:r>
            <a:r>
              <a:rPr lang="en-US" altLang="id-ID" sz="3200" i="1" baseline="30000">
                <a:latin typeface="Arial" panose="020B0604020202020204" pitchFamily="34" charset="0"/>
              </a:rPr>
              <a:t>T </a:t>
            </a:r>
            <a:r>
              <a:rPr lang="en-US" altLang="id-ID" sz="3200" i="1">
                <a:latin typeface="Arial" panose="020B0604020202020204" pitchFamily="34" charset="0"/>
              </a:rPr>
              <a:t> + </a:t>
            </a:r>
            <a:r>
              <a:rPr lang="en-US" altLang="id-ID" sz="3200">
                <a:latin typeface="Arial" panose="020B0604020202020204" pitchFamily="34" charset="0"/>
              </a:rPr>
              <a:t>B</a:t>
            </a:r>
            <a:r>
              <a:rPr lang="en-US" altLang="id-ID" sz="3200" i="1" baseline="30000">
                <a:latin typeface="Arial" panose="020B0604020202020204" pitchFamily="34" charset="0"/>
              </a:rPr>
              <a:t>T </a:t>
            </a:r>
            <a:r>
              <a:rPr lang="en-US" altLang="id-ID" sz="3200" i="1">
                <a:latin typeface="Arial" panose="020B0604020202020204" pitchFamily="34" charset="0"/>
              </a:rPr>
              <a:t> </a:t>
            </a:r>
            <a:r>
              <a:rPr lang="en-US" altLang="id-ID" sz="3200">
                <a:latin typeface="Arial" panose="020B0604020202020204" pitchFamily="34" charset="0"/>
              </a:rPr>
              <a:t>= ( A + B )</a:t>
            </a:r>
            <a:r>
              <a:rPr lang="en-US" altLang="id-ID" sz="3200" i="1" baseline="30000">
                <a:latin typeface="Arial" panose="020B0604020202020204" pitchFamily="34" charset="0"/>
              </a:rPr>
              <a:t>T</a:t>
            </a:r>
            <a:endParaRPr lang="en-US" altLang="id-ID" sz="3200" i="1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id-ID" sz="3200">
                <a:latin typeface="Arial" panose="020B0604020202020204" pitchFamily="34" charset="0"/>
              </a:rPr>
              <a:t>( A B )</a:t>
            </a:r>
            <a:r>
              <a:rPr lang="en-US" altLang="id-ID" sz="3200" i="1" baseline="30000">
                <a:latin typeface="Arial" panose="020B0604020202020204" pitchFamily="34" charset="0"/>
              </a:rPr>
              <a:t>T  </a:t>
            </a:r>
            <a:r>
              <a:rPr lang="en-US" altLang="id-ID" sz="3200" i="1">
                <a:latin typeface="Arial" panose="020B0604020202020204" pitchFamily="34" charset="0"/>
              </a:rPr>
              <a:t> = </a:t>
            </a:r>
            <a:r>
              <a:rPr lang="en-US" altLang="id-ID" sz="3200">
                <a:latin typeface="Arial" panose="020B0604020202020204" pitchFamily="34" charset="0"/>
              </a:rPr>
              <a:t>B</a:t>
            </a:r>
            <a:r>
              <a:rPr lang="en-US" altLang="id-ID" sz="3200" i="1" baseline="30000">
                <a:latin typeface="Arial" panose="020B0604020202020204" pitchFamily="34" charset="0"/>
              </a:rPr>
              <a:t>T</a:t>
            </a:r>
            <a:r>
              <a:rPr lang="en-US" altLang="id-ID" sz="3200" i="1">
                <a:latin typeface="Arial" panose="020B0604020202020204" pitchFamily="34" charset="0"/>
              </a:rPr>
              <a:t>  </a:t>
            </a:r>
            <a:r>
              <a:rPr lang="en-US" altLang="id-ID" sz="3200">
                <a:latin typeface="Arial" panose="020B0604020202020204" pitchFamily="34" charset="0"/>
              </a:rPr>
              <a:t>A</a:t>
            </a:r>
            <a:r>
              <a:rPr lang="en-US" altLang="id-ID" sz="3200" i="1" baseline="30000">
                <a:latin typeface="Arial" panose="020B0604020202020204" pitchFamily="34" charset="0"/>
              </a:rPr>
              <a:t>T</a:t>
            </a: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id-ID" sz="3200">
                <a:latin typeface="Arial" panose="020B0604020202020204" pitchFamily="34" charset="0"/>
              </a:rPr>
              <a:t>( k A )</a:t>
            </a:r>
            <a:r>
              <a:rPr lang="en-US" altLang="id-ID" sz="3200" i="1" baseline="30000">
                <a:latin typeface="Arial" panose="020B0604020202020204" pitchFamily="34" charset="0"/>
              </a:rPr>
              <a:t>T</a:t>
            </a:r>
            <a:r>
              <a:rPr lang="en-US" altLang="id-ID" sz="3200" i="1">
                <a:latin typeface="Arial" panose="020B0604020202020204" pitchFamily="34" charset="0"/>
              </a:rPr>
              <a:t>  = </a:t>
            </a:r>
            <a:r>
              <a:rPr lang="en-US" altLang="id-ID" sz="3200">
                <a:latin typeface="Arial" panose="020B0604020202020204" pitchFamily="34" charset="0"/>
              </a:rPr>
              <a:t> k A</a:t>
            </a:r>
            <a:r>
              <a:rPr lang="en-US" altLang="id-ID" sz="3200" i="1" baseline="30000">
                <a:latin typeface="Arial" panose="020B0604020202020204" pitchFamily="34" charset="0"/>
              </a:rPr>
              <a:t>T   </a:t>
            </a:r>
            <a:r>
              <a:rPr lang="en-US" altLang="id-ID" sz="3200" i="1">
                <a:latin typeface="Arial" panose="020B0604020202020204" pitchFamily="34" charset="0"/>
              </a:rPr>
              <a:t>,   k  = skalar</a:t>
            </a:r>
            <a:endParaRPr lang="en-US" altLang="id-ID" sz="320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id-ID" sz="3200">
                <a:latin typeface="Arial" panose="020B0604020202020204" pitchFamily="34" charset="0"/>
              </a:rPr>
              <a:t>(A</a:t>
            </a:r>
            <a:r>
              <a:rPr lang="en-US" altLang="id-ID" sz="3200" i="1" baseline="30000">
                <a:latin typeface="Arial" panose="020B0604020202020204" pitchFamily="34" charset="0"/>
              </a:rPr>
              <a:t>T </a:t>
            </a:r>
            <a:r>
              <a:rPr lang="en-US" altLang="id-ID" sz="3200">
                <a:latin typeface="Arial" panose="020B0604020202020204" pitchFamily="34" charset="0"/>
              </a:rPr>
              <a:t>)</a:t>
            </a:r>
            <a:r>
              <a:rPr lang="en-US" altLang="id-ID" sz="3200" i="1" baseline="30000">
                <a:latin typeface="Arial" panose="020B0604020202020204" pitchFamily="34" charset="0"/>
              </a:rPr>
              <a:t>T</a:t>
            </a:r>
            <a:r>
              <a:rPr lang="en-US" altLang="id-ID" sz="3200" i="1">
                <a:latin typeface="Arial" panose="020B0604020202020204" pitchFamily="34" charset="0"/>
              </a:rPr>
              <a:t> = </a:t>
            </a:r>
            <a:r>
              <a:rPr lang="en-US" altLang="id-ID" sz="3200">
                <a:latin typeface="Arial" panose="020B0604020202020204" pitchFamily="34" charset="0"/>
              </a:rPr>
              <a:t> A</a:t>
            </a:r>
            <a:endParaRPr lang="en-GB" altLang="id-ID" sz="3200" i="1" baseline="3000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17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8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032117" y="1243396"/>
            <a:ext cx="81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2     3  </a:t>
            </a:r>
            <a:endParaRPr lang="id-ID" dirty="0" smtClean="0"/>
          </a:p>
          <a:p>
            <a:r>
              <a:rPr lang="id-ID" dirty="0" smtClean="0"/>
              <a:t>7     10</a:t>
            </a:r>
            <a:endParaRPr lang="id-ID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9041" y="124339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 = </a:t>
            </a:r>
            <a:endParaRPr lang="id-ID" dirty="0"/>
          </a:p>
        </p:txBody>
      </p:sp>
      <p:sp>
        <p:nvSpPr>
          <p:cNvPr id="6" name="Double Bracket 5"/>
          <p:cNvSpPr/>
          <p:nvPr/>
        </p:nvSpPr>
        <p:spPr>
          <a:xfrm>
            <a:off x="5621454" y="1175224"/>
            <a:ext cx="1810124" cy="11798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6096000" y="1410694"/>
            <a:ext cx="81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3</a:t>
            </a:r>
            <a:r>
              <a:rPr lang="id-ID" dirty="0" smtClean="0"/>
              <a:t>    0  </a:t>
            </a:r>
            <a:endParaRPr lang="id-ID" dirty="0" smtClean="0"/>
          </a:p>
          <a:p>
            <a:r>
              <a:rPr lang="id-ID" dirty="0"/>
              <a:t>2</a:t>
            </a:r>
            <a:r>
              <a:rPr lang="id-ID" dirty="0" smtClean="0"/>
              <a:t>    5</a:t>
            </a:r>
            <a:endParaRPr lang="id-ID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27247" y="153455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</a:t>
            </a:r>
            <a:r>
              <a:rPr lang="id-ID" dirty="0" smtClean="0"/>
              <a:t> </a:t>
            </a:r>
            <a:r>
              <a:rPr lang="id-ID" dirty="0" smtClean="0"/>
              <a:t>= </a:t>
            </a:r>
            <a:endParaRPr lang="id-ID" dirty="0"/>
          </a:p>
        </p:txBody>
      </p:sp>
      <p:sp>
        <p:nvSpPr>
          <p:cNvPr id="9" name="Double Bracket 8"/>
          <p:cNvSpPr/>
          <p:nvPr/>
        </p:nvSpPr>
        <p:spPr>
          <a:xfrm>
            <a:off x="1800371" y="1267557"/>
            <a:ext cx="1810124" cy="117980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1378506" y="3541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378506" y="3374967"/>
            <a:ext cx="214481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Tentukan  :a.  A</a:t>
            </a:r>
            <a:r>
              <a:rPr lang="id-ID" baseline="30000" dirty="0" smtClean="0"/>
              <a:t>T</a:t>
            </a:r>
            <a:r>
              <a:rPr lang="id-ID" dirty="0" smtClean="0"/>
              <a:t>  + B</a:t>
            </a:r>
            <a:r>
              <a:rPr lang="id-ID" baseline="30000" dirty="0" smtClean="0"/>
              <a:t>T</a:t>
            </a:r>
          </a:p>
          <a:p>
            <a:r>
              <a:rPr lang="id-ID" dirty="0" smtClean="0"/>
              <a:t>b. (A + B) </a:t>
            </a:r>
            <a:r>
              <a:rPr lang="id-ID" baseline="30000" dirty="0" smtClean="0"/>
              <a:t>T</a:t>
            </a:r>
            <a:r>
              <a:rPr lang="id-ID" dirty="0" smtClean="0"/>
              <a:t> </a:t>
            </a:r>
          </a:p>
          <a:p>
            <a:pPr marL="342900" indent="-342900">
              <a:buAutoNum type="alphaLcPeriod" startAt="3"/>
            </a:pPr>
            <a:r>
              <a:rPr lang="id-ID" dirty="0" smtClean="0"/>
              <a:t>A</a:t>
            </a:r>
            <a:r>
              <a:rPr lang="id-ID" baseline="30000" dirty="0" smtClean="0"/>
              <a:t>T</a:t>
            </a:r>
            <a:r>
              <a:rPr lang="id-ID" dirty="0" smtClean="0"/>
              <a:t>  x  B</a:t>
            </a:r>
            <a:r>
              <a:rPr lang="id-ID" baseline="30000" dirty="0" smtClean="0"/>
              <a:t>T</a:t>
            </a:r>
          </a:p>
          <a:p>
            <a:pPr marL="342900" indent="-342900">
              <a:buAutoNum type="alphaLcPeriod" startAt="3"/>
            </a:pPr>
            <a:r>
              <a:rPr lang="id-ID" dirty="0" smtClean="0"/>
              <a:t>(A x B)</a:t>
            </a:r>
            <a:r>
              <a:rPr lang="id-ID" baseline="30000" dirty="0"/>
              <a:t> </a:t>
            </a:r>
            <a:r>
              <a:rPr lang="id-ID" baseline="30000" dirty="0" smtClean="0"/>
              <a:t>T</a:t>
            </a:r>
          </a:p>
          <a:p>
            <a:pPr marL="342900" indent="-342900">
              <a:buFontTx/>
              <a:buAutoNum type="alphaLcPeriod" startAt="3"/>
            </a:pPr>
            <a:r>
              <a:rPr lang="id-ID" dirty="0"/>
              <a:t>B</a:t>
            </a:r>
            <a:r>
              <a:rPr lang="id-ID" baseline="30000" dirty="0" smtClean="0"/>
              <a:t>T</a:t>
            </a:r>
            <a:r>
              <a:rPr lang="id-ID" dirty="0" smtClean="0"/>
              <a:t>  </a:t>
            </a:r>
            <a:r>
              <a:rPr lang="id-ID" dirty="0"/>
              <a:t>x  </a:t>
            </a:r>
            <a:r>
              <a:rPr lang="id-ID" dirty="0" smtClean="0"/>
              <a:t>A</a:t>
            </a:r>
            <a:r>
              <a:rPr lang="id-ID" baseline="30000" dirty="0" smtClean="0"/>
              <a:t>T</a:t>
            </a:r>
          </a:p>
          <a:p>
            <a:pPr marL="342900" indent="-342900">
              <a:buFontTx/>
              <a:buAutoNum type="alphaLcPeriod" startAt="3"/>
            </a:pPr>
            <a:r>
              <a:rPr lang="id-ID" dirty="0" smtClean="0"/>
              <a:t>(B </a:t>
            </a:r>
            <a:r>
              <a:rPr lang="id-ID" dirty="0"/>
              <a:t>+ A</a:t>
            </a:r>
            <a:r>
              <a:rPr lang="id-ID" dirty="0" smtClean="0"/>
              <a:t>) </a:t>
            </a:r>
            <a:r>
              <a:rPr lang="id-ID" baseline="30000" dirty="0"/>
              <a:t>T</a:t>
            </a:r>
            <a:r>
              <a:rPr lang="id-ID" dirty="0"/>
              <a:t> </a:t>
            </a:r>
          </a:p>
          <a:p>
            <a:endParaRPr lang="id-ID" baseline="30000" dirty="0"/>
          </a:p>
          <a:p>
            <a:endParaRPr lang="id-ID" dirty="0" smtClean="0"/>
          </a:p>
          <a:p>
            <a:pPr marL="342900" indent="-342900">
              <a:buAutoNum type="alphaLcPeriod" startAt="3"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7133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6050" y="115888"/>
            <a:ext cx="7632700" cy="64817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tx2"/>
                </a:solidFill>
              </a:rPr>
              <a:t>MATRIKS SEGITIGA BAWAH (LOWER TRIANGULAR),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matriks</a:t>
            </a:r>
            <a:r>
              <a:rPr lang="en-US" sz="2200" dirty="0">
                <a:solidFill>
                  <a:schemeClr val="tx2"/>
                </a:solidFill>
              </a:rPr>
              <a:t>   </a:t>
            </a:r>
            <a:r>
              <a:rPr lang="en-US" sz="2200" dirty="0" err="1">
                <a:solidFill>
                  <a:schemeClr val="tx2"/>
                </a:solidFill>
              </a:rPr>
              <a:t>bujursangkar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semua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elemen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diatas</a:t>
            </a:r>
            <a:r>
              <a:rPr lang="en-US" sz="2200" dirty="0">
                <a:solidFill>
                  <a:schemeClr val="tx2"/>
                </a:solidFill>
              </a:rPr>
              <a:t> diagonal </a:t>
            </a:r>
            <a:r>
              <a:rPr lang="en-US" sz="2200" dirty="0" err="1">
                <a:solidFill>
                  <a:schemeClr val="tx2"/>
                </a:solidFill>
              </a:rPr>
              <a:t>elemennya</a:t>
            </a:r>
            <a:r>
              <a:rPr lang="en-US" sz="2200" dirty="0">
                <a:solidFill>
                  <a:schemeClr val="tx2"/>
                </a:solidFill>
              </a:rPr>
              <a:t> = 0.</a:t>
            </a:r>
          </a:p>
          <a:p>
            <a:pPr marL="1076325" indent="-273050">
              <a:buNone/>
              <a:defRPr/>
            </a:pPr>
            <a:endParaRPr lang="id-ID" sz="2200" dirty="0">
              <a:solidFill>
                <a:schemeClr val="tx2"/>
              </a:solidFill>
            </a:endParaRPr>
          </a:p>
          <a:p>
            <a:pPr marL="1076325" indent="-27305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A=</a:t>
            </a:r>
          </a:p>
          <a:p>
            <a:pPr marL="274320" indent="-27432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274320" indent="-27432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sz="2200" dirty="0">
                <a:solidFill>
                  <a:schemeClr val="tx2"/>
                </a:solidFill>
              </a:rPr>
              <a:t>MATRIKS SIMETRIS, </a:t>
            </a:r>
            <a:r>
              <a:rPr lang="es-ES" sz="2200" dirty="0" err="1">
                <a:solidFill>
                  <a:schemeClr val="tx2"/>
                </a:solidFill>
              </a:rPr>
              <a:t>adalah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matriks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bujursangkar</a:t>
            </a:r>
            <a:r>
              <a:rPr lang="es-ES" sz="2200" dirty="0">
                <a:solidFill>
                  <a:schemeClr val="tx2"/>
                </a:solidFill>
              </a:rPr>
              <a:t> yang </a:t>
            </a:r>
            <a:r>
              <a:rPr lang="es-ES" sz="2200" dirty="0" err="1">
                <a:solidFill>
                  <a:schemeClr val="tx2"/>
                </a:solidFill>
              </a:rPr>
              <a:t>elemennya</a:t>
            </a:r>
            <a:r>
              <a:rPr lang="es-ES" sz="2200" dirty="0">
                <a:solidFill>
                  <a:schemeClr val="tx2"/>
                </a:solidFill>
              </a:rPr>
              <a:t> </a:t>
            </a:r>
            <a:r>
              <a:rPr lang="es-ES" sz="2200" dirty="0" err="1">
                <a:solidFill>
                  <a:schemeClr val="tx2"/>
                </a:solidFill>
              </a:rPr>
              <a:t>simetris</a:t>
            </a:r>
            <a:r>
              <a:rPr lang="es-ES" sz="2200" dirty="0">
                <a:solidFill>
                  <a:schemeClr val="tx2"/>
                </a:solidFill>
              </a:rPr>
              <a:t> secara diagonal. </a:t>
            </a:r>
            <a:r>
              <a:rPr lang="en-US" sz="2200" dirty="0" err="1">
                <a:solidFill>
                  <a:schemeClr val="tx2"/>
                </a:solidFill>
              </a:rPr>
              <a:t>Dapat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juga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dikatakan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bahwa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matriks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simetris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adalah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matriks</a:t>
            </a:r>
            <a:r>
              <a:rPr lang="en-US" sz="2200" dirty="0">
                <a:solidFill>
                  <a:schemeClr val="tx2"/>
                </a:solidFill>
              </a:rPr>
              <a:t> yang </a:t>
            </a:r>
            <a:r>
              <a:rPr lang="en-US" sz="2200" dirty="0" err="1">
                <a:solidFill>
                  <a:schemeClr val="tx2"/>
                </a:solidFill>
              </a:rPr>
              <a:t>transposenya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sama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dengan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dirinya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sendiri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  <a:p>
            <a:pPr marL="274320" indent="-27432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 </a:t>
            </a:r>
            <a:endParaRPr lang="id-ID" sz="2200" dirty="0">
              <a:solidFill>
                <a:schemeClr val="tx2"/>
              </a:solidFill>
            </a:endParaRPr>
          </a:p>
          <a:p>
            <a:pPr marL="273050" indent="-9525">
              <a:buNone/>
              <a:defRPr/>
            </a:pPr>
            <a:r>
              <a:rPr lang="en-US" sz="2200" dirty="0" err="1">
                <a:solidFill>
                  <a:schemeClr val="tx2"/>
                </a:solidFill>
              </a:rPr>
              <a:t>Contoh</a:t>
            </a:r>
            <a:r>
              <a:rPr lang="en-US" sz="2200" dirty="0">
                <a:solidFill>
                  <a:schemeClr val="tx2"/>
                </a:solidFill>
              </a:rPr>
              <a:t> :</a:t>
            </a:r>
          </a:p>
          <a:p>
            <a:pPr marL="274320" indent="-274320">
              <a:buNone/>
              <a:defRPr/>
            </a:pPr>
            <a:endParaRPr lang="id-ID" sz="2200" dirty="0">
              <a:solidFill>
                <a:schemeClr val="tx2"/>
              </a:solidFill>
            </a:endParaRPr>
          </a:p>
          <a:p>
            <a:pPr marL="274320" indent="-274320">
              <a:buNone/>
              <a:defRPr/>
            </a:pPr>
            <a:r>
              <a:rPr lang="id-ID" sz="2200" dirty="0">
                <a:solidFill>
                  <a:schemeClr val="tx2"/>
                </a:solidFill>
              </a:rPr>
              <a:t>		</a:t>
            </a:r>
            <a:r>
              <a:rPr lang="en-US" sz="2200" dirty="0">
                <a:solidFill>
                  <a:schemeClr val="tx2"/>
                </a:solidFill>
              </a:rPr>
              <a:t>A =			</a:t>
            </a:r>
            <a:r>
              <a:rPr lang="id-ID" sz="2200" dirty="0">
                <a:solidFill>
                  <a:schemeClr val="tx2"/>
                </a:solidFill>
              </a:rPr>
              <a:t>    </a:t>
            </a:r>
            <a:r>
              <a:rPr lang="en-US" sz="2200" dirty="0">
                <a:solidFill>
                  <a:schemeClr val="tx2"/>
                </a:solidFill>
              </a:rPr>
              <a:t>=</a:t>
            </a:r>
          </a:p>
          <a:p>
            <a:pPr marL="274320" indent="-27432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endParaRPr lang="id-ID" sz="2200" dirty="0">
              <a:solidFill>
                <a:schemeClr val="tx2"/>
              </a:solidFill>
            </a:endParaRP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3287714" y="1484313"/>
          <a:ext cx="12779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Equation" r:id="rId3" imgW="698500" imgH="711200" progId="Equation.3">
                  <p:embed/>
                </p:oleObj>
              </mc:Choice>
              <mc:Fallback>
                <p:oleObj name="Equation" r:id="rId3" imgW="698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1484313"/>
                        <a:ext cx="127793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4872039" y="4292600"/>
          <a:ext cx="911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Equation" r:id="rId5" imgW="469696" imgH="190417" progId="Equation.3">
                  <p:embed/>
                </p:oleObj>
              </mc:Choice>
              <mc:Fallback>
                <p:oleObj name="Equation" r:id="rId5" imgW="46969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4292600"/>
                        <a:ext cx="9112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3432175" y="5084763"/>
          <a:ext cx="127793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Equation" r:id="rId7" imgW="698500" imgH="711200" progId="Equation.3">
                  <p:embed/>
                </p:oleObj>
              </mc:Choice>
              <mc:Fallback>
                <p:oleObj name="Equation" r:id="rId7" imgW="698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5084763"/>
                        <a:ext cx="1277938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483250"/>
              </p:ext>
            </p:extLst>
          </p:nvPr>
        </p:nvGraphicFramePr>
        <p:xfrm>
          <a:off x="5573714" y="5400095"/>
          <a:ext cx="419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Equation" r:id="rId9" imgW="215713" imgH="190335" progId="Equation.3">
                  <p:embed/>
                </p:oleObj>
              </mc:Choice>
              <mc:Fallback>
                <p:oleObj name="Equation" r:id="rId9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4" y="5400095"/>
                        <a:ext cx="419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9"/>
          <p:cNvGraphicFramePr>
            <a:graphicFrameLocks noChangeAspect="1"/>
          </p:cNvGraphicFramePr>
          <p:nvPr/>
        </p:nvGraphicFramePr>
        <p:xfrm>
          <a:off x="6240464" y="5084763"/>
          <a:ext cx="12779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Equation" r:id="rId11" imgW="698500" imgH="711200" progId="Equation.3">
                  <p:embed/>
                </p:oleObj>
              </mc:Choice>
              <mc:Fallback>
                <p:oleObj name="Equation" r:id="rId11" imgW="6985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5084763"/>
                        <a:ext cx="127793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Aljabar linier #3. Sifat-sifat Matriks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6742-63EE-42F1-8D12-68F2C29F24E5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3880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699</Words>
  <Application>Microsoft Office PowerPoint</Application>
  <PresentationFormat>Widescreen</PresentationFormat>
  <Paragraphs>191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Edwardian Script ITC</vt:lpstr>
      <vt:lpstr>Tahoma</vt:lpstr>
      <vt:lpstr>Times</vt:lpstr>
      <vt:lpstr>Wingdings</vt:lpstr>
      <vt:lpstr>Wingdings 3</vt:lpstr>
      <vt:lpstr>Office Theme</vt:lpstr>
      <vt:lpstr>Equation</vt:lpstr>
      <vt:lpstr>ALJABAR LINIER WEEK 3. Sifat-sifat Matriks</vt:lpstr>
      <vt:lpstr>Objective</vt:lpstr>
      <vt:lpstr>Jenis Matriks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Operasi Matriks</vt:lpstr>
      <vt:lpstr>PowerPoint Presentation</vt:lpstr>
      <vt:lpstr>PowerPoint Presentation</vt:lpstr>
      <vt:lpstr>PowerPoint Presentation</vt:lpstr>
      <vt:lpstr>Latihan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ALJABAR LINIER</dc:title>
  <dc:creator>chaerul anwar</dc:creator>
  <cp:lastModifiedBy>chaerul anwar</cp:lastModifiedBy>
  <cp:revision>24</cp:revision>
  <dcterms:created xsi:type="dcterms:W3CDTF">2015-09-23T01:39:02Z</dcterms:created>
  <dcterms:modified xsi:type="dcterms:W3CDTF">2015-10-08T02:06:53Z</dcterms:modified>
</cp:coreProperties>
</file>