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sldIdLst>
    <p:sldId id="256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19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264" r:id="rId61"/>
    <p:sldId id="3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B94D68-6D45-4B81-A307-56DDEAAEE29E}">
          <p14:sldIdLst>
            <p14:sldId id="256"/>
            <p14:sldId id="257"/>
          </p14:sldIdLst>
        </p14:section>
        <p14:section name="UML" id="{9F608A1B-1044-4A0B-897B-7FD5036EAF7A}">
          <p14:sldIdLst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Requirement Analysis" id="{BDD15E56-E543-4DE5-ADB9-E33EF7972345}">
          <p14:sldIdLst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Use Case Diagram" id="{572A01DF-CDB4-4970-80C2-60D8C30B14D9}">
          <p14:sldIdLst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Spesifikasi Use Case" id="{839EFBF4-D39B-4E76-BEFE-EE4D1A5FEA6E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319"/>
          </p14:sldIdLst>
        </p14:section>
        <p14:section name="Linking Use Case (Task)" id="{5DF4B8FF-A614-47B7-A599-286207CE76F6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Tips Mambuat Use Case" id="{65191F4D-832D-405D-9B7C-27364B465723}">
          <p14:sldIdLst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Summary &amp; Closing" id="{0B1216F2-DE84-480C-985F-7CDDF66DC693}">
          <p14:sldIdLst>
            <p14:sldId id="318"/>
            <p14:sldId id="264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89946" autoAdjust="0"/>
  </p:normalViewPr>
  <p:slideViewPr>
    <p:cSldViewPr>
      <p:cViewPr>
        <p:scale>
          <a:sx n="60" d="100"/>
          <a:sy n="60" d="100"/>
        </p:scale>
        <p:origin x="69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68C1-09E0-429C-8B60-FE9F2DBAF37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19B2-0548-43D2-9E90-69853082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9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smtClean="0"/>
              <a:t>Why</a:t>
            </a:r>
            <a:r>
              <a:rPr lang="en-US" smtClean="0"/>
              <a:t> the left one is unsafe? </a:t>
            </a:r>
          </a:p>
          <a:p>
            <a:pPr defTabSz="966612">
              <a:defRPr/>
            </a:pPr>
            <a:r>
              <a:rPr lang="en-US" b="1" smtClean="0"/>
              <a:t>Because;</a:t>
            </a:r>
            <a:r>
              <a:rPr lang="en-US" smtClean="0"/>
              <a:t> use-case generalization supports substitution, </a:t>
            </a:r>
          </a:p>
          <a:p>
            <a:pPr defTabSz="966612">
              <a:defRPr/>
            </a:pPr>
            <a:r>
              <a:rPr lang="en-US" smtClean="0">
                <a:latin typeface="Arial"/>
              </a:rPr>
              <a:t>“</a:t>
            </a:r>
            <a:r>
              <a:rPr lang="en-US" smtClean="0"/>
              <a:t>Submit Thesis</a:t>
            </a:r>
            <a:r>
              <a:rPr lang="en-US" smtClean="0">
                <a:latin typeface="Arial"/>
              </a:rPr>
              <a:t>”</a:t>
            </a:r>
            <a:r>
              <a:rPr lang="en-US" smtClean="0"/>
              <a:t> can replace </a:t>
            </a:r>
            <a:r>
              <a:rPr lang="en-US" smtClean="0">
                <a:latin typeface="Arial"/>
              </a:rPr>
              <a:t>“</a:t>
            </a:r>
            <a:r>
              <a:rPr lang="en-US" smtClean="0"/>
              <a:t>Submit Exam</a:t>
            </a:r>
            <a:r>
              <a:rPr lang="en-US" smtClean="0">
                <a:latin typeface="Arial"/>
              </a:rPr>
              <a:t>”</a:t>
            </a:r>
            <a:r>
              <a:rPr lang="en-US" smtClean="0"/>
              <a:t>, which is used directly by the undergrad student.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Cases: baris</a:t>
            </a:r>
            <a:r>
              <a:rPr lang="en-US" baseline="0" smtClean="0"/>
              <a:t> ini diisi dengan nama use case (task)</a:t>
            </a:r>
          </a:p>
          <a:p>
            <a:r>
              <a:rPr lang="en-US" baseline="0" smtClean="0"/>
              <a:t>Requirements: kolom ini berisi daftar yang harus diketahui untuk spesifikasi use case (actors, triggers, pre-conditions, post-conditions, success scenario, alternative flows.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Use cases are essentially a contract, which can be used for testing. </a:t>
            </a:r>
          </a:p>
          <a:p>
            <a:pPr algn="l" rtl="0"/>
            <a:r>
              <a:rPr lang="en-US" smtClean="0"/>
              <a:t>More use cases in the cellphone example:</a:t>
            </a:r>
          </a:p>
          <a:p>
            <a:pPr algn="l" rtl="0">
              <a:buFontTx/>
              <a:buChar char="-"/>
            </a:pPr>
            <a:r>
              <a:rPr lang="en-US" smtClean="0"/>
              <a:t>Cell migration</a:t>
            </a:r>
          </a:p>
          <a:p>
            <a:pPr algn="l" rtl="0">
              <a:buFontTx/>
              <a:buChar char="-"/>
            </a:pPr>
            <a:r>
              <a:rPr lang="en-US" smtClean="0"/>
              <a:t>HTML sites viewing</a:t>
            </a:r>
          </a:p>
          <a:p>
            <a:pPr algn="l" rtl="0">
              <a:buFontTx/>
              <a:buChar char="-"/>
            </a:pPr>
            <a:r>
              <a:rPr lang="en-US" smtClean="0"/>
              <a:t>Email integration</a:t>
            </a:r>
          </a:p>
          <a:p>
            <a:pPr algn="l" rtl="0">
              <a:buFontTx/>
              <a:buChar char="-"/>
            </a:pPr>
            <a:r>
              <a:rPr lang="en-US" smtClean="0">
                <a:latin typeface="Arial"/>
              </a:rPr>
              <a:t>…</a:t>
            </a:r>
            <a:endParaRPr lang="en-US" smtClean="0"/>
          </a:p>
          <a:p>
            <a:pPr algn="l" rtl="0">
              <a:buFontTx/>
              <a:buChar char="-"/>
            </a:pPr>
            <a:r>
              <a:rPr lang="en-US" smtClean="0"/>
              <a:t>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Notice that actors can be machines or human beings.</a:t>
            </a:r>
          </a:p>
          <a:p>
            <a:pPr algn="l" rtl="0"/>
            <a:r>
              <a:rPr lang="en-US" smtClean="0"/>
              <a:t>Functionality which is outside the scope of the system, will be represented by an external actor.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What are all the actors in the cellphone example?</a:t>
            </a:r>
          </a:p>
          <a:p>
            <a:pPr algn="l" rtl="0">
              <a:buFontTx/>
              <a:buChar char="-"/>
            </a:pPr>
            <a:r>
              <a:rPr lang="en-US" smtClean="0"/>
              <a:t>External SMS senders</a:t>
            </a:r>
          </a:p>
          <a:p>
            <a:pPr algn="l" rtl="0">
              <a:buFontTx/>
              <a:buChar char="-"/>
            </a:pPr>
            <a:r>
              <a:rPr lang="en-US" smtClean="0"/>
              <a:t>HTTP Servers</a:t>
            </a:r>
          </a:p>
          <a:p>
            <a:pPr algn="l" rtl="0">
              <a:buFontTx/>
              <a:buChar char="-"/>
            </a:pPr>
            <a:r>
              <a:rPr lang="en-US" smtClean="0">
                <a:latin typeface="Arial"/>
              </a:rPr>
              <a:t>…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0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mtClean="0"/>
              <a:t>A short exercise: do the generalization hierarchy of an e-learning system.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5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An alternative success path (user uses a shortcut)</a:t>
            </a:r>
          </a:p>
          <a:p>
            <a:pPr algn="l" rtl="0"/>
            <a:r>
              <a:rPr lang="en-US" smtClean="0"/>
              <a:t>A sequential behavior had ended (End-of-file)</a:t>
            </a:r>
          </a:p>
          <a:p>
            <a:pPr algn="l" rtl="0"/>
            <a:r>
              <a:rPr lang="en-US" smtClean="0"/>
              <a:t>The first stage of a sequential behavior</a:t>
            </a:r>
          </a:p>
          <a:p>
            <a:pPr algn="l" rtl="0"/>
            <a:r>
              <a:rPr lang="en-US" smtClean="0"/>
              <a:t>Actor behaves incorrectly (invalid course ID)</a:t>
            </a:r>
          </a:p>
          <a:p>
            <a:pPr algn="l" rtl="0"/>
            <a:r>
              <a:rPr lang="en-US" smtClean="0"/>
              <a:t>Inaction by an actor (timeout)</a:t>
            </a:r>
          </a:p>
          <a:p>
            <a:pPr algn="l" rtl="0"/>
            <a:r>
              <a:rPr lang="en-US" smtClean="0"/>
              <a:t>Every validation step (system validates</a:t>
            </a:r>
            <a:r>
              <a:rPr lang="en-US" smtClean="0">
                <a:latin typeface="Arial"/>
              </a:rPr>
              <a:t>…</a:t>
            </a:r>
            <a:r>
              <a:rPr lang="en-US" smtClean="0"/>
              <a:t>)</a:t>
            </a:r>
          </a:p>
          <a:p>
            <a:pPr algn="l" rtl="0"/>
            <a:r>
              <a:rPr lang="en-US" smtClean="0"/>
              <a:t>Internal system failure, which is part of a normal business scenario (printer is stuck, network is unavailable)</a:t>
            </a:r>
          </a:p>
          <a:p>
            <a:pPr algn="l" rtl="0"/>
            <a:r>
              <a:rPr lang="en-US" smtClean="0"/>
              <a:t>Unexpected and abnormal internal failure (no more memory)</a:t>
            </a:r>
          </a:p>
          <a:p>
            <a:pPr algn="l" rtl="0"/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0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mtClean="0"/>
              <a:t>TODO: add a search page before the product page</a:t>
            </a:r>
          </a:p>
          <a:p>
            <a:pPr algn="l" rtl="0"/>
            <a:r>
              <a:rPr lang="en-US" smtClean="0"/>
              <a:t>Think of Amazon, which functions are there. List them, and try to create a use-case from them.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5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/>
            <a:r>
              <a:rPr lang="en-US" b="1" smtClean="0"/>
              <a:t>Important points</a:t>
            </a:r>
            <a:r>
              <a:rPr lang="en-US" smtClean="0"/>
              <a:t>: </a:t>
            </a:r>
          </a:p>
          <a:p>
            <a:pPr marL="241653" indent="-241653"/>
            <a:r>
              <a:rPr lang="en-US" smtClean="0"/>
              <a:t>Note that weak relations between use-cases are not mentioned. </a:t>
            </a:r>
          </a:p>
          <a:p>
            <a:pPr marL="241653" indent="-241653"/>
            <a:r>
              <a:rPr lang="en-US" smtClean="0"/>
              <a:t>For instance, add to cart provides products to checkout, but the relation is not modeled. </a:t>
            </a:r>
          </a:p>
          <a:p>
            <a:pPr marL="241653" indent="-241653"/>
            <a:r>
              <a:rPr lang="en-US" smtClean="0"/>
              <a:t>Also, the</a:t>
            </a:r>
            <a:r>
              <a:rPr lang="en-US" baseline="0" smtClean="0"/>
              <a:t> </a:t>
            </a:r>
            <a:r>
              <a:rPr lang="en-US" smtClean="0"/>
              <a:t>hierarchy between use-cases originates from the user perspective: </a:t>
            </a:r>
          </a:p>
          <a:p>
            <a:pPr marL="241653" indent="-241653"/>
            <a:r>
              <a:rPr lang="en-US" smtClean="0"/>
              <a:t>Even though </a:t>
            </a:r>
            <a:r>
              <a:rPr lang="en-US" smtClean="0">
                <a:latin typeface="Arial"/>
              </a:rPr>
              <a:t>“</a:t>
            </a:r>
            <a:r>
              <a:rPr lang="en-US" smtClean="0"/>
              <a:t>View Product Details</a:t>
            </a:r>
            <a:r>
              <a:rPr lang="en-US" smtClean="0">
                <a:latin typeface="Arial"/>
              </a:rPr>
              <a:t>”</a:t>
            </a:r>
            <a:r>
              <a:rPr lang="en-US" smtClean="0"/>
              <a:t> is the central component from the programmers point of view, </a:t>
            </a:r>
          </a:p>
          <a:p>
            <a:pPr marL="241653" indent="-241653"/>
            <a:r>
              <a:rPr lang="en-US" smtClean="0"/>
              <a:t>the user wants to search products or to see deals, and that the top use-case.</a:t>
            </a:r>
          </a:p>
          <a:p>
            <a:pPr marL="241653" indent="-241653"/>
            <a:endParaRPr lang="en-US" smtClean="0"/>
          </a:p>
          <a:p>
            <a:pPr marL="241653" indent="-241653"/>
            <a:r>
              <a:rPr lang="en-US" b="1" smtClean="0"/>
              <a:t>Use extend </a:t>
            </a:r>
            <a:r>
              <a:rPr lang="en-US" smtClean="0"/>
              <a:t>when:</a:t>
            </a:r>
          </a:p>
          <a:p>
            <a:pPr marL="241653" indent="-241653">
              <a:buFontTx/>
              <a:buAutoNum type="arabicPeriod"/>
            </a:pPr>
            <a:r>
              <a:rPr lang="en-US" smtClean="0"/>
              <a:t>You want to leave the </a:t>
            </a:r>
            <a:r>
              <a:rPr lang="en-US" b="1" smtClean="0"/>
              <a:t>important</a:t>
            </a:r>
            <a:r>
              <a:rPr lang="en-US" smtClean="0"/>
              <a:t> UC as simple as possible</a:t>
            </a:r>
          </a:p>
          <a:p>
            <a:pPr marL="241653" indent="-241653">
              <a:buFontTx/>
              <a:buAutoNum type="arabicPeriod"/>
            </a:pPr>
            <a:r>
              <a:rPr lang="en-US" smtClean="0"/>
              <a:t>For flexibility: we want to be able to add more features to important UC’s.</a:t>
            </a:r>
          </a:p>
          <a:p>
            <a:pPr marL="241653" indent="-241653">
              <a:buFontTx/>
              <a:buAutoNum type="arabicPeriod"/>
            </a:pPr>
            <a:r>
              <a:rPr lang="en-US" smtClean="0"/>
              <a:t>When the extending UC is rare, it does not always happen.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smtClean="0"/>
              <a:t>Why</a:t>
            </a:r>
            <a:r>
              <a:rPr lang="en-US" smtClean="0"/>
              <a:t> not treat Handle Call as an included part of the Handles sales call and handle technical assistance call? </a:t>
            </a:r>
          </a:p>
          <a:p>
            <a:pPr defTabSz="966612">
              <a:defRPr/>
            </a:pPr>
            <a:r>
              <a:rPr lang="en-US" b="1" smtClean="0"/>
              <a:t>Because</a:t>
            </a:r>
            <a:r>
              <a:rPr lang="en-US" b="0" smtClean="0"/>
              <a:t>;</a:t>
            </a:r>
            <a:r>
              <a:rPr lang="en-US" smtClean="0"/>
              <a:t> currently, the generalizations of Handle Call are embedded within the script (between Record Call and Log Call Details). If include was used, this will not be possible.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9B2-0548-43D2-9E90-69853082FE47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solidFill>
            <a:srgbClr val="00BCF4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AER – 2011/2012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solidFill>
            <a:srgbClr val="00BCF4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AER – Augury El Rayeb - 2011/2012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 err="1"/>
              <a:t>Universitas</a:t>
            </a:r>
            <a:r>
              <a:rPr dirty="0"/>
              <a:t> Pembangunan Jaya – SIF_TIF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SIF1213 - </a:t>
            </a:r>
            <a:fld id="{856524A2-1DDE-4CC8-AD9C-EA4094C56FD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61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t>Augury El Rayeb - </a:t>
            </a:r>
            <a:r>
              <a:rPr lang="es-ES"/>
              <a:t>AER – 2011/2012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 err="1"/>
              <a:t>Universitas</a:t>
            </a:r>
            <a:r>
              <a:rPr dirty="0"/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SIF1213 - </a:t>
            </a:r>
            <a:fld id="{856524A2-1DDE-4CC8-AD9C-EA4094C56FD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699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0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3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0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51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3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solidFill>
            <a:srgbClr val="00BCF4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AER – Augury El Rayeb - 2011/2012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 err="1"/>
              <a:t>Universitas</a:t>
            </a:r>
            <a:r>
              <a:rPr dirty="0"/>
              <a:t> Pembangunan Jaya – SIF_TIF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SIF1213 - </a:t>
            </a:r>
            <a:fld id="{856524A2-1DDE-4CC8-AD9C-EA4094C56FD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40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t>Augury El Rayeb - </a:t>
            </a:r>
            <a:r>
              <a:rPr lang="es-ES"/>
              <a:t>AER – 2011/2012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 err="1"/>
              <a:t>Universitas</a:t>
            </a:r>
            <a:r>
              <a:rPr dirty="0"/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dirty="0"/>
              <a:t>SIF1213 - </a:t>
            </a:r>
            <a:fld id="{856524A2-1DDE-4CC8-AD9C-EA4094C56FD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699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67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4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78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09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32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6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Universitas Pembangunan Jaya – SIF_TIF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1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SIF-1213 -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Universitas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SIF-1213 - </a:t>
            </a:r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AER – 2011/2012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Universitas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SIF-1213 - </a:t>
            </a:r>
            <a:fld id="{856524A2-1DDE-4CC8-AD9C-EA4094C56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Database%20Design%20-%2008%20-%20Contoh%20Spesifikasi%20Use%20Case%20.doc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smtClean="0"/>
              <a:t> Basis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Pertemuan</a:t>
            </a:r>
            <a:r>
              <a:rPr lang="en-US" smtClean="0"/>
              <a:t> 8</a:t>
            </a:r>
          </a:p>
          <a:p>
            <a:r>
              <a:rPr lang="en-US" sz="1800"/>
              <a:t>Requirement Analysis </a:t>
            </a:r>
            <a:r>
              <a:rPr lang="en-US" sz="1800" smtClean="0"/>
              <a:t>&amp; Use Case</a:t>
            </a:r>
            <a:endParaRPr lang="en-US" sz="1800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mtClean="0"/>
              <a:t>AER – 2013/2014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56524A2-1DDE-4CC8-AD9C-EA4094C56FD8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0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dalam Pengembangan System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11</a:t>
            </a:fld>
            <a:endParaRPr dirty="0"/>
          </a:p>
        </p:txBody>
      </p:sp>
      <p:graphicFrame>
        <p:nvGraphicFramePr>
          <p:cNvPr id="7" name="Group 82"/>
          <p:cNvGraphicFramePr>
            <a:graphicFrameLocks noGrp="1"/>
          </p:cNvGraphicFramePr>
          <p:nvPr>
            <p:extLst/>
          </p:nvPr>
        </p:nvGraphicFramePr>
        <p:xfrm>
          <a:off x="685801" y="1633411"/>
          <a:ext cx="7848599" cy="4462589"/>
        </p:xfrm>
        <a:graphic>
          <a:graphicData uri="http://schemas.openxmlformats.org/drawingml/2006/table">
            <a:tbl>
              <a:tblPr/>
              <a:tblGrid>
                <a:gridCol w="2103891"/>
                <a:gridCol w="4088259"/>
                <a:gridCol w="1656449"/>
              </a:tblGrid>
              <a:tr h="47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Actions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Initiation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Membuat / membentuk kebutuhan bisnis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Business documents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Analysis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Interview stakeholders, Eksplorasi lingkungan sistem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Organized documentation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5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Specification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Analisa aspek rekayasa sistem, membuat konsep sistem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Logical System Model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Implementation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Program, build, unit-testing, integrasi, dokumentasi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Testable system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Testing &amp; Integration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Integrasi seluruh komponen, verifikasi, validasi, instalasi, panduan 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Testing results, Working sys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Bug fixes, modifikasi, adaptasi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versions</a:t>
                      </a:r>
                    </a:p>
                  </a:txBody>
                  <a:tcPr marL="34749" marR="34749" marT="34749" marB="34749" anchor="ctr" horzOverflow="overflow">
                    <a:lnL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2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untuk Requirement Analysis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Use case diagram digunakan pada </a:t>
            </a:r>
            <a:r>
              <a:rPr lang="en-US" b="1" i="1" smtClean="0"/>
              <a:t>fase awal </a:t>
            </a:r>
            <a:r>
              <a:rPr lang="en-US" smtClean="0"/>
              <a:t>dalam suatu proyek pengembangan software.</a:t>
            </a:r>
          </a:p>
          <a:p>
            <a:r>
              <a:rPr lang="en-US"/>
              <a:t>fokus pada menentukan </a:t>
            </a:r>
            <a:r>
              <a:rPr lang="en-US" b="1" i="1"/>
              <a:t>bagaimana pengguna </a:t>
            </a:r>
            <a:r>
              <a:rPr lang="en-US" b="1" i="1" smtClean="0"/>
              <a:t>eksternal berinteraksi </a:t>
            </a:r>
            <a:r>
              <a:rPr lang="en-US" b="1" i="1"/>
              <a:t>dengan </a:t>
            </a:r>
            <a:r>
              <a:rPr lang="en-US" b="1" i="1" smtClean="0"/>
              <a:t>sistem</a:t>
            </a:r>
            <a:r>
              <a:rPr lang="en-US" smtClean="0"/>
              <a:t>, bukan </a:t>
            </a:r>
            <a:r>
              <a:rPr lang="en-US"/>
              <a:t>untuk menentukan bagaimana sistem harus menyelesaikan </a:t>
            </a:r>
            <a:r>
              <a:rPr lang="en-US" smtClean="0"/>
              <a:t>tugas-tugas.</a:t>
            </a:r>
          </a:p>
          <a:p>
            <a:r>
              <a:rPr lang="en-US" smtClean="0"/>
              <a:t>Menggunakan Use </a:t>
            </a:r>
            <a:r>
              <a:rPr lang="en-US"/>
              <a:t>case </a:t>
            </a:r>
            <a:r>
              <a:rPr lang="en-US" smtClean="0"/>
              <a:t>merupakan </a:t>
            </a:r>
            <a:r>
              <a:rPr lang="en-US"/>
              <a:t>cara yang baik untuk </a:t>
            </a:r>
            <a:r>
              <a:rPr lang="en-US" b="1" i="1"/>
              <a:t>mengekspresikan kebutuhan fungsional dari sistem perangkat lunak</a:t>
            </a:r>
            <a:r>
              <a:rPr lang="en-US"/>
              <a:t>, use case intuitif dan mudah dimengerti sehingga use case dapat digunakan dalam negosiasi dengan non-programmer.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88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Sumber-sumber untuk Membuat Model Kebutuhan Bisnis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Kebutuhan awal berasal dari user, didapat melalui:</a:t>
            </a:r>
            <a:endParaRPr lang="en-US"/>
          </a:p>
          <a:p>
            <a:pPr lvl="1"/>
            <a:r>
              <a:rPr lang="en-US" smtClean="0"/>
              <a:t>Dokumen, </a:t>
            </a:r>
            <a:r>
              <a:rPr lang="en-US"/>
              <a:t>such as </a:t>
            </a:r>
            <a:r>
              <a:rPr lang="en-US" smtClean="0"/>
              <a:t>RFI (Request for Information)/RFP (Request for Proposal)</a:t>
            </a:r>
            <a:endParaRPr lang="en-US"/>
          </a:p>
          <a:p>
            <a:pPr lvl="1"/>
            <a:r>
              <a:rPr lang="en-US"/>
              <a:t>Meetings, </a:t>
            </a:r>
            <a:r>
              <a:rPr lang="en-US" smtClean="0"/>
              <a:t>laporan-laporan</a:t>
            </a:r>
            <a:endParaRPr lang="en-US"/>
          </a:p>
          <a:p>
            <a:pPr lvl="1"/>
            <a:endParaRPr lang="en-US"/>
          </a:p>
          <a:p>
            <a:r>
              <a:rPr lang="en-US" smtClean="0"/>
              <a:t>Kebutuhan selanjutnya datang dari analis, setelah mempelajari:</a:t>
            </a:r>
            <a:endParaRPr lang="en-US"/>
          </a:p>
          <a:p>
            <a:pPr lvl="1"/>
            <a:r>
              <a:rPr lang="en-US" smtClean="0"/>
              <a:t>Batasan dan harga</a:t>
            </a:r>
            <a:endParaRPr lang="en-US"/>
          </a:p>
          <a:p>
            <a:pPr lvl="1"/>
            <a:r>
              <a:rPr lang="en-US"/>
              <a:t>Feasibility (technological, organizational etc)</a:t>
            </a:r>
          </a:p>
          <a:p>
            <a:pPr lvl="1"/>
            <a:r>
              <a:rPr lang="en-US"/>
              <a:t>Prototypes</a:t>
            </a:r>
          </a:p>
          <a:p>
            <a:pPr lvl="1"/>
            <a:endParaRPr lang="en-US"/>
          </a:p>
          <a:p>
            <a:r>
              <a:rPr lang="en-US" smtClean="0"/>
              <a:t>Kebutuhan yang final akan terbentuk setelah melalui suatu proses iteratif. </a:t>
            </a:r>
            <a:endParaRPr lang="he-IL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00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vs. Design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Requirements:</a:t>
            </a:r>
          </a:p>
          <a:p>
            <a:pPr lvl="1"/>
            <a:r>
              <a:rPr lang="en-US" sz="2400" b="1"/>
              <a:t>What</a:t>
            </a:r>
            <a:r>
              <a:rPr lang="en-US" sz="2400"/>
              <a:t> the system should do</a:t>
            </a:r>
          </a:p>
          <a:p>
            <a:pPr lvl="1"/>
            <a:r>
              <a:rPr lang="en-US" sz="2400"/>
              <a:t>More abstract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endParaRPr lang="en-US" sz="2400"/>
          </a:p>
          <a:p>
            <a:r>
              <a:rPr lang="en-US" sz="2400"/>
              <a:t>Design:</a:t>
            </a:r>
          </a:p>
          <a:p>
            <a:pPr lvl="1"/>
            <a:r>
              <a:rPr lang="en-US" sz="2400" b="1"/>
              <a:t>How</a:t>
            </a:r>
            <a:r>
              <a:rPr lang="en-US" sz="2400"/>
              <a:t> the system should do it</a:t>
            </a:r>
          </a:p>
          <a:p>
            <a:pPr lvl="1"/>
            <a:r>
              <a:rPr lang="en-US" sz="2400"/>
              <a:t>More detailed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14</a:t>
            </a:fld>
            <a:endParaRPr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630738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02907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2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Requirements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Visible Functional Requirements</a:t>
            </a:r>
          </a:p>
          <a:p>
            <a:pPr lvl="1"/>
            <a:r>
              <a:rPr lang="en-US" smtClean="0"/>
              <a:t>“Sistem akan memberikan uang tunai pada pelanggan”</a:t>
            </a:r>
            <a:endParaRPr lang="en-US"/>
          </a:p>
          <a:p>
            <a:pPr lvl="1"/>
            <a:r>
              <a:rPr lang="en-US" smtClean="0"/>
              <a:t>“Uang tunai akan disampaikan setelah kartu keluar”</a:t>
            </a:r>
            <a:endParaRPr lang="en-US"/>
          </a:p>
          <a:p>
            <a:r>
              <a:rPr lang="en-US"/>
              <a:t>Qualitative Requirements</a:t>
            </a:r>
          </a:p>
          <a:p>
            <a:pPr lvl="1"/>
            <a:r>
              <a:rPr lang="en-US" smtClean="0"/>
              <a:t>“proses otorisasi tidak lebih dari 1 detik”</a:t>
            </a:r>
            <a:endParaRPr lang="en-US"/>
          </a:p>
          <a:p>
            <a:pPr lvl="1"/>
            <a:r>
              <a:rPr lang="en-US" smtClean="0"/>
              <a:t>“User interface akan mudah digunakan”</a:t>
            </a:r>
            <a:endParaRPr lang="en-US"/>
          </a:p>
          <a:p>
            <a:r>
              <a:rPr lang="en-US"/>
              <a:t>Hidden Requirements</a:t>
            </a:r>
          </a:p>
          <a:p>
            <a:pPr lvl="1"/>
            <a:r>
              <a:rPr lang="en-US" smtClean="0"/>
              <a:t>“Proses pemeliharaan Database dilakukan</a:t>
            </a:r>
            <a:r>
              <a:rPr lang="en-US"/>
              <a:t> setiap </a:t>
            </a:r>
            <a:r>
              <a:rPr lang="en-US" smtClean="0"/>
              <a:t>malam”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15</a:t>
            </a:fld>
            <a:endParaRPr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5349875" y="1660525"/>
            <a:ext cx="3184525" cy="3203575"/>
            <a:chOff x="2906" y="1582"/>
            <a:chExt cx="2234" cy="2247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18" y="1707"/>
              <a:ext cx="2122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033" y="1722"/>
              <a:ext cx="2092" cy="20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033" y="1722"/>
              <a:ext cx="2092" cy="2092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756" y="2768"/>
              <a:ext cx="1369" cy="1046"/>
            </a:xfrm>
            <a:custGeom>
              <a:avLst/>
              <a:gdLst>
                <a:gd name="T0" fmla="*/ 593 w 2513"/>
                <a:gd name="T1" fmla="*/ 0 h 1920"/>
                <a:gd name="T2" fmla="*/ 2513 w 2513"/>
                <a:gd name="T3" fmla="*/ 0 h 1920"/>
                <a:gd name="T4" fmla="*/ 593 w 2513"/>
                <a:gd name="T5" fmla="*/ 1920 h 1920"/>
                <a:gd name="T6" fmla="*/ 0 w 2513"/>
                <a:gd name="T7" fmla="*/ 1826 h 1920"/>
                <a:gd name="T8" fmla="*/ 0 w 2513"/>
                <a:gd name="T9" fmla="*/ 1826 h 1920"/>
                <a:gd name="T10" fmla="*/ 593 w 2513"/>
                <a:gd name="T1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3" h="1920">
                  <a:moveTo>
                    <a:pt x="593" y="0"/>
                  </a:moveTo>
                  <a:lnTo>
                    <a:pt x="2513" y="0"/>
                  </a:lnTo>
                  <a:cubicBezTo>
                    <a:pt x="2513" y="1061"/>
                    <a:pt x="1654" y="1920"/>
                    <a:pt x="593" y="1920"/>
                  </a:cubicBezTo>
                  <a:cubicBezTo>
                    <a:pt x="392" y="1920"/>
                    <a:pt x="192" y="1889"/>
                    <a:pt x="0" y="1826"/>
                  </a:cubicBezTo>
                  <a:lnTo>
                    <a:pt x="0" y="1826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56" y="2768"/>
              <a:ext cx="1369" cy="1046"/>
            </a:xfrm>
            <a:custGeom>
              <a:avLst/>
              <a:gdLst>
                <a:gd name="T0" fmla="*/ 593 w 2513"/>
                <a:gd name="T1" fmla="*/ 0 h 1920"/>
                <a:gd name="T2" fmla="*/ 2513 w 2513"/>
                <a:gd name="T3" fmla="*/ 0 h 1920"/>
                <a:gd name="T4" fmla="*/ 593 w 2513"/>
                <a:gd name="T5" fmla="*/ 1920 h 1920"/>
                <a:gd name="T6" fmla="*/ 0 w 2513"/>
                <a:gd name="T7" fmla="*/ 1826 h 1920"/>
                <a:gd name="T8" fmla="*/ 0 w 2513"/>
                <a:gd name="T9" fmla="*/ 1826 h 1920"/>
                <a:gd name="T10" fmla="*/ 593 w 2513"/>
                <a:gd name="T11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3" h="1920">
                  <a:moveTo>
                    <a:pt x="593" y="0"/>
                  </a:moveTo>
                  <a:lnTo>
                    <a:pt x="2513" y="0"/>
                  </a:lnTo>
                  <a:cubicBezTo>
                    <a:pt x="2513" y="1061"/>
                    <a:pt x="1654" y="1920"/>
                    <a:pt x="593" y="1920"/>
                  </a:cubicBezTo>
                  <a:cubicBezTo>
                    <a:pt x="392" y="1920"/>
                    <a:pt x="192" y="1889"/>
                    <a:pt x="0" y="1826"/>
                  </a:cubicBezTo>
                  <a:lnTo>
                    <a:pt x="0" y="1826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163" y="3129"/>
              <a:ext cx="68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Qualitative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076" y="3268"/>
              <a:ext cx="89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906" y="2153"/>
              <a:ext cx="1173" cy="1610"/>
            </a:xfrm>
            <a:custGeom>
              <a:avLst/>
              <a:gdLst>
                <a:gd name="T0" fmla="*/ 2153 w 2153"/>
                <a:gd name="T1" fmla="*/ 1128 h 2954"/>
                <a:gd name="T2" fmla="*/ 1560 w 2153"/>
                <a:gd name="T3" fmla="*/ 2954 h 2954"/>
                <a:gd name="T4" fmla="*/ 327 w 2153"/>
                <a:gd name="T5" fmla="*/ 535 h 2954"/>
                <a:gd name="T6" fmla="*/ 600 w 2153"/>
                <a:gd name="T7" fmla="*/ 0 h 2954"/>
                <a:gd name="T8" fmla="*/ 600 w 2153"/>
                <a:gd name="T9" fmla="*/ 0 h 2954"/>
                <a:gd name="T10" fmla="*/ 2153 w 2153"/>
                <a:gd name="T11" fmla="*/ 1128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2954">
                  <a:moveTo>
                    <a:pt x="2153" y="1128"/>
                  </a:moveTo>
                  <a:lnTo>
                    <a:pt x="1560" y="2954"/>
                  </a:lnTo>
                  <a:cubicBezTo>
                    <a:pt x="551" y="2627"/>
                    <a:pt x="0" y="1543"/>
                    <a:pt x="327" y="535"/>
                  </a:cubicBezTo>
                  <a:cubicBezTo>
                    <a:pt x="390" y="343"/>
                    <a:pt x="482" y="163"/>
                    <a:pt x="600" y="0"/>
                  </a:cubicBezTo>
                  <a:lnTo>
                    <a:pt x="600" y="0"/>
                  </a:lnTo>
                  <a:lnTo>
                    <a:pt x="2153" y="112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906" y="2153"/>
              <a:ext cx="1173" cy="1610"/>
            </a:xfrm>
            <a:custGeom>
              <a:avLst/>
              <a:gdLst>
                <a:gd name="T0" fmla="*/ 2153 w 2153"/>
                <a:gd name="T1" fmla="*/ 1128 h 2954"/>
                <a:gd name="T2" fmla="*/ 1560 w 2153"/>
                <a:gd name="T3" fmla="*/ 2954 h 2954"/>
                <a:gd name="T4" fmla="*/ 327 w 2153"/>
                <a:gd name="T5" fmla="*/ 535 h 2954"/>
                <a:gd name="T6" fmla="*/ 600 w 2153"/>
                <a:gd name="T7" fmla="*/ 0 h 2954"/>
                <a:gd name="T8" fmla="*/ 600 w 2153"/>
                <a:gd name="T9" fmla="*/ 0 h 2954"/>
                <a:gd name="T10" fmla="*/ 2153 w 2153"/>
                <a:gd name="T11" fmla="*/ 1128 h 2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3" h="2954">
                  <a:moveTo>
                    <a:pt x="2153" y="1128"/>
                  </a:moveTo>
                  <a:lnTo>
                    <a:pt x="1560" y="2954"/>
                  </a:lnTo>
                  <a:cubicBezTo>
                    <a:pt x="551" y="2627"/>
                    <a:pt x="0" y="1543"/>
                    <a:pt x="327" y="535"/>
                  </a:cubicBezTo>
                  <a:cubicBezTo>
                    <a:pt x="390" y="343"/>
                    <a:pt x="482" y="163"/>
                    <a:pt x="600" y="0"/>
                  </a:cubicBezTo>
                  <a:lnTo>
                    <a:pt x="600" y="0"/>
                  </a:lnTo>
                  <a:lnTo>
                    <a:pt x="2153" y="1128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307" y="2744"/>
              <a:ext cx="45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Hidden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209" y="2884"/>
              <a:ext cx="67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Functional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09" y="3024"/>
              <a:ext cx="89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33" y="1582"/>
              <a:ext cx="1892" cy="1186"/>
            </a:xfrm>
            <a:custGeom>
              <a:avLst/>
              <a:gdLst>
                <a:gd name="T0" fmla="*/ 1553 w 3473"/>
                <a:gd name="T1" fmla="*/ 2176 h 2176"/>
                <a:gd name="T2" fmla="*/ 0 w 3473"/>
                <a:gd name="T3" fmla="*/ 1048 h 2176"/>
                <a:gd name="T4" fmla="*/ 2682 w 3473"/>
                <a:gd name="T5" fmla="*/ 623 h 2176"/>
                <a:gd name="T6" fmla="*/ 3473 w 3473"/>
                <a:gd name="T7" fmla="*/ 2176 h 2176"/>
                <a:gd name="T8" fmla="*/ 3473 w 3473"/>
                <a:gd name="T9" fmla="*/ 2176 h 2176"/>
                <a:gd name="T10" fmla="*/ 1553 w 3473"/>
                <a:gd name="T11" fmla="*/ 217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3" h="2176">
                  <a:moveTo>
                    <a:pt x="1553" y="2176"/>
                  </a:moveTo>
                  <a:lnTo>
                    <a:pt x="0" y="1048"/>
                  </a:lnTo>
                  <a:cubicBezTo>
                    <a:pt x="623" y="190"/>
                    <a:pt x="1824" y="0"/>
                    <a:pt x="2682" y="623"/>
                  </a:cubicBezTo>
                  <a:cubicBezTo>
                    <a:pt x="3179" y="984"/>
                    <a:pt x="3473" y="1562"/>
                    <a:pt x="3473" y="2176"/>
                  </a:cubicBezTo>
                  <a:lnTo>
                    <a:pt x="3473" y="2176"/>
                  </a:lnTo>
                  <a:lnTo>
                    <a:pt x="1553" y="217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233" y="1582"/>
              <a:ext cx="1892" cy="1186"/>
            </a:xfrm>
            <a:custGeom>
              <a:avLst/>
              <a:gdLst>
                <a:gd name="T0" fmla="*/ 1553 w 3473"/>
                <a:gd name="T1" fmla="*/ 2176 h 2176"/>
                <a:gd name="T2" fmla="*/ 0 w 3473"/>
                <a:gd name="T3" fmla="*/ 1048 h 2176"/>
                <a:gd name="T4" fmla="*/ 2682 w 3473"/>
                <a:gd name="T5" fmla="*/ 623 h 2176"/>
                <a:gd name="T6" fmla="*/ 3473 w 3473"/>
                <a:gd name="T7" fmla="*/ 2176 h 2176"/>
                <a:gd name="T8" fmla="*/ 3473 w 3473"/>
                <a:gd name="T9" fmla="*/ 2176 h 2176"/>
                <a:gd name="T10" fmla="*/ 1553 w 3473"/>
                <a:gd name="T11" fmla="*/ 217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3" h="2176">
                  <a:moveTo>
                    <a:pt x="1553" y="2176"/>
                  </a:moveTo>
                  <a:lnTo>
                    <a:pt x="0" y="1048"/>
                  </a:lnTo>
                  <a:cubicBezTo>
                    <a:pt x="623" y="190"/>
                    <a:pt x="1824" y="0"/>
                    <a:pt x="2682" y="623"/>
                  </a:cubicBezTo>
                  <a:cubicBezTo>
                    <a:pt x="3179" y="984"/>
                    <a:pt x="3473" y="1562"/>
                    <a:pt x="3473" y="2176"/>
                  </a:cubicBezTo>
                  <a:lnTo>
                    <a:pt x="3473" y="2176"/>
                  </a:lnTo>
                  <a:lnTo>
                    <a:pt x="1553" y="2176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99" y="2091"/>
              <a:ext cx="89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rtl="1"/>
              <a:r>
                <a:rPr lang="en-US" sz="1500" b="1">
                  <a:solidFill>
                    <a:srgbClr val="FFFFFF"/>
                  </a:solidFill>
                </a:rPr>
                <a:t>Functional </a:t>
              </a:r>
              <a:br>
                <a:rPr lang="en-US" sz="1500" b="1">
                  <a:solidFill>
                    <a:srgbClr val="FFFFFF"/>
                  </a:solidFill>
                </a:rPr>
              </a:br>
              <a:r>
                <a:rPr lang="en-US" sz="1500" b="1">
                  <a:solidFill>
                    <a:srgbClr val="FFFFFF"/>
                  </a:solidFill>
                </a:rPr>
                <a:t>Visible </a:t>
              </a:r>
              <a:br>
                <a:rPr lang="en-US" sz="1500" b="1">
                  <a:solidFill>
                    <a:srgbClr val="FFFFFF"/>
                  </a:solidFill>
                </a:rPr>
              </a:br>
              <a:r>
                <a:rPr lang="en-US" sz="1500" b="1">
                  <a:solidFill>
                    <a:srgbClr val="FFFFFF"/>
                  </a:solidFill>
                </a:rPr>
                <a:t>Requirements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079" y="2768"/>
              <a:ext cx="1046" cy="1"/>
            </a:xfrm>
            <a:custGeom>
              <a:avLst/>
              <a:gdLst>
                <a:gd name="T0" fmla="*/ 0 w 1046"/>
                <a:gd name="T1" fmla="*/ 1046 w 1046"/>
                <a:gd name="T2" fmla="*/ 0 w 10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6">
                  <a:moveTo>
                    <a:pt x="0" y="0"/>
                  </a:move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rnd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7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Use-case diagram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37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Sebuah use case adalah </a:t>
            </a:r>
            <a:r>
              <a:rPr lang="en-US" b="1"/>
              <a:t>kontrak</a:t>
            </a:r>
            <a:r>
              <a:rPr lang="en-US"/>
              <a:t> dari interaksi antara </a:t>
            </a:r>
            <a:r>
              <a:rPr lang="en-US" b="1" i="1"/>
              <a:t>sistem</a:t>
            </a:r>
            <a:r>
              <a:rPr lang="en-US"/>
              <a:t> dan </a:t>
            </a:r>
            <a:r>
              <a:rPr lang="en-US" b="1" i="1"/>
              <a:t>aktor</a:t>
            </a:r>
            <a:r>
              <a:rPr lang="en-US" smtClean="0"/>
              <a:t>.</a:t>
            </a:r>
            <a:endParaRPr lang="en-US"/>
          </a:p>
          <a:p>
            <a:r>
              <a:rPr lang="en-US"/>
              <a:t>Sebuah model use case </a:t>
            </a:r>
            <a:r>
              <a:rPr lang="en-US" smtClean="0"/>
              <a:t>lengkap</a:t>
            </a:r>
            <a:r>
              <a:rPr lang="en-US"/>
              <a:t> terdiri dari </a:t>
            </a:r>
            <a:r>
              <a:rPr lang="en-US" smtClean="0"/>
              <a:t>:</a:t>
            </a:r>
            <a:endParaRPr lang="en-US"/>
          </a:p>
          <a:p>
            <a:pPr lvl="1"/>
            <a:r>
              <a:rPr lang="en-US"/>
              <a:t>Sebuah </a:t>
            </a:r>
            <a:r>
              <a:rPr lang="en-US" smtClean="0"/>
              <a:t>diagram yang</a:t>
            </a:r>
            <a:r>
              <a:rPr lang="en-US"/>
              <a:t> menggambarkan hubungan antara </a:t>
            </a:r>
            <a:r>
              <a:rPr lang="en-US" smtClean="0"/>
              <a:t>use-case (task) dan</a:t>
            </a:r>
            <a:r>
              <a:rPr lang="en-US"/>
              <a:t> </a:t>
            </a:r>
            <a:r>
              <a:rPr lang="en-US" smtClean="0"/>
              <a:t>actor.</a:t>
            </a:r>
          </a:p>
          <a:p>
            <a:pPr lvl="1"/>
            <a:r>
              <a:rPr lang="en-US"/>
              <a:t>Sebuah dokumen yang menjelaskan </a:t>
            </a:r>
            <a:r>
              <a:rPr lang="en-US" smtClean="0"/>
              <a:t>use </a:t>
            </a:r>
            <a:r>
              <a:rPr lang="en-US"/>
              <a:t>case </a:t>
            </a:r>
            <a:r>
              <a:rPr lang="en-US" smtClean="0"/>
              <a:t>dengan rinci.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17</a:t>
            </a:fld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901700" y="1600200"/>
            <a:ext cx="7327900" cy="2173916"/>
            <a:chOff x="441325" y="993775"/>
            <a:chExt cx="8181975" cy="2427288"/>
          </a:xfrm>
        </p:grpSpPr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441325" y="993775"/>
              <a:ext cx="8181975" cy="2427288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Illustration</a:t>
              </a: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3203575" y="1516063"/>
              <a:ext cx="2028825" cy="895350"/>
              <a:chOff x="4176" y="720"/>
              <a:chExt cx="576" cy="432"/>
            </a:xfrm>
          </p:grpSpPr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4176" y="720"/>
                <a:ext cx="576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1"/>
                <a:endParaRPr lang="en-US" sz="28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6"/>
              <p:cNvSpPr txBox="1">
                <a:spLocks noChangeArrowheads="1"/>
              </p:cNvSpPr>
              <p:nvPr/>
            </p:nvSpPr>
            <p:spPr bwMode="auto">
              <a:xfrm>
                <a:off x="4220" y="744"/>
                <a:ext cx="52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prstClr val="black"/>
                    </a:solidFill>
                    <a:latin typeface="Comic Sans MS" pitchFamily="66" charset="0"/>
                  </a:rPr>
                  <a:t>Use </a:t>
                </a:r>
                <a:r>
                  <a:rPr lang="en-US" sz="2000" smtClean="0">
                    <a:solidFill>
                      <a:prstClr val="black"/>
                    </a:solidFill>
                    <a:latin typeface="Comic Sans MS" pitchFamily="66" charset="0"/>
                  </a:rPr>
                  <a:t>Case (Task)</a:t>
                </a:r>
                <a:endParaRPr lang="en-US" sz="200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871788" y="2738438"/>
              <a:ext cx="2266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Use case in diagram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270625" y="2733675"/>
              <a:ext cx="2038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Use Case in script</a:t>
              </a:r>
            </a:p>
          </p:txBody>
        </p:sp>
        <p:pic>
          <p:nvPicPr>
            <p:cNvPr id="15" name="Picture 12" descr="j03230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113" y="1420813"/>
              <a:ext cx="1204912" cy="123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5637213" y="1795463"/>
              <a:ext cx="1174750" cy="392112"/>
            </a:xfrm>
            <a:prstGeom prst="leftRightArrow">
              <a:avLst>
                <a:gd name="adj1" fmla="val 50000"/>
                <a:gd name="adj2" fmla="val 59919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371600" y="1265238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524000" y="1570038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524000" y="1722438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1295400" y="1722438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524000" y="2103438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1371600" y="2103438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112838" y="2732088"/>
              <a:ext cx="717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Actor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2090738" y="1892300"/>
              <a:ext cx="946150" cy="31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28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 Menggunakan Use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>
              <a:buFontTx/>
              <a:buAutoNum type="arabicPeriod"/>
            </a:pPr>
            <a:r>
              <a:rPr lang="en-US" smtClean="0"/>
              <a:t>Membuat suatu model semi-formal untuk </a:t>
            </a:r>
            <a:r>
              <a:rPr lang="en-US" i="1" smtClean="0"/>
              <a:t>functional </a:t>
            </a:r>
            <a:r>
              <a:rPr lang="en-US" i="1"/>
              <a:t>requirements</a:t>
            </a:r>
          </a:p>
          <a:p>
            <a:pPr marL="495300" indent="-495300">
              <a:buFontTx/>
              <a:buAutoNum type="arabicPeriod"/>
            </a:pPr>
            <a:r>
              <a:rPr lang="en-US"/>
              <a:t>Analyze and define:</a:t>
            </a:r>
          </a:p>
          <a:p>
            <a:pPr marL="857250" lvl="1" indent="-400050"/>
            <a:r>
              <a:rPr lang="en-US" smtClean="0"/>
              <a:t>Scope (lingkup)</a:t>
            </a:r>
            <a:endParaRPr lang="en-US"/>
          </a:p>
          <a:p>
            <a:pPr marL="857250" lvl="1" indent="-400050"/>
            <a:r>
              <a:rPr lang="en-US"/>
              <a:t>External interfaces</a:t>
            </a:r>
          </a:p>
          <a:p>
            <a:pPr marL="857250" lvl="1" indent="-400050"/>
            <a:r>
              <a:rPr lang="en-US"/>
              <a:t>Scenarios and reactions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11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digunakan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 Sarana Komunikasi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Use </a:t>
            </a:r>
            <a:r>
              <a:rPr lang="en-US"/>
              <a:t>case </a:t>
            </a:r>
            <a:r>
              <a:rPr lang="en-US" smtClean="0"/>
              <a:t>harus </a:t>
            </a:r>
            <a:r>
              <a:rPr lang="en-US"/>
              <a:t>menstimulasi diskusi tentang apa </a:t>
            </a:r>
            <a:r>
              <a:rPr lang="en-US" smtClean="0"/>
              <a:t>yang </a:t>
            </a:r>
            <a:r>
              <a:rPr lang="en-US"/>
              <a:t>harus </a:t>
            </a:r>
            <a:r>
              <a:rPr lang="en-US" smtClean="0"/>
              <a:t>dilakukan sistem, terutama dengan</a:t>
            </a:r>
            <a:r>
              <a:rPr lang="en-US"/>
              <a:t> </a:t>
            </a:r>
            <a:r>
              <a:rPr lang="en-US" smtClean="0"/>
              <a:t>orang-orang yang</a:t>
            </a:r>
            <a:r>
              <a:rPr lang="en-US"/>
              <a:t> </a:t>
            </a:r>
            <a:r>
              <a:rPr lang="en-US" smtClean="0"/>
              <a:t>berada di luar tim pengembangan.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19</a:t>
            </a:fld>
            <a:endParaRPr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497012"/>
            <a:ext cx="2032000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012825" y="3544887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Customers</a:t>
            </a:r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497012"/>
            <a:ext cx="268287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835400" y="3592512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Designers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497012"/>
            <a:ext cx="1758950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226300" y="3717925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94359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Mahasiswa mengetahui </a:t>
            </a:r>
            <a:r>
              <a:rPr lang="en-US"/>
              <a:t>teknik analisis </a:t>
            </a:r>
            <a:r>
              <a:rPr lang="en-US" smtClean="0"/>
              <a:t>requirement.</a:t>
            </a:r>
            <a:endParaRPr lang="en-US"/>
          </a:p>
          <a:p>
            <a:pPr lvl="0"/>
            <a:r>
              <a:rPr lang="en-US" smtClean="0"/>
              <a:t>Mahasiswa </a:t>
            </a:r>
            <a:r>
              <a:rPr lang="en-US" smtClean="0"/>
              <a:t>mengenal UML dan memahami kegunaan </a:t>
            </a:r>
            <a:r>
              <a:rPr lang="en-US"/>
              <a:t>diagram </a:t>
            </a:r>
            <a:r>
              <a:rPr lang="en-US" smtClean="0"/>
              <a:t>use-case.</a:t>
            </a:r>
            <a:endParaRPr lang="en-US"/>
          </a:p>
          <a:p>
            <a:pPr lvl="0"/>
            <a:r>
              <a:rPr lang="en-US" smtClean="0"/>
              <a:t>Mahasiswa mampu membuat model menggunakan diagram Use Case.</a:t>
            </a:r>
          </a:p>
          <a:p>
            <a:pPr lvl="0"/>
            <a:r>
              <a:rPr lang="en-US" smtClean="0"/>
              <a:t>Mahasiswa memiliki keterampilan analisis kebutuhan.</a:t>
            </a:r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AER – 2</a:t>
            </a:r>
            <a:r>
              <a:rPr lang="en-US" smtClean="0"/>
              <a:t>013/2014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sederhana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20</a:t>
            </a:fld>
            <a:endParaRPr dirty="0"/>
          </a:p>
        </p:txBody>
      </p:sp>
      <p:grpSp>
        <p:nvGrpSpPr>
          <p:cNvPr id="13" name="Group 12"/>
          <p:cNvGrpSpPr/>
          <p:nvPr/>
        </p:nvGrpSpPr>
        <p:grpSpPr>
          <a:xfrm>
            <a:off x="822325" y="1676400"/>
            <a:ext cx="7854239" cy="4517016"/>
            <a:chOff x="441325" y="993775"/>
            <a:chExt cx="9100917" cy="5233988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41325" y="993775"/>
              <a:ext cx="8181975" cy="5233988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Example</a:t>
              </a: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738313" y="1135063"/>
            <a:ext cx="5970587" cy="405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Visio" r:id="rId4" imgW="3879494" imgH="2633167" progId="Visio.Drawing.11">
                    <p:embed/>
                  </p:oleObj>
                </mc:Choice>
                <mc:Fallback>
                  <p:oleObj name="Visio" r:id="rId4" imgW="3879494" imgH="263316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35063"/>
                          <a:ext cx="5970587" cy="4052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8218267" y="1523545"/>
              <a:ext cx="1323975" cy="609600"/>
            </a:xfrm>
            <a:prstGeom prst="borderCallout1">
              <a:avLst>
                <a:gd name="adj1" fmla="val 18750"/>
                <a:gd name="adj2" fmla="val -5755"/>
                <a:gd name="adj3" fmla="val 154206"/>
                <a:gd name="adj4" fmla="val -66620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i="1" smtClean="0">
                  <a:solidFill>
                    <a:prstClr val="black"/>
                  </a:solidFill>
                </a:rPr>
                <a:t>Actor</a:t>
              </a:r>
              <a:endParaRPr 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7750174" y="4957232"/>
              <a:ext cx="1544638" cy="609600"/>
            </a:xfrm>
            <a:prstGeom prst="borderCallout1">
              <a:avLst>
                <a:gd name="adj1" fmla="val 18750"/>
                <a:gd name="adj2" fmla="val -4935"/>
                <a:gd name="adj3" fmla="val -100339"/>
                <a:gd name="adj4" fmla="val -147298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</a:t>
              </a:r>
              <a:r>
                <a:rPr lang="en-US" smtClean="0">
                  <a:solidFill>
                    <a:prstClr val="black"/>
                  </a:solidFill>
                </a:rPr>
                <a:t>Case (Task)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539750" y="5499100"/>
              <a:ext cx="1544638" cy="609600"/>
            </a:xfrm>
            <a:prstGeom prst="borderCallout1">
              <a:avLst>
                <a:gd name="adj1" fmla="val 18750"/>
                <a:gd name="adj2" fmla="val 104935"/>
                <a:gd name="adj3" fmla="val -82292"/>
                <a:gd name="adj4" fmla="val 152824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System boundary</a:t>
              </a:r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4581524" y="5436034"/>
              <a:ext cx="1544638" cy="609600"/>
            </a:xfrm>
            <a:prstGeom prst="borderCallout1">
              <a:avLst>
                <a:gd name="adj1" fmla="val 18750"/>
                <a:gd name="adj2" fmla="val -4935"/>
                <a:gd name="adj3" fmla="val -188302"/>
                <a:gd name="adj4" fmla="val -79630"/>
              </a:avLst>
            </a:prstGeom>
            <a:solidFill>
              <a:srgbClr val="99CCFF"/>
            </a:solidFill>
            <a:ln w="9525" algn="ctr">
              <a:solidFill>
                <a:schemeClr val="accent1"/>
              </a:solidFill>
              <a:miter lim="800000"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Association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46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Menentukan Aktor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Obyek eksternal yang menghasilkan/menggunakan data:</a:t>
            </a:r>
            <a:endParaRPr lang="en-US"/>
          </a:p>
          <a:p>
            <a:pPr lvl="1"/>
            <a:r>
              <a:rPr lang="en-US"/>
              <a:t>Harus </a:t>
            </a:r>
            <a:r>
              <a:rPr lang="en-US" smtClean="0"/>
              <a:t>berfungsi sebagai</a:t>
            </a:r>
            <a:r>
              <a:rPr lang="en-US"/>
              <a:t> sumber </a:t>
            </a:r>
            <a:r>
              <a:rPr lang="en-US" smtClean="0"/>
              <a:t>dan/atau </a:t>
            </a:r>
            <a:r>
              <a:rPr lang="en-US"/>
              <a:t>tujuan untuk data</a:t>
            </a:r>
            <a:endParaRPr lang="en-US" smtClean="0"/>
          </a:p>
          <a:p>
            <a:pPr lvl="1"/>
            <a:r>
              <a:rPr lang="en-US" smtClean="0"/>
              <a:t>Harus di luar sistem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21</a:t>
            </a:fld>
            <a:endParaRPr dirty="0"/>
          </a:p>
        </p:txBody>
      </p:sp>
      <p:grpSp>
        <p:nvGrpSpPr>
          <p:cNvPr id="26" name="Group 25"/>
          <p:cNvGrpSpPr/>
          <p:nvPr/>
        </p:nvGrpSpPr>
        <p:grpSpPr>
          <a:xfrm>
            <a:off x="855616" y="2819400"/>
            <a:ext cx="7373984" cy="3528131"/>
            <a:chOff x="855616" y="2819400"/>
            <a:chExt cx="7373984" cy="3528131"/>
          </a:xfrm>
        </p:grpSpPr>
        <p:pic>
          <p:nvPicPr>
            <p:cNvPr id="7" name="Picture 5" descr="j03871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16" y="2819400"/>
              <a:ext cx="1506584" cy="1506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j02327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583" y="2857775"/>
              <a:ext cx="1047502" cy="140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j01497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637" y="3015540"/>
              <a:ext cx="1435519" cy="109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j03638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679" y="3154828"/>
              <a:ext cx="1328921" cy="99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50843" y="4232178"/>
              <a:ext cx="1142730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Humans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14600" y="4232178"/>
              <a:ext cx="1345976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Machines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258662" y="4244969"/>
              <a:ext cx="2370738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External systems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004435" y="4246391"/>
              <a:ext cx="1185369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Sensors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16612" y="5180638"/>
              <a:ext cx="1145573" cy="61400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>
                    <a:alpha val="89999"/>
                  </a:srgbClr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            </a:t>
              </a:r>
            </a:p>
          </p:txBody>
        </p:sp>
        <p:pic>
          <p:nvPicPr>
            <p:cNvPr id="16" name="Picture 14" descr="j02344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172" y="4896377"/>
              <a:ext cx="1046081" cy="1034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495800" y="5851495"/>
              <a:ext cx="1351662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Database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698213" y="5904084"/>
              <a:ext cx="1065979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Printer</a:t>
              </a:r>
            </a:p>
          </p:txBody>
        </p:sp>
        <p:pic>
          <p:nvPicPr>
            <p:cNvPr id="19" name="Picture 17" descr="j03983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036" y="4724400"/>
              <a:ext cx="1336028" cy="127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066800" y="5938195"/>
              <a:ext cx="2771547" cy="409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prstClr val="black"/>
                  </a:solidFill>
                  <a:latin typeface="Comic Sans MS" pitchFamily="66" charset="0"/>
                </a:rPr>
                <a:t>Organizational Units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528491" y="4954651"/>
              <a:ext cx="1364454" cy="11839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 flipV="1">
              <a:off x="4568287" y="4941859"/>
              <a:ext cx="1220901" cy="1208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560346" y="4914855"/>
              <a:ext cx="1364454" cy="11839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 flipV="1">
              <a:off x="6600143" y="4902062"/>
              <a:ext cx="1220901" cy="12081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21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Aktor dapat digeneralisasi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22098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mtClean="0"/>
              <a:t>Aktor turunan (anak) mewarisi seluruh asosiasi use case dari induknya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22</a:t>
            </a:fld>
            <a:endParaRPr dirty="0"/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auto">
          <a:xfrm>
            <a:off x="533400" y="3810000"/>
            <a:ext cx="3138488" cy="2428875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prstClr val="black"/>
                </a:solidFill>
              </a:rPr>
              <a:t>Harus digunakan jika (</a:t>
            </a:r>
            <a:r>
              <a:rPr lang="en-US" smtClean="0">
                <a:solidFill>
                  <a:prstClr val="black"/>
                </a:solidFill>
              </a:rPr>
              <a:t>dan hanya jika</a:t>
            </a:r>
            <a:r>
              <a:rPr lang="en-US">
                <a:solidFill>
                  <a:prstClr val="black"/>
                </a:solidFill>
              </a:rPr>
              <a:t>), aktor tertentu memiliki tanggung jawab </a:t>
            </a:r>
            <a:r>
              <a:rPr lang="en-US" smtClean="0">
                <a:solidFill>
                  <a:prstClr val="black"/>
                </a:solidFill>
              </a:rPr>
              <a:t>lebih daripada </a:t>
            </a:r>
            <a:r>
              <a:rPr lang="en-US">
                <a:solidFill>
                  <a:prstClr val="black"/>
                </a:solidFill>
              </a:rPr>
              <a:t>yang </a:t>
            </a:r>
            <a:r>
              <a:rPr lang="en-US" smtClean="0">
                <a:solidFill>
                  <a:prstClr val="black"/>
                </a:solidFill>
              </a:rPr>
              <a:t>umum (yang digeneralisasi) </a:t>
            </a:r>
            <a:r>
              <a:rPr lang="en-US">
                <a:solidFill>
                  <a:prstClr val="black"/>
                </a:solidFill>
              </a:rPr>
              <a:t>(misalnya, berhubungan dengan lebih banyak </a:t>
            </a:r>
            <a:r>
              <a:rPr lang="en-US" smtClean="0">
                <a:solidFill>
                  <a:prstClr val="black"/>
                </a:solidFill>
              </a:rPr>
              <a:t>use-case)</a:t>
            </a:r>
          </a:p>
        </p:txBody>
      </p: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6087"/>
            <a:ext cx="4343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6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Use-case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69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Spesifikasi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24</a:t>
            </a:fld>
            <a:endParaRPr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477000" y="5029200"/>
            <a:ext cx="1860550" cy="1055688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>
                <a:solidFill>
                  <a:prstClr val="black"/>
                </a:solidFill>
              </a:rPr>
              <a:t>Alistair Cockburn “Writing Effective Use Cases”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5298" y="1537717"/>
            <a:ext cx="4530102" cy="4710683"/>
            <a:chOff x="409575" y="1524000"/>
            <a:chExt cx="4619625" cy="48037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46100" y="1617092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Name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6100" y="2133600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Actors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46100" y="3178175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mtClean="0">
                  <a:solidFill>
                    <a:prstClr val="black"/>
                  </a:solidFill>
                </a:rPr>
                <a:t>Preconditions </a:t>
              </a:r>
              <a:r>
                <a:rPr lang="en-US" sz="1400" i="1">
                  <a:solidFill>
                    <a:srgbClr val="FF0000"/>
                  </a:solidFill>
                </a:rPr>
                <a:t>(lihat slide selanjutnya)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6100" y="3703637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Post </a:t>
              </a:r>
              <a:r>
                <a:rPr lang="en-US" smtClean="0">
                  <a:solidFill>
                    <a:prstClr val="black"/>
                  </a:solidFill>
                </a:rPr>
                <a:t>conditions </a:t>
              </a:r>
              <a:r>
                <a:rPr lang="en-US" sz="1400" i="1">
                  <a:solidFill>
                    <a:srgbClr val="FF0000"/>
                  </a:solidFill>
                </a:rPr>
                <a:t>(lihat slide selanjutnya)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46100" y="4267200"/>
              <a:ext cx="4369300" cy="1032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Success Scenario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46100" y="5393929"/>
              <a:ext cx="4369300" cy="85764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>
                  <a:solidFill>
                    <a:prstClr val="black"/>
                  </a:solidFill>
                </a:rPr>
                <a:t>Alternatives flows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46100" y="2641600"/>
              <a:ext cx="4369300" cy="36410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1"/>
              <a:r>
                <a:rPr lang="en-US" smtClean="0">
                  <a:solidFill>
                    <a:prstClr val="black"/>
                  </a:solidFill>
                </a:rPr>
                <a:t>Trigger </a:t>
              </a:r>
              <a:r>
                <a:rPr lang="en-US" sz="1400" i="1" smtClean="0">
                  <a:solidFill>
                    <a:srgbClr val="FF0000"/>
                  </a:solidFill>
                </a:rPr>
                <a:t>(lihat slide selanjutnya)</a:t>
              </a:r>
              <a:endParaRPr lang="en-US" sz="1400" i="1">
                <a:solidFill>
                  <a:prstClr val="black"/>
                </a:solidFill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09575" y="1524000"/>
              <a:ext cx="4619625" cy="4803775"/>
            </a:xfrm>
            <a:prstGeom prst="rect">
              <a:avLst/>
            </a:prstGeom>
            <a:noFill/>
            <a:ln w="38100" algn="ctr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 Trigger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Apa yang memulai (trigger) use-case (task)?</a:t>
            </a:r>
            <a:endParaRPr lang="en-US"/>
          </a:p>
          <a:p>
            <a:r>
              <a:rPr lang="en-US" smtClean="0"/>
              <a:t>Contoh:</a:t>
            </a:r>
            <a:endParaRPr lang="en-US"/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Customer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melaporkan suatu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claim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Customer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memasukkan card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Jam pada Sistem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clock is 10:00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Kondisi yang diperlukan sistem dan harus dipenuhi sebelum menjalankan use-case (task)</a:t>
            </a:r>
          </a:p>
          <a:p>
            <a:endParaRPr lang="en-US"/>
          </a:p>
          <a:p>
            <a:r>
              <a:rPr lang="en-US" smtClean="0"/>
              <a:t>Contoh:</a:t>
            </a:r>
            <a:endParaRPr lang="en-US"/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Ada User account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memiliki uang yang cukup pada account-nya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Terdapat kapasistas penyimpanan yang cukup.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5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conditions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Post-condition adalah outcome (hasil/keluaran) dari use-case (task).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Contoh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sz="2300" smtClean="0">
                <a:solidFill>
                  <a:srgbClr val="0070C0"/>
                </a:solidFill>
                <a:latin typeface="Comic Sans MS" pitchFamily="66" charset="0"/>
              </a:rPr>
              <a:t>Uang ditransfer ke account user</a:t>
            </a:r>
            <a:endParaRPr lang="en-US" sz="230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300" smtClean="0">
                <a:solidFill>
                  <a:srgbClr val="0070C0"/>
                </a:solidFill>
                <a:latin typeface="Comic Sans MS" pitchFamily="66" charset="0"/>
              </a:rPr>
              <a:t>User sudah login (masuk ke sistem)</a:t>
            </a:r>
            <a:endParaRPr lang="en-US" sz="230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300" smtClean="0">
                <a:solidFill>
                  <a:srgbClr val="0070C0"/>
                </a:solidFill>
                <a:latin typeface="Comic Sans MS" pitchFamily="66" charset="0"/>
              </a:rPr>
              <a:t>File sudah tersimpan ke hard-disk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30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mtClean="0"/>
              <a:t>Post-condition bisa memiliki dua kondisi;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b="1" smtClean="0"/>
              <a:t>Minimal </a:t>
            </a:r>
            <a:r>
              <a:rPr lang="en-US" b="1"/>
              <a:t>guarantee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Hal minimum yang dapat dijanjikan sistem, menahan even disaat eksekusi use case berakhir failure.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C</a:t>
            </a:r>
            <a:r>
              <a:rPr lang="en-US" smtClean="0"/>
              <a:t>ontoh</a:t>
            </a:r>
            <a:r>
              <a:rPr lang="en-US" sz="1900" smtClean="0"/>
              <a:t>: </a:t>
            </a:r>
            <a:r>
              <a:rPr lang="en-US" sz="1900">
                <a:solidFill>
                  <a:srgbClr val="0070C0"/>
                </a:solidFill>
                <a:latin typeface="Comic Sans MS" pitchFamily="66" charset="0"/>
              </a:rPr>
              <a:t>Uang tidak ditransfer kecuali otorisasi diberikan oleh </a:t>
            </a:r>
            <a:r>
              <a:rPr lang="en-US" sz="1900" smtClean="0">
                <a:solidFill>
                  <a:srgbClr val="0070C0"/>
                </a:solidFill>
                <a:latin typeface="Comic Sans MS" pitchFamily="66" charset="0"/>
              </a:rPr>
              <a:t>user.</a:t>
            </a:r>
            <a:endParaRPr lang="en-US" sz="1900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b="1"/>
              <a:t>Success guarantee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Apa yang terjadi setelah use-case berjalan dengan sukses.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Contoh: </a:t>
            </a:r>
            <a:r>
              <a:rPr lang="en-US" sz="1900" smtClean="0">
                <a:solidFill>
                  <a:srgbClr val="0070C0"/>
                </a:solidFill>
                <a:latin typeface="Comic Sans MS" pitchFamily="66" charset="0"/>
              </a:rPr>
              <a:t>File disimpan; Uang ditransfer</a:t>
            </a:r>
            <a:endParaRPr lang="en-US" sz="19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62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733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The success scenario </a:t>
            </a:r>
            <a:r>
              <a:rPr lang="en-US" smtClean="0"/>
              <a:t>adalah alur cerita utama dari use-case</a:t>
            </a:r>
          </a:p>
          <a:p>
            <a:pPr>
              <a:lnSpc>
                <a:spcPct val="120000"/>
              </a:lnSpc>
            </a:pPr>
            <a:r>
              <a:rPr lang="en-US" smtClean="0"/>
              <a:t>Ditulis dengan asumsi bahwa segala sesuatunya sudah okay, no </a:t>
            </a:r>
            <a:r>
              <a:rPr lang="en-US"/>
              <a:t>errors </a:t>
            </a:r>
            <a:r>
              <a:rPr lang="en-US" smtClean="0"/>
              <a:t>atau tidak ada problems, dan success scenario mengarah</a:t>
            </a:r>
            <a:r>
              <a:rPr lang="en-US"/>
              <a:t> langsung ke hasil yang diinginkan dari </a:t>
            </a:r>
            <a:r>
              <a:rPr lang="en-US" smtClean="0"/>
              <a:t>use-case.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mtClean="0"/>
              <a:t>Success scenario terdiri dari urutan langkah-langkah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mtClean="0"/>
              <a:t>Contoh: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28</a:t>
            </a:fld>
            <a:endParaRPr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76199" y="4278313"/>
            <a:ext cx="86868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algn="r" rtl="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z="1800" b="1" smtClean="0">
                <a:solidFill>
                  <a:srgbClr val="0070C0"/>
                </a:solidFill>
                <a:latin typeface="Comic Sans MS" pitchFamily="66" charset="0"/>
              </a:rPr>
              <a:t>memasukkan nama produk, </a:t>
            </a: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SKU and </a:t>
            </a:r>
            <a:r>
              <a:rPr lang="en-US" sz="1800" b="1" smtClean="0">
                <a:solidFill>
                  <a:srgbClr val="0070C0"/>
                </a:solidFill>
                <a:latin typeface="Comic Sans MS" pitchFamily="66" charset="0"/>
              </a:rPr>
              <a:t>deskripsi</a:t>
            </a:r>
            <a:endParaRPr lang="en-US" sz="1800" b="1">
              <a:solidFill>
                <a:srgbClr val="0070C0"/>
              </a:solidFill>
              <a:latin typeface="Comic Sans MS" pitchFamily="66" charset="0"/>
            </a:endParaRPr>
          </a:p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System </a:t>
            </a:r>
            <a:r>
              <a:rPr lang="en-US" sz="1800" b="1" smtClean="0">
                <a:solidFill>
                  <a:srgbClr val="0070C0"/>
                </a:solidFill>
                <a:latin typeface="Comic Sans MS" pitchFamily="66" charset="0"/>
              </a:rPr>
              <a:t>melakukan validasi SKU produk </a:t>
            </a: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SKU</a:t>
            </a:r>
          </a:p>
          <a:p>
            <a:pPr lvl="1" algn="l" rtl="0">
              <a:lnSpc>
                <a:spcPct val="130000"/>
              </a:lnSpc>
              <a:buFontTx/>
              <a:buAutoNum type="arabicPeriod"/>
            </a:pP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System </a:t>
            </a:r>
            <a:r>
              <a:rPr lang="en-US" sz="1800" b="1" smtClean="0">
                <a:solidFill>
                  <a:srgbClr val="0070C0"/>
                </a:solidFill>
                <a:latin typeface="Comic Sans MS" pitchFamily="66" charset="0"/>
              </a:rPr>
              <a:t>add (menambahkan) produk ke </a:t>
            </a:r>
            <a:r>
              <a:rPr lang="en-US" sz="1800" b="1">
                <a:solidFill>
                  <a:srgbClr val="0070C0"/>
                </a:solidFill>
                <a:latin typeface="Comic Sans MS" pitchFamily="66" charset="0"/>
              </a:rPr>
              <a:t>DB </a:t>
            </a:r>
            <a:r>
              <a:rPr lang="en-US" sz="1800" b="1" smtClean="0">
                <a:solidFill>
                  <a:srgbClr val="0070C0"/>
                </a:solidFill>
                <a:latin typeface="Comic Sans MS" pitchFamily="66" charset="0"/>
              </a:rPr>
              <a:t>dan menampilkan pesan konfirmasi</a:t>
            </a:r>
            <a:endParaRPr lang="en-US" sz="18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227763" y="3352800"/>
            <a:ext cx="1582737" cy="609600"/>
          </a:xfrm>
          <a:prstGeom prst="borderCallout1">
            <a:avLst>
              <a:gd name="adj1" fmla="val 18750"/>
              <a:gd name="adj2" fmla="val -4815"/>
              <a:gd name="adj3" fmla="val 164733"/>
              <a:gd name="adj4" fmla="val -91936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Interaction step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7340600" y="4267200"/>
            <a:ext cx="1408113" cy="609600"/>
          </a:xfrm>
          <a:prstGeom prst="borderCallout1">
            <a:avLst>
              <a:gd name="adj1" fmla="val 18750"/>
              <a:gd name="adj2" fmla="val -5412"/>
              <a:gd name="adj3" fmla="val 95720"/>
              <a:gd name="adj4" fmla="val -104575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Validation Step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2590800" y="5486400"/>
            <a:ext cx="1974850" cy="609600"/>
          </a:xfrm>
          <a:prstGeom prst="borderCallout1">
            <a:avLst>
              <a:gd name="adj1" fmla="val 18750"/>
              <a:gd name="adj2" fmla="val -3856"/>
              <a:gd name="adj3" fmla="val -21196"/>
              <a:gd name="adj4" fmla="val -23411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Internal Change Step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751117" y="5522913"/>
            <a:ext cx="1974850" cy="609600"/>
          </a:xfrm>
          <a:prstGeom prst="borderCallout1">
            <a:avLst>
              <a:gd name="adj1" fmla="val 18750"/>
              <a:gd name="adj2" fmla="val -3856"/>
              <a:gd name="adj3" fmla="val -18957"/>
              <a:gd name="adj4" fmla="val -16501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>
                <a:solidFill>
                  <a:prstClr val="black"/>
                </a:solidFill>
              </a:rPr>
              <a:t>(plus) Interaction Step</a:t>
            </a:r>
          </a:p>
        </p:txBody>
      </p:sp>
    </p:spTree>
    <p:extLst>
      <p:ext uri="{BB962C8B-B14F-4D97-AF65-F5344CB8AC3E}">
        <p14:creationId xmlns:p14="http://schemas.microsoft.com/office/powerpoint/2010/main" val="412986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Scenario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memasukkan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keyword</a:t>
            </a: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menampilkan sekumpulan hasil pencarian, dan produk sponsor, semuanya disertai nama, deskripsi singkat dan harganya.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memilih satu produk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495300" indent="-495300">
              <a:buFontTx/>
              <a:buAutoNum type="arabicPeriod"/>
            </a:pP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Sistem menampilkan halaman produk, termasuk informasi produk, review dan produk terkait.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495300" indent="-49530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menambahkan produk ke shopping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cart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2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UML </a:t>
            </a:r>
            <a:r>
              <a:rPr lang="en-US" smtClean="0">
                <a:sym typeface="Wingdings" pitchFamily="2" charset="2"/>
              </a:rPr>
              <a:t> Bahasa Pemodelan Terpadu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/>
              <a:t>UML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dikembangkan</a:t>
            </a:r>
            <a:r>
              <a:rPr lang="en-US"/>
              <a:t> sebagai bahasa untuk </a:t>
            </a:r>
            <a:r>
              <a:rPr lang="en-US" smtClean="0"/>
              <a:t>pemodelan sistem </a:t>
            </a:r>
            <a:r>
              <a:rPr lang="en-US"/>
              <a:t>berorientasi </a:t>
            </a:r>
            <a:r>
              <a:rPr lang="en-US" smtClean="0"/>
              <a:t>objek.</a:t>
            </a:r>
          </a:p>
          <a:p>
            <a:endParaRPr lang="en-US"/>
          </a:p>
          <a:p>
            <a:r>
              <a:rPr lang="en-US"/>
              <a:t>Sekarang UML juga digunakan sebagai </a:t>
            </a:r>
            <a:r>
              <a:rPr lang="en-US" smtClean="0"/>
              <a:t>salah satu diagram spesifikasi </a:t>
            </a:r>
            <a:r>
              <a:rPr lang="en-US"/>
              <a:t>sistem</a:t>
            </a:r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AER – 2013/2014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75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untuk Penulisan yang Efektif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mtClean="0"/>
              <a:t>Gunakan gramar yang simple</a:t>
            </a:r>
            <a:endParaRPr lang="en-US"/>
          </a:p>
          <a:p>
            <a:r>
              <a:rPr lang="en-US" smtClean="0"/>
              <a:t>Hanya satu pihak/sisi </a:t>
            </a:r>
            <a:r>
              <a:rPr lang="en-US"/>
              <a:t>(system or actor) </a:t>
            </a:r>
            <a:r>
              <a:rPr lang="en-US" smtClean="0"/>
              <a:t>yang melakukan sesuatu pada satu step</a:t>
            </a:r>
            <a:endParaRPr lang="en-US"/>
          </a:p>
          <a:p>
            <a:r>
              <a:rPr lang="en-US" smtClean="0"/>
              <a:t>Tulis dari sudut pandang objective</a:t>
            </a:r>
          </a:p>
          <a:p>
            <a:pPr lvl="1"/>
            <a:r>
              <a:rPr lang="en-US" smtClean="0">
                <a:solidFill>
                  <a:srgbClr val="0070C0"/>
                </a:solidFill>
              </a:rPr>
              <a:t>Bad: “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Get the amount form the user and give him the money</a:t>
            </a:r>
            <a:r>
              <a:rPr lang="en-US" smtClean="0">
                <a:solidFill>
                  <a:srgbClr val="0070C0"/>
                </a:solidFill>
              </a:rPr>
              <a:t>”</a:t>
            </a:r>
          </a:p>
          <a:p>
            <a:r>
              <a:rPr lang="en-US" smtClean="0"/>
              <a:t>Setiap langkah harus mengarah pada beberapa kemajuan</a:t>
            </a:r>
            <a:endParaRPr lang="en-US"/>
          </a:p>
          <a:p>
            <a:pPr lvl="1"/>
            <a:r>
              <a:rPr lang="en-US">
                <a:solidFill>
                  <a:srgbClr val="0070C0"/>
                </a:solidFill>
              </a:rPr>
              <a:t>Bad: “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click the enter key</a:t>
            </a:r>
            <a:r>
              <a:rPr lang="en-US">
                <a:solidFill>
                  <a:srgbClr val="0070C0"/>
                </a:solidFill>
              </a:rPr>
              <a:t>”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30</a:t>
            </a:fld>
            <a:endParaRPr dirty="0"/>
          </a:p>
        </p:txBody>
      </p:sp>
      <p:grpSp>
        <p:nvGrpSpPr>
          <p:cNvPr id="21" name="Group 20"/>
          <p:cNvGrpSpPr/>
          <p:nvPr/>
        </p:nvGrpSpPr>
        <p:grpSpPr>
          <a:xfrm>
            <a:off x="5486400" y="1930400"/>
            <a:ext cx="2946400" cy="3556000"/>
            <a:chOff x="5486400" y="1930400"/>
            <a:chExt cx="2946400" cy="3556000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486400" y="1930400"/>
              <a:ext cx="2946400" cy="3556000"/>
            </a:xfrm>
            <a:prstGeom prst="foldedCorner">
              <a:avLst>
                <a:gd name="adj" fmla="val 12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065838" y="2657475"/>
              <a:ext cx="0" cy="235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008938" y="2657475"/>
              <a:ext cx="0" cy="235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508625" y="2203450"/>
              <a:ext cx="1030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System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567613" y="2217738"/>
              <a:ext cx="7762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Actor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6051550" y="3005138"/>
              <a:ext cx="193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075363" y="2708275"/>
              <a:ext cx="16144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Actor asks for money</a:t>
              </a: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037263" y="3570288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191250" y="3259138"/>
              <a:ext cx="18176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System asks for amount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248400" y="3752850"/>
              <a:ext cx="17399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Actor gives the amount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6067425" y="4092575"/>
              <a:ext cx="193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053138" y="4643438"/>
              <a:ext cx="1958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003925" y="4346575"/>
              <a:ext cx="20351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System produce the money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95300" indent="-495300"/>
            <a:r>
              <a:rPr lang="en-US" smtClean="0"/>
              <a:t>Penulisan Percabangan (Branches):</a:t>
            </a:r>
            <a:endParaRPr lang="en-US"/>
          </a:p>
          <a:p>
            <a:pPr marL="857250" lvl="1" indent="-400050"/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If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user memiliki lebih dari $10000 pada account-nya, sistem menyajikan daftar iklan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857250" lvl="1" indent="-400050"/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Otherwise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…</a:t>
            </a:r>
          </a:p>
          <a:p>
            <a:pPr marL="495300" indent="-495300"/>
            <a:endParaRPr lang="en-US">
              <a:latin typeface="Comic Sans MS" pitchFamily="66" charset="0"/>
            </a:endParaRPr>
          </a:p>
          <a:p>
            <a:pPr marL="495300" indent="-495300"/>
            <a:r>
              <a:rPr lang="en-US" smtClean="0"/>
              <a:t>Penulisan Perulangan (Repeats):</a:t>
            </a:r>
            <a:endParaRPr lang="en-US"/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memasukkan nama item yang ingin dibeli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857250" lvl="1" indent="-400050">
              <a:buFontTx/>
              <a:buAutoNum type="arabicPeriod"/>
            </a:pP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Sistem menampilkan item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memilih item untuk dibeli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Systems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menambahkan item ke shopping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cart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User </a:t>
            </a:r>
            <a:r>
              <a:rPr lang="en-US" b="1">
                <a:solidFill>
                  <a:srgbClr val="0070C0"/>
                </a:solidFill>
                <a:latin typeface="Comic Sans MS" pitchFamily="66" charset="0"/>
              </a:rPr>
              <a:t>repeats steps 1-4 until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 indicating he is done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9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Use-Cases – 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Diagramnya kompleks</a:t>
            </a:r>
            <a:endParaRPr lang="en-US"/>
          </a:p>
          <a:p>
            <a:r>
              <a:rPr lang="en-US"/>
              <a:t>No system</a:t>
            </a:r>
          </a:p>
          <a:p>
            <a:r>
              <a:rPr lang="en-US"/>
              <a:t>No actor</a:t>
            </a:r>
          </a:p>
          <a:p>
            <a:r>
              <a:rPr lang="en-US" smtClean="0"/>
              <a:t>Terlalu banyak detil user interface</a:t>
            </a:r>
            <a:endParaRPr lang="en-US"/>
          </a:p>
          <a:p>
            <a:pPr lvl="1"/>
            <a:r>
              <a:rPr lang="en-US">
                <a:solidFill>
                  <a:schemeClr val="accent2"/>
                </a:solidFill>
              </a:rPr>
              <a:t>“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mengetik ID dan Password, 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clicks OK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atau tekan Enter</a:t>
            </a:r>
            <a:r>
              <a:rPr lang="en-US">
                <a:solidFill>
                  <a:schemeClr val="accent2"/>
                </a:solidFill>
              </a:rPr>
              <a:t>”</a:t>
            </a:r>
          </a:p>
          <a:p>
            <a:r>
              <a:rPr lang="en-US" smtClean="0"/>
              <a:t>Terlalu sedikit detil tujuan</a:t>
            </a:r>
            <a:endParaRPr lang="en-US"/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mengisi nama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mengisi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alamat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User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mengisi nomer telepon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…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568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Flows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Digunakan untuk mendeskripsikan fungsi pengecualian (alur alternatif)</a:t>
            </a:r>
            <a:endParaRPr lang="en-US"/>
          </a:p>
          <a:p>
            <a:r>
              <a:rPr lang="en-US" smtClean="0"/>
              <a:t>Contohnya untuk deskripsi;</a:t>
            </a:r>
            <a:endParaRPr lang="en-US"/>
          </a:p>
          <a:p>
            <a:pPr lvl="1"/>
            <a:r>
              <a:rPr lang="en-US" smtClean="0"/>
              <a:t>Errors,</a:t>
            </a:r>
            <a:endParaRPr lang="en-US"/>
          </a:p>
          <a:p>
            <a:pPr lvl="1"/>
            <a:r>
              <a:rPr lang="en-US"/>
              <a:t>Unusual or rare </a:t>
            </a:r>
            <a:r>
              <a:rPr lang="en-US" smtClean="0"/>
              <a:t>cases,</a:t>
            </a:r>
            <a:endParaRPr lang="en-US"/>
          </a:p>
          <a:p>
            <a:pPr lvl="1"/>
            <a:r>
              <a:rPr lang="en-US" smtClean="0"/>
              <a:t>Failures,</a:t>
            </a:r>
            <a:endParaRPr lang="en-US"/>
          </a:p>
          <a:p>
            <a:pPr lvl="1"/>
            <a:r>
              <a:rPr lang="en-US"/>
              <a:t>Starting </a:t>
            </a:r>
            <a:r>
              <a:rPr lang="en-US" smtClean="0"/>
              <a:t>points,</a:t>
            </a:r>
            <a:endParaRPr lang="en-US"/>
          </a:p>
          <a:p>
            <a:pPr lvl="1"/>
            <a:r>
              <a:rPr lang="en-US" smtClean="0"/>
              <a:t>Endpoints,</a:t>
            </a:r>
            <a:endParaRPr lang="en-US"/>
          </a:p>
          <a:p>
            <a:pPr lvl="1"/>
            <a:r>
              <a:rPr lang="en-US" smtClean="0"/>
              <a:t>Shortcuts.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33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4419600" y="2057400"/>
            <a:ext cx="4002087" cy="3882319"/>
            <a:chOff x="3694113" y="1308100"/>
            <a:chExt cx="4986337" cy="483711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73713" y="1311275"/>
              <a:ext cx="2655887" cy="4833938"/>
            </a:xfrm>
            <a:prstGeom prst="downArrow">
              <a:avLst>
                <a:gd name="adj1" fmla="val 50000"/>
                <a:gd name="adj2" fmla="val 4550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Success </a:t>
              </a:r>
            </a:p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Scenario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7737475" y="1703388"/>
              <a:ext cx="942975" cy="3106737"/>
            </a:xfrm>
            <a:prstGeom prst="curvedLeftArrow">
              <a:avLst>
                <a:gd name="adj1" fmla="val 65892"/>
                <a:gd name="adj2" fmla="val 131784"/>
                <a:gd name="adj3" fmla="val 33333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Shortcuts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709988" y="2549525"/>
              <a:ext cx="2671762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Exceptions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756025" y="3924300"/>
              <a:ext cx="2671763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Endpoints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694113" y="1308100"/>
              <a:ext cx="2671762" cy="768350"/>
            </a:xfrm>
            <a:prstGeom prst="leftArrow">
              <a:avLst>
                <a:gd name="adj1" fmla="val 50000"/>
                <a:gd name="adj2" fmla="val 86932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Starting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32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Flows - Example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Errors: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“jika tidak eject dengan benar”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“ada network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error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terjadi pada langkah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4-7”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“segala jenis error yang terjadi”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/>
              <a:t>Unusual </a:t>
            </a:r>
            <a:r>
              <a:rPr lang="en-US" smtClean="0"/>
              <a:t>atau kasus yang jarang</a:t>
            </a:r>
            <a:endParaRPr lang="en-US"/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“Credit card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dinyatakan di curi”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“User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memilih untuk menambah kata baru pada kamus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/>
              <a:t>Endpoints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“Sistem mendeteksi tidak ada lagi isu atau permintaan yang dibuka”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/>
              <a:t>Shortcuts: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“User dapat meninggalkan use-case dengan click pada tombol “esc”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Spesifikasi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Contoh penulisan spesifikasi lengkap use-case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Augury El Rayeb - AER – 2011/2012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5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Use-case (Task)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3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Use-case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Linking memungkinkan flesibilitas pada spesifikasi kebutuhan.</a:t>
            </a:r>
            <a:endParaRPr lang="en-US"/>
          </a:p>
          <a:p>
            <a:pPr lvl="1"/>
            <a:r>
              <a:rPr lang="en-US" smtClean="0"/>
              <a:t>Mengisolasi fungsi</a:t>
            </a:r>
            <a:endParaRPr lang="en-US"/>
          </a:p>
          <a:p>
            <a:pPr lvl="1"/>
            <a:r>
              <a:rPr lang="en-US" smtClean="0"/>
              <a:t>Memungkinkan sharing fungsi </a:t>
            </a:r>
            <a:endParaRPr lang="en-US"/>
          </a:p>
          <a:p>
            <a:pPr lvl="1"/>
            <a:r>
              <a:rPr lang="en-US" smtClean="0"/>
              <a:t>Memecah fungsi menjadi potongan-potongan kecil yang terkelola</a:t>
            </a:r>
            <a:endParaRPr lang="en-US"/>
          </a:p>
          <a:p>
            <a:r>
              <a:rPr lang="en-US" smtClean="0"/>
              <a:t>Tiga mekanisme linking yang digunakan:</a:t>
            </a:r>
            <a:endParaRPr lang="en-US"/>
          </a:p>
          <a:p>
            <a:pPr lvl="1"/>
            <a:r>
              <a:rPr lang="en-US"/>
              <a:t>Include</a:t>
            </a:r>
          </a:p>
          <a:p>
            <a:pPr lvl="1"/>
            <a:r>
              <a:rPr lang="en-US"/>
              <a:t>Extend</a:t>
            </a:r>
          </a:p>
          <a:p>
            <a:pPr lvl="1"/>
            <a:r>
              <a:rPr lang="en-US"/>
              <a:t>Inheritance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647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Link “&lt;&lt;Include&gt;&gt;”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59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Include </a:t>
            </a:r>
            <a:r>
              <a:rPr lang="en-US" smtClean="0"/>
              <a:t>digunakan pada saat:</a:t>
            </a:r>
            <a:endParaRPr lang="en-US"/>
          </a:p>
          <a:p>
            <a:pPr lvl="1"/>
            <a:r>
              <a:rPr lang="en-US" smtClean="0"/>
              <a:t>Memecah behaviour </a:t>
            </a:r>
            <a:r>
              <a:rPr lang="en-US"/>
              <a:t>(aktifitas/perilaku) </a:t>
            </a:r>
            <a:r>
              <a:rPr lang="en-US" smtClean="0"/>
              <a:t>yang kompleks.</a:t>
            </a:r>
            <a:endParaRPr lang="en-US"/>
          </a:p>
          <a:p>
            <a:pPr lvl="1"/>
            <a:r>
              <a:rPr lang="en-US" smtClean="0"/>
              <a:t>Pemusatan </a:t>
            </a:r>
            <a:r>
              <a:rPr lang="en-US"/>
              <a:t>behaviour (aktifitas/perilaku</a:t>
            </a:r>
            <a:r>
              <a:rPr lang="en-US" smtClean="0"/>
              <a:t>) yang umum. </a:t>
            </a:r>
          </a:p>
          <a:p>
            <a:pPr lvl="1"/>
            <a:r>
              <a:rPr lang="en-US" smtClean="0"/>
              <a:t>The base use-case (use-case dasar) </a:t>
            </a:r>
            <a:r>
              <a:rPr lang="en-US"/>
              <a:t>secara </a:t>
            </a:r>
            <a:r>
              <a:rPr lang="en-US" smtClean="0"/>
              <a:t>eksplisit menggabungkan </a:t>
            </a:r>
            <a:r>
              <a:rPr lang="en-US"/>
              <a:t>behavior (aktifitas/perilaku) </a:t>
            </a:r>
            <a:r>
              <a:rPr lang="en-US" smtClean="0"/>
              <a:t>use-case</a:t>
            </a:r>
            <a:r>
              <a:rPr lang="en-US"/>
              <a:t> lain </a:t>
            </a:r>
            <a:r>
              <a:rPr lang="en-US" smtClean="0"/>
              <a:t>pada lokasi </a:t>
            </a:r>
            <a:r>
              <a:rPr lang="en-US"/>
              <a:t>yang ditentukan dalam basis. 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38</a:t>
            </a:fld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4432518"/>
            <a:ext cx="2354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</a:rPr>
              <a:t>Ket:</a:t>
            </a:r>
          </a:p>
          <a:p>
            <a:r>
              <a:rPr lang="en-US" sz="1600" b="1" i="1" smtClean="0">
                <a:solidFill>
                  <a:prstClr val="black"/>
                </a:solidFill>
              </a:rPr>
              <a:t>Perform Sale </a:t>
            </a:r>
            <a:r>
              <a:rPr lang="en-US" sz="1600" i="1" smtClean="0">
                <a:solidFill>
                  <a:prstClr val="black"/>
                </a:solidFill>
              </a:rPr>
              <a:t>termasuk </a:t>
            </a:r>
            <a:r>
              <a:rPr lang="en-US" sz="1600" b="1" i="1" smtClean="0">
                <a:solidFill>
                  <a:prstClr val="black"/>
                </a:solidFill>
              </a:rPr>
              <a:t>fill-in billing info</a:t>
            </a:r>
            <a:r>
              <a:rPr lang="en-US" sz="1600" i="1" smtClean="0">
                <a:solidFill>
                  <a:prstClr val="black"/>
                </a:solidFill>
              </a:rPr>
              <a:t>,</a:t>
            </a:r>
          </a:p>
          <a:p>
            <a:r>
              <a:rPr lang="en-US" sz="1600" i="1" smtClean="0">
                <a:solidFill>
                  <a:prstClr val="black"/>
                </a:solidFill>
              </a:rPr>
              <a:t>Atau</a:t>
            </a:r>
          </a:p>
          <a:p>
            <a:r>
              <a:rPr lang="en-US" sz="1600" b="1" i="1" smtClean="0">
                <a:solidFill>
                  <a:prstClr val="black"/>
                </a:solidFill>
              </a:rPr>
              <a:t>Perform Sale </a:t>
            </a:r>
            <a:r>
              <a:rPr lang="en-US" sz="1600" i="1" smtClean="0">
                <a:solidFill>
                  <a:prstClr val="black"/>
                </a:solidFill>
              </a:rPr>
              <a:t>akan menyertakan </a:t>
            </a:r>
            <a:r>
              <a:rPr lang="en-US" sz="1600" b="1" i="1" smtClean="0">
                <a:solidFill>
                  <a:prstClr val="black"/>
                </a:solidFill>
              </a:rPr>
              <a:t>Fill-in billing info</a:t>
            </a:r>
            <a:r>
              <a:rPr lang="en-US" sz="1600" i="1" smtClean="0">
                <a:solidFill>
                  <a:prstClr val="black"/>
                </a:solidFill>
              </a:rPr>
              <a:t> dalam prosesnya</a:t>
            </a:r>
            <a:endParaRPr lang="en-US" sz="1600" i="1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4495800"/>
            <a:ext cx="6157912" cy="1876339"/>
            <a:chOff x="76200" y="4495800"/>
            <a:chExt cx="6157912" cy="1876339"/>
          </a:xfrm>
        </p:grpSpPr>
        <p:grpSp>
          <p:nvGrpSpPr>
            <p:cNvPr id="16" name="Group 15"/>
            <p:cNvGrpSpPr/>
            <p:nvPr/>
          </p:nvGrpSpPr>
          <p:grpSpPr>
            <a:xfrm>
              <a:off x="609600" y="4648200"/>
              <a:ext cx="5624512" cy="1723939"/>
              <a:chOff x="1509713" y="3795713"/>
              <a:chExt cx="6272212" cy="1922462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49488" y="4311650"/>
                <a:ext cx="1150937" cy="906463"/>
                <a:chOff x="4176" y="720"/>
                <a:chExt cx="576" cy="432"/>
              </a:xfrm>
            </p:grpSpPr>
            <p:sp>
              <p:nvSpPr>
                <p:cNvPr id="8" name="Oval 6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24" y="783"/>
                  <a:ext cx="528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1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Perform Sale</a:t>
                  </a: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445125" y="4279900"/>
                <a:ext cx="1689100" cy="891855"/>
                <a:chOff x="4176" y="720"/>
                <a:chExt cx="576" cy="432"/>
              </a:xfrm>
            </p:grpSpPr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24" y="758"/>
                  <a:ext cx="528" cy="3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Fill-in billing info</a:t>
                  </a:r>
                </a:p>
              </p:txBody>
            </p:sp>
          </p:grp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3432175" y="4803775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660775" y="4498975"/>
                <a:ext cx="1434012" cy="377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&lt;&lt;</a:t>
                </a:r>
                <a:r>
                  <a:rPr lang="en-US" sz="1600" b="1">
                    <a:solidFill>
                      <a:prstClr val="black"/>
                    </a:solidFill>
                    <a:latin typeface="Times New Roman" pitchFamily="18" charset="0"/>
                  </a:rPr>
                  <a:t>include</a:t>
                </a:r>
                <a:r>
                  <a:rPr lang="en-US" sz="1600">
                    <a:solidFill>
                      <a:prstClr val="black"/>
                    </a:solidFill>
                    <a:latin typeface="Times New Roman" pitchFamily="18" charset="0"/>
                  </a:rPr>
                  <a:t>&gt;&gt;</a:t>
                </a: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509713" y="3795713"/>
                <a:ext cx="6272212" cy="1922462"/>
              </a:xfrm>
              <a:prstGeom prst="rect">
                <a:avLst/>
              </a:prstGeom>
              <a:noFill/>
              <a:ln w="19050" cap="rnd" algn="ctr">
                <a:solidFill>
                  <a:srgbClr val="C0C0C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/>
              <a:lstStyle/>
              <a:p>
                <a:pPr algn="r"/>
                <a:r>
                  <a:rPr lang="en-US" sz="1200">
                    <a:solidFill>
                      <a:srgbClr val="808080"/>
                    </a:solidFill>
                  </a:rPr>
                  <a:t>Example</a:t>
                </a:r>
              </a:p>
            </p:txBody>
          </p:sp>
        </p:grpSp>
        <p:sp>
          <p:nvSpPr>
            <p:cNvPr id="18" name="Line Callout 1 17"/>
            <p:cNvSpPr/>
            <p:nvPr/>
          </p:nvSpPr>
          <p:spPr>
            <a:xfrm>
              <a:off x="76200" y="4495800"/>
              <a:ext cx="1219200" cy="533400"/>
            </a:xfrm>
            <a:prstGeom prst="borderCallout1">
              <a:avLst>
                <a:gd name="adj1" fmla="val 21309"/>
                <a:gd name="adj2" fmla="val 104727"/>
                <a:gd name="adj3" fmla="val 102265"/>
                <a:gd name="adj4" fmla="val 13517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Base </a:t>
              </a:r>
            </a:p>
            <a:p>
              <a:pPr algn="ctr"/>
              <a:r>
                <a:rPr lang="en-US" smtClean="0"/>
                <a:t>use-case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186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Penulisan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spesifikasi use case pada use case yang memiliki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95300"/>
            <a:r>
              <a:rPr lang="en-US" smtClean="0"/>
              <a:t>Jika suatu </a:t>
            </a:r>
            <a:r>
              <a:rPr lang="en-US"/>
              <a:t>base use-case </a:t>
            </a:r>
            <a:r>
              <a:rPr lang="en-US" smtClean="0"/>
              <a:t>memiliki &lt;&lt;include&gt;&gt; ke use-case lain, harus ditambahkan referensi pada langkah di success scenario:</a:t>
            </a:r>
            <a:endParaRPr lang="en-US"/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System presents homepage</a:t>
            </a:r>
          </a:p>
          <a:p>
            <a:pPr marL="857250" lvl="1" indent="-400050">
              <a:buFontTx/>
              <a:buAutoNum type="arabicPeriod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User performs </a:t>
            </a: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login to the system</a:t>
            </a:r>
          </a:p>
          <a:p>
            <a:pPr marL="2171700" lvl="4" indent="-342900">
              <a:buFontTx/>
              <a:buNone/>
            </a:pPr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atau</a:t>
            </a:r>
          </a:p>
          <a:p>
            <a:pPr marL="1309688" lvl="1" indent="-400050"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&lt;include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: login to the system&gt;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39</a:t>
            </a:fld>
            <a:endParaRPr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5675" y="4191000"/>
            <a:ext cx="6925366" cy="1646237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8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mtClean="0"/>
              <a:t>Sekarang UML juga menjadi salah satu </a:t>
            </a:r>
            <a:r>
              <a:rPr lang="en-US" b="1" i="1" smtClean="0"/>
              <a:t>alat </a:t>
            </a:r>
            <a:r>
              <a:rPr lang="en-US" b="1" i="1"/>
              <a:t>standar </a:t>
            </a:r>
            <a:r>
              <a:rPr lang="en-US" b="1" i="1" smtClean="0"/>
              <a:t>bagi software engineer dan sistem engineer</a:t>
            </a:r>
            <a:r>
              <a:rPr lang="en-US" smtClean="0"/>
              <a:t>.</a:t>
            </a:r>
          </a:p>
          <a:p>
            <a:pPr algn="just"/>
            <a:endParaRPr lang="en-US" smtClean="0"/>
          </a:p>
          <a:p>
            <a:pPr algn="just"/>
            <a:r>
              <a:rPr lang="en-US"/>
              <a:t>Melalui diagram UML, dengan menggunakan software khusus </a:t>
            </a:r>
            <a:r>
              <a:rPr lang="en-US" b="1" i="1"/>
              <a:t>dapat dihasilkan suatu deskripsi data dan bahkan kode </a:t>
            </a:r>
            <a:r>
              <a:rPr lang="en-US" b="1" i="1" smtClean="0"/>
              <a:t>program secara otomatis</a:t>
            </a:r>
            <a:r>
              <a:rPr lang="en-US" smtClean="0"/>
              <a:t>.</a:t>
            </a:r>
          </a:p>
          <a:p>
            <a:pPr algn="just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775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“&lt;&lt;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extend&gt;&gt;”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19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The base use case </a:t>
            </a:r>
            <a:r>
              <a:rPr lang="en-US" smtClean="0"/>
              <a:t>(use-case dasar) dapat </a:t>
            </a:r>
            <a:r>
              <a:rPr lang="en-US"/>
              <a:t>menggabungkan </a:t>
            </a:r>
            <a:r>
              <a:rPr lang="en-US" smtClean="0"/>
              <a:t>use-case lain</a:t>
            </a:r>
            <a:r>
              <a:rPr lang="en-US"/>
              <a:t> </a:t>
            </a:r>
            <a:r>
              <a:rPr lang="en-US" smtClean="0"/>
              <a:t>pada titik</a:t>
            </a:r>
            <a:r>
              <a:rPr lang="en-US"/>
              <a:t> tertentu, yang disebut </a:t>
            </a:r>
            <a:r>
              <a:rPr lang="en-US" smtClean="0"/>
              <a:t>poin ekstensi.</a:t>
            </a:r>
            <a:endParaRPr lang="en-US"/>
          </a:p>
          <a:p>
            <a:r>
              <a:rPr lang="en-US" smtClean="0"/>
              <a:t>Perhatikan arah panah</a:t>
            </a:r>
            <a:endParaRPr lang="en-US"/>
          </a:p>
          <a:p>
            <a:pPr lvl="1"/>
            <a:r>
              <a:rPr lang="en-US"/>
              <a:t>The base use-case </a:t>
            </a:r>
            <a:r>
              <a:rPr lang="en-US" smtClean="0"/>
              <a:t>tidak tahu use-case mana yang meng-extend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40</a:t>
            </a:fld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6517920" y="3429000"/>
            <a:ext cx="22450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prstClr val="black"/>
                </a:solidFill>
              </a:rPr>
              <a:t>Ket:</a:t>
            </a:r>
          </a:p>
          <a:p>
            <a:r>
              <a:rPr lang="en-US" sz="1600" b="1" i="1" smtClean="0">
                <a:solidFill>
                  <a:prstClr val="black"/>
                </a:solidFill>
              </a:rPr>
              <a:t>Perform Sale</a:t>
            </a:r>
            <a:r>
              <a:rPr lang="en-US" sz="1600" i="1" smtClean="0">
                <a:solidFill>
                  <a:prstClr val="black"/>
                </a:solidFill>
              </a:rPr>
              <a:t>, </a:t>
            </a:r>
            <a:r>
              <a:rPr lang="en-US" sz="1600" i="1" smtClean="0">
                <a:solidFill>
                  <a:schemeClr val="accent1"/>
                </a:solidFill>
              </a:rPr>
              <a:t>jika produk is a gift, otomatis </a:t>
            </a:r>
            <a:r>
              <a:rPr lang="en-US" sz="1600" b="1" i="1" smtClean="0">
                <a:solidFill>
                  <a:schemeClr val="accent1"/>
                </a:solidFill>
              </a:rPr>
              <a:t>Gift wrap Products </a:t>
            </a:r>
            <a:r>
              <a:rPr lang="en-US" sz="1600" i="1" smtClean="0">
                <a:solidFill>
                  <a:schemeClr val="accent1"/>
                </a:solidFill>
              </a:rPr>
              <a:t>aktif/bekerja</a:t>
            </a:r>
            <a:r>
              <a:rPr lang="en-US" sz="1600" i="1" smtClean="0">
                <a:solidFill>
                  <a:prstClr val="black"/>
                </a:solidFill>
              </a:rPr>
              <a:t>,</a:t>
            </a:r>
          </a:p>
          <a:p>
            <a:r>
              <a:rPr lang="en-US" sz="1600" b="1" i="1">
                <a:solidFill>
                  <a:prstClr val="black"/>
                </a:solidFill>
              </a:rPr>
              <a:t>a</a:t>
            </a:r>
            <a:r>
              <a:rPr lang="en-US" sz="1600" b="1" i="1" smtClean="0">
                <a:solidFill>
                  <a:prstClr val="black"/>
                </a:solidFill>
              </a:rPr>
              <a:t>tau</a:t>
            </a:r>
            <a:r>
              <a:rPr lang="en-US" sz="1600" i="1" smtClean="0">
                <a:solidFill>
                  <a:prstClr val="black"/>
                </a:solidFill>
              </a:rPr>
              <a:t>,</a:t>
            </a:r>
            <a:endParaRPr lang="en-US" sz="1600" i="1">
              <a:solidFill>
                <a:prstClr val="black"/>
              </a:solidFill>
            </a:endParaRPr>
          </a:p>
          <a:p>
            <a:r>
              <a:rPr lang="en-US" sz="1600" b="1" i="1" smtClean="0"/>
              <a:t>Gift wrap Products </a:t>
            </a:r>
            <a:r>
              <a:rPr lang="en-US" sz="1600" i="1" smtClean="0">
                <a:solidFill>
                  <a:schemeClr val="accent1"/>
                </a:solidFill>
              </a:rPr>
              <a:t>memantau  </a:t>
            </a:r>
            <a:r>
              <a:rPr lang="en-US" sz="1600" b="1" i="1" smtClean="0">
                <a:solidFill>
                  <a:schemeClr val="accent1"/>
                </a:solidFill>
              </a:rPr>
              <a:t>Perform Sale</a:t>
            </a:r>
            <a:r>
              <a:rPr lang="en-US" sz="1600" i="1" smtClean="0">
                <a:solidFill>
                  <a:schemeClr val="accent1"/>
                </a:solidFill>
              </a:rPr>
              <a:t>, jika Product is a gift, Gift wrap Product otomatis aktif</a:t>
            </a:r>
            <a:endParaRPr lang="en-US" sz="1600" i="1">
              <a:solidFill>
                <a:schemeClr val="accent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4191000"/>
            <a:ext cx="6365521" cy="1819275"/>
            <a:chOff x="152400" y="4191000"/>
            <a:chExt cx="6365521" cy="1819275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1" y="4251325"/>
              <a:ext cx="5984520" cy="1758950"/>
              <a:chOff x="989013" y="3448050"/>
              <a:chExt cx="6967537" cy="2047875"/>
            </a:xfrm>
          </p:grpSpPr>
          <p:sp>
            <p:nvSpPr>
              <p:cNvPr id="7" name="Oval 5"/>
              <p:cNvSpPr>
                <a:spLocks noChangeArrowheads="1"/>
              </p:cNvSpPr>
              <p:nvPr/>
            </p:nvSpPr>
            <p:spPr bwMode="auto">
              <a:xfrm>
                <a:off x="1397000" y="4051300"/>
                <a:ext cx="2147888" cy="104775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489075" y="4211638"/>
                <a:ext cx="1968500" cy="671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prstClr val="black"/>
                    </a:solidFill>
                    <a:latin typeface="Times New Roman" pitchFamily="18" charset="0"/>
                  </a:rPr>
                  <a:t>Perform Sale</a:t>
                </a:r>
              </a:p>
              <a:p>
                <a:pPr algn="ctr" eaLnBrk="0" hangingPunct="0"/>
                <a:r>
                  <a:rPr lang="en-US">
                    <a:solidFill>
                      <a:prstClr val="black"/>
                    </a:solidFill>
                    <a:latin typeface="Times New Roman" pitchFamily="18" charset="0"/>
                  </a:rPr>
                  <a:t>After checkout</a:t>
                </a:r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5526088" y="4051300"/>
                <a:ext cx="1636712" cy="1000125"/>
                <a:chOff x="4176" y="720"/>
                <a:chExt cx="576" cy="432"/>
              </a:xfrm>
            </p:grpSpPr>
            <p:sp>
              <p:nvSpPr>
                <p:cNvPr id="10" name="Oval 8"/>
                <p:cNvSpPr>
                  <a:spLocks noChangeArrowheads="1"/>
                </p:cNvSpPr>
                <p:nvPr/>
              </p:nvSpPr>
              <p:spPr bwMode="auto">
                <a:xfrm>
                  <a:off x="4176" y="720"/>
                  <a:ext cx="576" cy="43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224" y="778"/>
                  <a:ext cx="528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prstClr val="black"/>
                      </a:solidFill>
                      <a:latin typeface="Times New Roman" pitchFamily="18" charset="0"/>
                    </a:rPr>
                    <a:t>Gift wrap Products</a:t>
                  </a:r>
                </a:p>
              </p:txBody>
            </p:sp>
          </p:grp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544888" y="44323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889375" y="4119329"/>
                <a:ext cx="1543813" cy="609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prstClr val="black"/>
                    </a:solidFill>
                    <a:latin typeface="Times New Roman" pitchFamily="18" charset="0"/>
                  </a:rPr>
                  <a:t>&lt;&lt;extend&gt;&gt;</a:t>
                </a:r>
              </a:p>
              <a:p>
                <a:pPr eaLnBrk="0" hangingPunct="0"/>
                <a:r>
                  <a:rPr lang="en-US" sz="1400">
                    <a:solidFill>
                      <a:prstClr val="black"/>
                    </a:solidFill>
                    <a:latin typeface="Times New Roman" pitchFamily="18" charset="0"/>
                  </a:rPr>
                  <a:t>Product is a gift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1679575" y="4546600"/>
                <a:ext cx="15827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989013" y="3448050"/>
                <a:ext cx="6967537" cy="2047875"/>
              </a:xfrm>
              <a:prstGeom prst="rect">
                <a:avLst/>
              </a:prstGeom>
              <a:noFill/>
              <a:ln w="19050" cap="rnd" algn="ctr">
                <a:solidFill>
                  <a:srgbClr val="C0C0C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/>
              <a:lstStyle/>
              <a:p>
                <a:pPr algn="r"/>
                <a:r>
                  <a:rPr lang="en-US" sz="1200">
                    <a:solidFill>
                      <a:srgbClr val="808080"/>
                    </a:solidFill>
                  </a:rPr>
                  <a:t>Example</a:t>
                </a:r>
              </a:p>
            </p:txBody>
          </p:sp>
        </p:grpSp>
        <p:sp>
          <p:nvSpPr>
            <p:cNvPr id="18" name="Line Callout 1 17"/>
            <p:cNvSpPr/>
            <p:nvPr/>
          </p:nvSpPr>
          <p:spPr>
            <a:xfrm>
              <a:off x="152400" y="4191000"/>
              <a:ext cx="1219200" cy="533400"/>
            </a:xfrm>
            <a:prstGeom prst="borderCallout1">
              <a:avLst>
                <a:gd name="adj1" fmla="val 21309"/>
                <a:gd name="adj2" fmla="val 104727"/>
                <a:gd name="adj3" fmla="val 102265"/>
                <a:gd name="adj4" fmla="val 13517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Base </a:t>
              </a:r>
            </a:p>
            <a:p>
              <a:pPr algn="ctr"/>
              <a:r>
                <a:rPr lang="en-US" smtClean="0"/>
                <a:t>use-case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572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Penulisan spesifikasi use case pada use case yang memiliki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Scenario tidak menyertakan referensi secara langsung</a:t>
            </a:r>
          </a:p>
          <a:p>
            <a:r>
              <a:rPr lang="en-US" smtClean="0"/>
              <a:t>Sebaliknya, Scenario menyertakan titik ekstensi, seperti: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1. User memasukkan String untuk pencarian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2. Sistem menampilkan hasil pencarian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marL="1023938"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Extension point: </a:t>
            </a:r>
            <a:r>
              <a:rPr lang="en-US" u="sng" smtClean="0">
                <a:solidFill>
                  <a:srgbClr val="0070C0"/>
                </a:solidFill>
                <a:latin typeface="Comic Sans MS" pitchFamily="66" charset="0"/>
              </a:rPr>
              <a:t>Hasil presentasi</a:t>
            </a:r>
            <a:endParaRPr lang="en-US" u="sng">
              <a:solidFill>
                <a:srgbClr val="0070C0"/>
              </a:solidFill>
              <a:latin typeface="Comic Sans MS" pitchFamily="66" charset="0"/>
            </a:endParaRPr>
          </a:p>
          <a:p>
            <a:pPr marL="1023938" lvl="1">
              <a:buFontTx/>
              <a:buNone/>
            </a:pPr>
            <a:r>
              <a:rPr lang="en-US"/>
              <a:t>			OR</a:t>
            </a:r>
          </a:p>
          <a:p>
            <a:pPr marL="1023938" lvl="1">
              <a:buFontTx/>
              <a:buNone/>
            </a:pP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&lt;extension point: </a:t>
            </a:r>
            <a:r>
              <a:rPr lang="en-US" u="sng">
                <a:solidFill>
                  <a:srgbClr val="0070C0"/>
                </a:solidFill>
                <a:latin typeface="Comic Sans MS" pitchFamily="66" charset="0"/>
              </a:rPr>
              <a:t>Hasil </a:t>
            </a:r>
            <a:r>
              <a:rPr lang="en-US" u="sng" smtClean="0">
                <a:solidFill>
                  <a:srgbClr val="0070C0"/>
                </a:solidFill>
                <a:latin typeface="Comic Sans MS" pitchFamily="66" charset="0"/>
              </a:rPr>
              <a:t>presentasi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&gt;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>
              <a:buFontTx/>
              <a:buNone/>
            </a:pPr>
            <a:endParaRPr lang="he-IL" u="sng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US" smtClean="0"/>
              <a:t>Use case extension menyertakan kondisi dimana ekstensinya dilakukan</a:t>
            </a:r>
            <a:endParaRPr lang="en-US"/>
          </a:p>
          <a:p>
            <a:pPr marL="457200" lvl="1" indent="0">
              <a:buNone/>
            </a:pPr>
            <a:r>
              <a:rPr lang="en-US" b="1" smtClean="0"/>
              <a:t>Contoh</a:t>
            </a:r>
            <a:r>
              <a:rPr lang="en-US" smtClean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if user termasuk group “rich </a:t>
            </a:r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clients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”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pPr lvl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If 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lebih dari dua iklan didapatkan</a:t>
            </a:r>
            <a:endParaRPr lang="en-US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41</a:t>
            </a:fld>
            <a:endParaRPr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3034352"/>
            <a:ext cx="5867400" cy="1080448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34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Pemetaan Use Case Amazon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42</a:t>
            </a:fld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685800" y="1524000"/>
            <a:ext cx="7686675" cy="4648801"/>
            <a:chOff x="619125" y="1122363"/>
            <a:chExt cx="8423275" cy="50942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213" y="1122363"/>
              <a:ext cx="2109787" cy="232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1185863"/>
              <a:ext cx="3775075" cy="247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AutoShape 5"/>
            <p:cNvCxnSpPr>
              <a:cxnSpLocks noChangeShapeType="1"/>
              <a:stCxn id="8" idx="3"/>
              <a:endCxn id="7" idx="1"/>
            </p:cNvCxnSpPr>
            <p:nvPr/>
          </p:nvCxnSpPr>
          <p:spPr bwMode="auto">
            <a:xfrm flipV="1">
              <a:off x="4394200" y="2282825"/>
              <a:ext cx="1497013" cy="141288"/>
            </a:xfrm>
            <a:prstGeom prst="curvedConnector3">
              <a:avLst>
                <a:gd name="adj1" fmla="val 4994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3900488"/>
              <a:ext cx="2209800" cy="2316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AutoShape 7"/>
            <p:cNvCxnSpPr>
              <a:cxnSpLocks noChangeShapeType="1"/>
              <a:stCxn id="8" idx="2"/>
              <a:endCxn id="10" idx="1"/>
            </p:cNvCxnSpPr>
            <p:nvPr/>
          </p:nvCxnSpPr>
          <p:spPr bwMode="auto">
            <a:xfrm rot="16200000" flipH="1">
              <a:off x="2662238" y="3505200"/>
              <a:ext cx="1398588" cy="170973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49288" y="3725863"/>
              <a:ext cx="17224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Product Page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6499225" y="5759450"/>
              <a:ext cx="2543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Review Writing Page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6940550" y="3489325"/>
              <a:ext cx="18081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Shopping Cart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668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 - lanjutan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43</a:t>
            </a:fld>
            <a:endParaRPr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200" y="1600200"/>
            <a:ext cx="7428072" cy="4568514"/>
            <a:chOff x="188913" y="896938"/>
            <a:chExt cx="8701087" cy="535146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200" y="1036638"/>
              <a:ext cx="8229600" cy="52117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mtClean="0">
                <a:solidFill>
                  <a:prstClr val="black"/>
                </a:solidFill>
              </a:endParaRPr>
            </a:p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144713" y="1290638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Search Product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144713" y="2489200"/>
              <a:ext cx="1433512" cy="88265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Navigate Deals</a:t>
              </a: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176463" y="3797300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 smtClean="0">
                  <a:solidFill>
                    <a:prstClr val="black"/>
                  </a:solidFill>
                </a:rPr>
                <a:t>Check-out</a:t>
              </a: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160588" y="5105400"/>
              <a:ext cx="199866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Handle Order Status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559300" y="4459288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Login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0" idx="6"/>
              <a:endCxn id="12" idx="1"/>
            </p:cNvCxnSpPr>
            <p:nvPr/>
          </p:nvCxnSpPr>
          <p:spPr bwMode="auto">
            <a:xfrm>
              <a:off x="3609975" y="4238625"/>
              <a:ext cx="1158875" cy="34925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1"/>
            <p:cNvCxnSpPr>
              <a:cxnSpLocks noChangeShapeType="1"/>
              <a:stCxn id="11" idx="6"/>
              <a:endCxn id="12" idx="3"/>
            </p:cNvCxnSpPr>
            <p:nvPr/>
          </p:nvCxnSpPr>
          <p:spPr bwMode="auto">
            <a:xfrm flipV="1">
              <a:off x="4159250" y="5213350"/>
              <a:ext cx="609600" cy="3333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702425" y="4475163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Register</a:t>
              </a:r>
            </a:p>
          </p:txBody>
        </p:sp>
        <p:cxnSp>
          <p:nvCxnSpPr>
            <p:cNvPr id="16" name="AutoShape 13"/>
            <p:cNvCxnSpPr>
              <a:cxnSpLocks noChangeShapeType="1"/>
              <a:stCxn id="15" idx="2"/>
              <a:endCxn id="12" idx="6"/>
            </p:cNvCxnSpPr>
            <p:nvPr/>
          </p:nvCxnSpPr>
          <p:spPr bwMode="auto">
            <a:xfrm rot="10800000">
              <a:off x="5992813" y="4900613"/>
              <a:ext cx="709612" cy="15875"/>
            </a:xfrm>
            <a:prstGeom prst="curvedConnector3">
              <a:avLst>
                <a:gd name="adj1" fmla="val 50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194175" y="1400175"/>
              <a:ext cx="2143124" cy="127793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View Product Details</a:t>
              </a:r>
            </a:p>
          </p:txBody>
        </p:sp>
        <p:cxnSp>
          <p:nvCxnSpPr>
            <p:cNvPr id="18" name="AutoShape 15"/>
            <p:cNvCxnSpPr>
              <a:cxnSpLocks noChangeShapeType="1"/>
              <a:stCxn id="9" idx="6"/>
              <a:endCxn id="17" idx="3"/>
            </p:cNvCxnSpPr>
            <p:nvPr/>
          </p:nvCxnSpPr>
          <p:spPr bwMode="auto">
            <a:xfrm flipV="1">
              <a:off x="3578225" y="2490964"/>
              <a:ext cx="929803" cy="43956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8" idx="6"/>
              <a:endCxn id="17" idx="2"/>
            </p:cNvCxnSpPr>
            <p:nvPr/>
          </p:nvCxnSpPr>
          <p:spPr bwMode="auto">
            <a:xfrm>
              <a:off x="3578225" y="1731964"/>
              <a:ext cx="615950" cy="30718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7267575" y="1998663"/>
              <a:ext cx="1433513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Write Review</a:t>
              </a:r>
            </a:p>
          </p:txBody>
        </p:sp>
        <p:cxnSp>
          <p:nvCxnSpPr>
            <p:cNvPr id="21" name="AutoShape 18"/>
            <p:cNvCxnSpPr>
              <a:cxnSpLocks noChangeShapeType="1"/>
              <a:stCxn id="20" idx="2"/>
              <a:endCxn id="17" idx="6"/>
            </p:cNvCxnSpPr>
            <p:nvPr/>
          </p:nvCxnSpPr>
          <p:spPr bwMode="auto">
            <a:xfrm rot="10800000">
              <a:off x="6337301" y="2039145"/>
              <a:ext cx="930275" cy="4008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7078663" y="989013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Rank Supplier</a:t>
              </a:r>
            </a:p>
          </p:txBody>
        </p:sp>
        <p:cxnSp>
          <p:nvCxnSpPr>
            <p:cNvPr id="23" name="AutoShape 20"/>
            <p:cNvCxnSpPr>
              <a:cxnSpLocks noChangeShapeType="1"/>
              <a:stCxn id="22" idx="2"/>
              <a:endCxn id="17" idx="6"/>
            </p:cNvCxnSpPr>
            <p:nvPr/>
          </p:nvCxnSpPr>
          <p:spPr bwMode="auto">
            <a:xfrm rot="10800000" flipV="1">
              <a:off x="6337299" y="1430337"/>
              <a:ext cx="741363" cy="60880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563938" y="1458913"/>
              <a:ext cx="8318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486150" y="25463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675063" y="39179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178300" y="5556250"/>
              <a:ext cx="8318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«include»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5911850" y="4186238"/>
              <a:ext cx="928688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user is not </a:t>
              </a:r>
            </a:p>
            <a:p>
              <a:r>
                <a:rPr lang="en-US" sz="1200">
                  <a:solidFill>
                    <a:prstClr val="black"/>
                  </a:solidFill>
                </a:rPr>
                <a:t>a member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053138" y="1236663"/>
              <a:ext cx="80803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337300" y="2451100"/>
              <a:ext cx="80803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517911" y="2146565"/>
              <a:ext cx="15621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407259" y="2146565"/>
              <a:ext cx="1851271" cy="324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After </a:t>
              </a:r>
              <a:r>
                <a:rPr lang="en-US" sz="1200" smtClean="0">
                  <a:solidFill>
                    <a:prstClr val="black"/>
                  </a:solidFill>
                </a:rPr>
                <a:t>page generation</a:t>
              </a:r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6100763" y="2990850"/>
              <a:ext cx="1433512" cy="88265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prstClr val="black"/>
                  </a:solidFill>
                </a:rPr>
                <a:t>Add to cart</a:t>
              </a:r>
            </a:p>
          </p:txBody>
        </p:sp>
        <p:cxnSp>
          <p:nvCxnSpPr>
            <p:cNvPr id="34" name="AutoShape 31"/>
            <p:cNvCxnSpPr>
              <a:cxnSpLocks noChangeShapeType="1"/>
              <a:stCxn id="33" idx="2"/>
              <a:endCxn id="17" idx="4"/>
            </p:cNvCxnSpPr>
            <p:nvPr/>
          </p:nvCxnSpPr>
          <p:spPr bwMode="auto">
            <a:xfrm rot="10800000">
              <a:off x="5265738" y="2678114"/>
              <a:ext cx="835026" cy="75406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838700" y="3128963"/>
              <a:ext cx="80803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«extend»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781175" y="896938"/>
              <a:ext cx="7108825" cy="53292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2562225"/>
              <a:ext cx="1039812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292225" y="1924050"/>
              <a:ext cx="741363" cy="992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1292225" y="3011488"/>
              <a:ext cx="725488" cy="93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276350" y="3263900"/>
              <a:ext cx="804863" cy="882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230313" y="3421063"/>
              <a:ext cx="835025" cy="195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1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Generalization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 Use-Cases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2068421"/>
          </a:xfrm>
        </p:spPr>
        <p:txBody>
          <a:bodyPr>
            <a:normAutofit fontScale="92500"/>
          </a:bodyPr>
          <a:lstStyle/>
          <a:p>
            <a:r>
              <a:rPr lang="en-US" sz="2200"/>
              <a:t>The child </a:t>
            </a:r>
            <a:r>
              <a:rPr lang="en-US" sz="2200" smtClean="0"/>
              <a:t>use-case (use-case turunan) menurunkan use-case induk:</a:t>
            </a:r>
            <a:endParaRPr lang="en-US" sz="2200"/>
          </a:p>
          <a:p>
            <a:pPr lvl="1"/>
            <a:r>
              <a:rPr lang="en-US" sz="1900" smtClean="0"/>
              <a:t>Interaksi (described </a:t>
            </a:r>
            <a:r>
              <a:rPr lang="en-US" sz="1900"/>
              <a:t>in the textual description)</a:t>
            </a:r>
          </a:p>
          <a:p>
            <a:pPr lvl="1"/>
            <a:r>
              <a:rPr lang="en-US" sz="1900" smtClean="0"/>
              <a:t>Link use-case (</a:t>
            </a:r>
            <a:r>
              <a:rPr lang="en-US" sz="1900"/>
              <a:t>associations, include, extend, generalization)</a:t>
            </a:r>
          </a:p>
          <a:p>
            <a:r>
              <a:rPr lang="en-US" sz="2200"/>
              <a:t>Child use-case (use-case turunan) </a:t>
            </a:r>
            <a:r>
              <a:rPr lang="en-US" sz="2200" smtClean="0"/>
              <a:t>dapat menggantikan Use case induk</a:t>
            </a:r>
            <a:endParaRPr lang="en-US" sz="2200"/>
          </a:p>
          <a:p>
            <a:r>
              <a:rPr lang="en-US" sz="2200" smtClean="0"/>
              <a:t>Penggantian dilakukan melalui deskripsi textual,</a:t>
            </a:r>
            <a:endParaRPr lang="en-US" sz="220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44</a:t>
            </a:fld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644801" y="3324154"/>
            <a:ext cx="7737199" cy="2973150"/>
            <a:chOff x="736600" y="3054350"/>
            <a:chExt cx="7708900" cy="29622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36600" y="3054350"/>
              <a:ext cx="7708900" cy="2962275"/>
            </a:xfrm>
            <a:prstGeom prst="rect">
              <a:avLst/>
            </a:prstGeom>
            <a:noFill/>
            <a:ln w="19050" cap="rnd" algn="ctr">
              <a:solidFill>
                <a:srgbClr val="C0C0C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r"/>
              <a:r>
                <a:rPr lang="en-US" sz="1200">
                  <a:solidFill>
                    <a:srgbClr val="808080"/>
                  </a:solidFill>
                </a:rPr>
                <a:t>Example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663" y="3227388"/>
              <a:ext cx="6623050" cy="268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Bahaya generalization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2999"/>
          </a:xfrm>
        </p:spPr>
        <p:txBody>
          <a:bodyPr>
            <a:normAutofit/>
          </a:bodyPr>
          <a:lstStyle/>
          <a:p>
            <a:r>
              <a:rPr lang="en-US" smtClean="0"/>
              <a:t>Mengkombinasi generalization aktor dan use-case dapat berbahaya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45</a:t>
            </a:fld>
            <a:endParaRPr dirty="0"/>
          </a:p>
        </p:txBody>
      </p:sp>
      <p:grpSp>
        <p:nvGrpSpPr>
          <p:cNvPr id="10" name="Group 9"/>
          <p:cNvGrpSpPr/>
          <p:nvPr/>
        </p:nvGrpSpPr>
        <p:grpSpPr>
          <a:xfrm>
            <a:off x="630238" y="2620015"/>
            <a:ext cx="7899400" cy="3690937"/>
            <a:chOff x="630238" y="2300288"/>
            <a:chExt cx="7899400" cy="36909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88" y="2300288"/>
              <a:ext cx="7307262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630238" y="5154613"/>
              <a:ext cx="3295650" cy="836612"/>
            </a:xfrm>
            <a:prstGeom prst="wedgeRectCallout">
              <a:avLst>
                <a:gd name="adj1" fmla="val 20856"/>
                <a:gd name="adj2" fmla="val -46963"/>
              </a:avLst>
            </a:prstGeom>
            <a:solidFill>
              <a:srgbClr val="FF0000">
                <a:alpha val="3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b="1">
                  <a:solidFill>
                    <a:prstClr val="black"/>
                  </a:solidFill>
                </a:rPr>
                <a:t>Bad</a:t>
              </a:r>
              <a:r>
                <a:rPr lang="en-US" b="1">
                  <a:solidFill>
                    <a:prstClr val="black"/>
                  </a:solidFill>
                </a:rPr>
                <a:t>:</a:t>
              </a:r>
              <a:r>
                <a:rPr lang="en-US">
                  <a:solidFill>
                    <a:prstClr val="black"/>
                  </a:solidFill>
                </a:rPr>
                <a:t> Undergrad can submit thesis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233988" y="5154613"/>
              <a:ext cx="3295650" cy="836612"/>
            </a:xfrm>
            <a:prstGeom prst="wedgeRectCallout">
              <a:avLst>
                <a:gd name="adj1" fmla="val 20856"/>
                <a:gd name="adj2" fmla="val -46963"/>
              </a:avLst>
            </a:prstGeom>
            <a:solidFill>
              <a:srgbClr val="00FF00">
                <a:alpha val="42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b="1">
                  <a:solidFill>
                    <a:prstClr val="black"/>
                  </a:solidFill>
                </a:rPr>
                <a:t>Good</a:t>
              </a:r>
              <a:r>
                <a:rPr lang="en-US">
                  <a:solidFill>
                    <a:prstClr val="black"/>
                  </a:solidFill>
                </a:rPr>
                <a:t>: Only graduate student can submit 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Sistem Operasional Perusahaan telepon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46</a:t>
            </a:fld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838575"/>
            <a:ext cx="23495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00" y="5549900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The Cellular Phone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42988" y="348456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Who are the actors?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095750"/>
            <a:ext cx="111601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32338" y="5548312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prstClr val="black"/>
                </a:solidFill>
              </a:rPr>
              <a:t>External Phone companies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/>
          <a:stretch>
            <a:fillRect/>
          </a:stretch>
        </p:blipFill>
        <p:spPr bwMode="auto">
          <a:xfrm>
            <a:off x="6489700" y="4289425"/>
            <a:ext cx="1277938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65275" y="1530350"/>
            <a:ext cx="66119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Orange’s objective: Membangun sistem yang menangani pesan SMS, menangani panggilan (untuk </a:t>
            </a:r>
            <a:r>
              <a:rPr lang="en-US" smtClean="0">
                <a:solidFill>
                  <a:prstClr val="black"/>
                </a:solidFill>
              </a:rPr>
              <a:t>ponsel</a:t>
            </a:r>
            <a:r>
              <a:rPr lang="en-US">
                <a:solidFill>
                  <a:prstClr val="black"/>
                </a:solidFill>
              </a:rPr>
              <a:t> </a:t>
            </a:r>
            <a:r>
              <a:rPr lang="en-US" smtClean="0">
                <a:solidFill>
                  <a:prstClr val="black"/>
                </a:solidFill>
              </a:rPr>
              <a:t>2G</a:t>
            </a:r>
            <a:r>
              <a:rPr lang="en-US">
                <a:solidFill>
                  <a:prstClr val="black"/>
                </a:solidFill>
              </a:rPr>
              <a:t> dan </a:t>
            </a:r>
            <a:r>
              <a:rPr lang="en-US" smtClean="0">
                <a:solidFill>
                  <a:prstClr val="black"/>
                </a:solidFill>
              </a:rPr>
              <a:t>3G), </a:t>
            </a:r>
            <a:r>
              <a:rPr lang="en-US">
                <a:solidFill>
                  <a:prstClr val="black"/>
                </a:solidFill>
              </a:rPr>
              <a:t>termasuk panggilan konferensi dan beberapa panggilan dari telepon tunggal. Sistem harus mendukung pengguna </a:t>
            </a:r>
            <a:r>
              <a:rPr lang="en-US" smtClean="0">
                <a:solidFill>
                  <a:prstClr val="black"/>
                </a:solidFill>
              </a:rPr>
              <a:t>bergerak (</a:t>
            </a:r>
            <a:r>
              <a:rPr lang="en-US" i="1" smtClean="0">
                <a:solidFill>
                  <a:prstClr val="black"/>
                </a:solidFill>
              </a:rPr>
              <a:t>mobile user</a:t>
            </a:r>
            <a:r>
              <a:rPr lang="en-US" smtClean="0">
                <a:solidFill>
                  <a:prstClr val="black"/>
                </a:solidFill>
              </a:rPr>
              <a:t>).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555750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82650" y="3317875"/>
            <a:ext cx="7489825" cy="3006725"/>
          </a:xfrm>
          <a:prstGeom prst="rect">
            <a:avLst/>
          </a:prstGeom>
          <a:noFill/>
          <a:ln w="38100" algn="ctr">
            <a:solidFill>
              <a:srgbClr val="808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Contoh: Sistem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 Celular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47</a:t>
            </a:fld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19200"/>
            <a:ext cx="74247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22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membuat Use-case yang efektif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319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Model?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49</a:t>
            </a:fld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438150" y="3657600"/>
            <a:ext cx="4041775" cy="2362200"/>
            <a:chOff x="438150" y="3506787"/>
            <a:chExt cx="4041775" cy="2362200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628650" y="4314825"/>
              <a:ext cx="981075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print</a:t>
              </a: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>
              <a:off x="519113" y="3841750"/>
              <a:ext cx="981075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save</a:t>
              </a:r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1416050" y="3506787"/>
              <a:ext cx="1614488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Bullets format</a:t>
              </a: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438150" y="4772025"/>
              <a:ext cx="965200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1306513" y="4430712"/>
              <a:ext cx="1281112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Save as</a:t>
              </a:r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1306513" y="5307012"/>
              <a:ext cx="1595437" cy="561975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preview</a:t>
              </a:r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2584450" y="4713287"/>
              <a:ext cx="1187450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Font format</a:t>
              </a:r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697163" y="3875087"/>
              <a:ext cx="1782762" cy="992188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Paragraph format</a:t>
              </a:r>
            </a:p>
          </p:txBody>
        </p:sp>
      </p:grpSp>
      <p:sp>
        <p:nvSpPr>
          <p:cNvPr id="18" name="Line 31"/>
          <p:cNvSpPr>
            <a:spLocks noChangeShapeType="1"/>
          </p:cNvSpPr>
          <p:nvPr/>
        </p:nvSpPr>
        <p:spPr bwMode="auto">
          <a:xfrm>
            <a:off x="4724400" y="1447800"/>
            <a:ext cx="0" cy="5029200"/>
          </a:xfrm>
          <a:prstGeom prst="line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57200" y="1654175"/>
            <a:ext cx="3412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Untuk Proses Bottom-up: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164760" y="1654175"/>
            <a:ext cx="3369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prstClr val="black"/>
                </a:solidFill>
              </a:rPr>
              <a:t>Untuk Proses Top-down :</a:t>
            </a:r>
            <a:endParaRPr lang="en-US" sz="2400" b="1">
              <a:solidFill>
                <a:prstClr val="black"/>
              </a:solidFill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363538" y="2441575"/>
            <a:ext cx="3929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Dimulai dengan memasukkan semua skenario task (use case) pada halaman, kemudian menyusun kombinasi task tersebut: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5156201" y="2441575"/>
            <a:ext cx="3659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Dimulai dengan membuat use case untuk overview system, kemudian memecah use case overview tersebut.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06988" y="3700046"/>
            <a:ext cx="3708400" cy="2395954"/>
            <a:chOff x="5106988" y="3700046"/>
            <a:chExt cx="3708400" cy="2395954"/>
          </a:xfrm>
        </p:grpSpPr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6324600" y="3855224"/>
              <a:ext cx="1600199" cy="908864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File actions</a:t>
              </a:r>
            </a:p>
          </p:txBody>
        </p:sp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5106988" y="5067301"/>
              <a:ext cx="1817687" cy="992187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Formatting actions</a:t>
              </a:r>
            </a:p>
          </p:txBody>
        </p:sp>
        <p:sp>
          <p:nvSpPr>
            <p:cNvPr id="15" name="Oval 26"/>
            <p:cNvSpPr>
              <a:spLocks noChangeArrowheads="1"/>
            </p:cNvSpPr>
            <p:nvPr/>
          </p:nvSpPr>
          <p:spPr bwMode="auto">
            <a:xfrm>
              <a:off x="6999288" y="5103813"/>
              <a:ext cx="1816100" cy="992187"/>
            </a:xfrm>
            <a:prstGeom prst="ellipse">
              <a:avLst/>
            </a:prstGeom>
            <a:solidFill>
              <a:srgbClr val="FFFFFF"/>
            </a:solidFill>
            <a:ln w="38100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  <a:latin typeface="Times New Roman" pitchFamily="18" charset="0"/>
                </a:rPr>
                <a:t>Viewing Actions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1600" y="3700046"/>
              <a:ext cx="770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smtClean="0"/>
                <a:t>Step 1:</a:t>
              </a:r>
              <a:endParaRPr lang="en-US" sz="1600" b="1" u="sng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81600" y="4638894"/>
              <a:ext cx="770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smtClean="0"/>
                <a:t>Step 2:</a:t>
              </a:r>
              <a:endParaRPr lang="en-US" sz="1600" b="1" u="sng"/>
            </a:p>
          </p:txBody>
        </p:sp>
      </p:grpSp>
    </p:spTree>
    <p:extLst>
      <p:ext uri="{BB962C8B-B14F-4D97-AF65-F5344CB8AC3E}">
        <p14:creationId xmlns:p14="http://schemas.microsoft.com/office/powerpoint/2010/main" val="99614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Modeling Language (UML)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500"/>
              <a:t>UML pertama kali dikembangkan oleh; </a:t>
            </a:r>
            <a:r>
              <a:rPr lang="en-US" sz="3500" b="1" i="1"/>
              <a:t>Rational Software Company </a:t>
            </a:r>
            <a:r>
              <a:rPr lang="en-US" sz="3500"/>
              <a:t>, dengan cara memadukan beberapa object-oriented modeling methods:</a:t>
            </a:r>
          </a:p>
          <a:p>
            <a:pPr lvl="1"/>
            <a:r>
              <a:rPr lang="en-US" sz="2600" b="1" smtClean="0"/>
              <a:t>Booch </a:t>
            </a:r>
          </a:p>
          <a:p>
            <a:pPr lvl="1" indent="0">
              <a:buNone/>
            </a:pPr>
            <a:r>
              <a:rPr lang="en-US" sz="2600" i="1" smtClean="0"/>
              <a:t>by: </a:t>
            </a:r>
            <a:r>
              <a:rPr lang="en-US" sz="2600" i="1"/>
              <a:t>Grady Booch</a:t>
            </a:r>
            <a:r>
              <a:rPr lang="en-US" sz="2600"/>
              <a:t>, </a:t>
            </a:r>
          </a:p>
          <a:p>
            <a:pPr lvl="1"/>
            <a:r>
              <a:rPr lang="en-US" sz="2600" b="1" smtClean="0"/>
              <a:t>OMT</a:t>
            </a:r>
            <a:r>
              <a:rPr lang="en-US" sz="2600" smtClean="0"/>
              <a:t> </a:t>
            </a:r>
            <a:r>
              <a:rPr lang="en-US" sz="2600"/>
              <a:t>(Object Modeling Technique</a:t>
            </a:r>
            <a:r>
              <a:rPr lang="en-US" sz="2600" smtClean="0"/>
              <a:t>)</a:t>
            </a:r>
          </a:p>
          <a:p>
            <a:pPr lvl="1" indent="0">
              <a:buNone/>
            </a:pPr>
            <a:r>
              <a:rPr lang="en-US" sz="2600" i="1" smtClean="0"/>
              <a:t>by: </a:t>
            </a:r>
            <a:r>
              <a:rPr lang="en-US" sz="2600" i="1"/>
              <a:t>Jim </a:t>
            </a:r>
            <a:r>
              <a:rPr lang="en-US" sz="2600" i="1" smtClean="0"/>
              <a:t>Raumbaugh</a:t>
            </a:r>
            <a:r>
              <a:rPr lang="en-US" sz="2600" smtClean="0"/>
              <a:t>, </a:t>
            </a:r>
            <a:r>
              <a:rPr lang="en-US" sz="2600"/>
              <a:t>and </a:t>
            </a:r>
          </a:p>
          <a:p>
            <a:pPr lvl="1"/>
            <a:r>
              <a:rPr lang="en-US" sz="2600" b="1" smtClean="0"/>
              <a:t>OOSE</a:t>
            </a:r>
            <a:r>
              <a:rPr lang="en-US" sz="2600" smtClean="0"/>
              <a:t> </a:t>
            </a:r>
            <a:r>
              <a:rPr lang="en-US" sz="2600"/>
              <a:t>(Object-Oriented Software Engineering), </a:t>
            </a:r>
            <a:endParaRPr lang="en-US" sz="2600" smtClean="0"/>
          </a:p>
          <a:p>
            <a:pPr lvl="1" indent="0">
              <a:buNone/>
            </a:pPr>
            <a:r>
              <a:rPr lang="en-US" sz="2400" i="1" smtClean="0"/>
              <a:t>by: </a:t>
            </a:r>
            <a:r>
              <a:rPr lang="en-US" sz="2400" i="1"/>
              <a:t>Ivar Jacobson. </a:t>
            </a:r>
            <a:endParaRPr lang="en-US" sz="2400" i="1" smtClean="0"/>
          </a:p>
          <a:p>
            <a:r>
              <a:rPr lang="en-US" sz="3500"/>
              <a:t>Selanjutnya Tim ini tergabung dalam OMG (Object Management Group 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856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Model?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50</a:t>
            </a:fld>
            <a:endParaRPr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465263"/>
            <a:ext cx="8534400" cy="592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Kebanyakan proses analisis sebenarnya merupakan: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2350" y="2286000"/>
            <a:ext cx="3803650" cy="3853389"/>
            <a:chOff x="2292350" y="2125662"/>
            <a:chExt cx="4370388" cy="4427538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2292350" y="2125662"/>
              <a:ext cx="4370388" cy="4427538"/>
            </a:xfrm>
            <a:custGeom>
              <a:avLst/>
              <a:gdLst>
                <a:gd name="G0" fmla="+- 0 0 0"/>
                <a:gd name="G1" fmla="+- 3945410 0 0"/>
                <a:gd name="G2" fmla="+- 0 0 394541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394541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945410"/>
                <a:gd name="G36" fmla="sin G34 3945410"/>
                <a:gd name="G37" fmla="+/ 394541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56 w 21600"/>
                <a:gd name="T5" fmla="*/ 5383 h 21600"/>
                <a:gd name="T6" fmla="*/ 14825 w 21600"/>
                <a:gd name="T7" fmla="*/ 17829 h 21600"/>
                <a:gd name="T8" fmla="*/ 6128 w 21600"/>
                <a:gd name="T9" fmla="*/ 8091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400" y="13782"/>
                    <a:pt x="7817" y="16200"/>
                    <a:pt x="10800" y="16200"/>
                  </a:cubicBezTo>
                  <a:cubicBezTo>
                    <a:pt x="11741" y="16200"/>
                    <a:pt x="12666" y="15953"/>
                    <a:pt x="13483" y="15486"/>
                  </a:cubicBezTo>
                  <a:lnTo>
                    <a:pt x="16166" y="20172"/>
                  </a:lnTo>
                  <a:cubicBezTo>
                    <a:pt x="14533" y="21107"/>
                    <a:pt x="12682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24200" y="2390775"/>
              <a:ext cx="26431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4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Combined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9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Mengkombinasikan Proses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b="1" smtClean="0"/>
              <a:t>Jumlah batas</a:t>
            </a:r>
            <a:r>
              <a:rPr lang="en-US" smtClean="0"/>
              <a:t>:</a:t>
            </a:r>
            <a:endParaRPr lang="en-US"/>
          </a:p>
          <a:p>
            <a:pPr lvl="1"/>
            <a:r>
              <a:rPr lang="en-US" smtClean="0"/>
              <a:t>Diagram harus berjumlah antara 3 – 10 base use-case (use-case dasar). </a:t>
            </a:r>
          </a:p>
          <a:p>
            <a:pPr lvl="1"/>
            <a:r>
              <a:rPr lang="en-US" smtClean="0"/>
              <a:t>Tidak lebih dari 15 use-case (base </a:t>
            </a:r>
            <a:r>
              <a:rPr lang="en-US"/>
              <a:t>+ included + extending).</a:t>
            </a:r>
          </a:p>
          <a:p>
            <a:r>
              <a:rPr lang="en-US" b="1" smtClean="0"/>
              <a:t>Abstraksi:</a:t>
            </a:r>
            <a:endParaRPr lang="en-US" b="1"/>
          </a:p>
          <a:p>
            <a:pPr lvl="1"/>
            <a:r>
              <a:rPr lang="en-US" smtClean="0"/>
              <a:t>Semua use-case harus memiliki tingkat abstraksi yang se-level</a:t>
            </a:r>
            <a:endParaRPr lang="en-US"/>
          </a:p>
          <a:p>
            <a:r>
              <a:rPr lang="en-US" b="1" smtClean="0"/>
              <a:t>Ukuran</a:t>
            </a:r>
            <a:r>
              <a:rPr lang="en-US" smtClean="0"/>
              <a:t>:</a:t>
            </a:r>
            <a:endParaRPr lang="en-US"/>
          </a:p>
          <a:p>
            <a:pPr lvl="1"/>
            <a:r>
              <a:rPr lang="en-US" smtClean="0"/>
              <a:t>Use-case harus dituangkan dalam setengah halaman atau lebih. </a:t>
            </a:r>
            <a:endParaRPr lang="en-US"/>
          </a:p>
          <a:p>
            <a:r>
              <a:rPr lang="en-US" b="1" smtClean="0"/>
              <a:t>Interaksi (interactions)</a:t>
            </a:r>
            <a:r>
              <a:rPr lang="en-US" smtClean="0"/>
              <a:t>: </a:t>
            </a:r>
            <a:endParaRPr lang="en-US"/>
          </a:p>
          <a:p>
            <a:pPr lvl="1"/>
            <a:r>
              <a:rPr lang="en-US" smtClean="0"/>
              <a:t>Use-case dibuat </a:t>
            </a:r>
            <a:r>
              <a:rPr lang="en-US"/>
              <a:t>sebagai bagian dari interaksi yang </a:t>
            </a:r>
            <a:r>
              <a:rPr lang="en-US" smtClean="0"/>
              <a:t>sama.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51</a:t>
            </a:fld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2781300" y="5022850"/>
            <a:ext cx="3629025" cy="1247775"/>
            <a:chOff x="2781300" y="5022850"/>
            <a:chExt cx="3629025" cy="124777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32263" y="5106988"/>
              <a:ext cx="869950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60775" y="5383213"/>
              <a:ext cx="808038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73588" y="5468938"/>
              <a:ext cx="823912" cy="5334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781300" y="5022850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5727700" y="5022850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2045154" flipH="1">
              <a:off x="5483225" y="5618163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20363892">
              <a:off x="3000375" y="5762625"/>
              <a:ext cx="682625" cy="5080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461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Pembagian Proses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mtClean="0"/>
              <a:t>Ukuran:</a:t>
            </a:r>
            <a:endParaRPr lang="en-US"/>
          </a:p>
          <a:p>
            <a:pPr lvl="1"/>
            <a:r>
              <a:rPr lang="en-US" smtClean="0"/>
              <a:t>Jika suatu use-case memerlukan lebih dari satu halaman, pertimbangkan menggunakan include/extend</a:t>
            </a:r>
            <a:endParaRPr lang="en-US"/>
          </a:p>
          <a:p>
            <a:r>
              <a:rPr lang="en-US" smtClean="0"/>
              <a:t>Ketergantungan lemah (Weak dependency):</a:t>
            </a:r>
            <a:endParaRPr lang="en-US"/>
          </a:p>
          <a:p>
            <a:pPr lvl="1"/>
            <a:r>
              <a:rPr lang="en-US" smtClean="0"/>
              <a:t>Jika ketergantungan antara dua bagian use-case lemah mereka harus di pecah.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52</a:t>
            </a:fld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3379788" y="5003800"/>
            <a:ext cx="2584450" cy="1320800"/>
            <a:chOff x="3379788" y="4851400"/>
            <a:chExt cx="2584450" cy="132080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379788" y="4851400"/>
              <a:ext cx="1943100" cy="11652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66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1">
                  <a:solidFill>
                    <a:prstClr val="black"/>
                  </a:solidFill>
                </a:rPr>
                <a:t>UC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759325" y="5214938"/>
              <a:ext cx="1204913" cy="957262"/>
            </a:xfrm>
            <a:prstGeom prst="irregularSeal1">
              <a:avLst/>
            </a:prstGeom>
            <a:solidFill>
              <a:srgbClr val="FF00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497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tambahan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Faktor lain yang umum digunakan dan diperlukan oleh beberapa use-case:</a:t>
            </a:r>
            <a:endParaRPr lang="en-US"/>
          </a:p>
          <a:p>
            <a:pPr lvl="1"/>
            <a:r>
              <a:rPr lang="en-US" smtClean="0"/>
              <a:t>Jika penggunaannya diperlu gunakan </a:t>
            </a:r>
            <a:r>
              <a:rPr lang="en-US" b="1" smtClean="0"/>
              <a:t>&lt;&lt;</a:t>
            </a:r>
            <a:r>
              <a:rPr lang="en-US" b="1"/>
              <a:t>include&gt;&gt;</a:t>
            </a:r>
          </a:p>
          <a:p>
            <a:pPr lvl="1"/>
            <a:r>
              <a:rPr lang="en-US" smtClean="0"/>
              <a:t>Jika base use-case komplit dan penggunaannya hanya optional, pertimbangkan untuk menggunakan </a:t>
            </a:r>
            <a:r>
              <a:rPr lang="en-US" b="1" smtClean="0"/>
              <a:t>&lt;&lt;</a:t>
            </a:r>
            <a:r>
              <a:rPr lang="en-US" b="1"/>
              <a:t>extend&gt;&gt;</a:t>
            </a:r>
          </a:p>
          <a:p>
            <a:r>
              <a:rPr lang="en-US" smtClean="0"/>
              <a:t>Diagram use-case harus:</a:t>
            </a:r>
            <a:endParaRPr lang="en-US"/>
          </a:p>
          <a:p>
            <a:pPr lvl="1"/>
            <a:r>
              <a:rPr lang="en-US" smtClean="0"/>
              <a:t>Hanya terdiri dari use-case yang memiliki abstrak dengan tingkatan level yang sama.</a:t>
            </a:r>
            <a:endParaRPr lang="en-US"/>
          </a:p>
          <a:p>
            <a:pPr lvl="1"/>
            <a:r>
              <a:rPr lang="en-US" smtClean="0"/>
              <a:t>Hanya menyertakan aktor yang diperlukan.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Cakupan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399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Cara yang baik untuk menetukan cakupan adalah dengan </a:t>
            </a:r>
            <a:r>
              <a:rPr lang="en-US" b="1" smtClean="0"/>
              <a:t>in/out </a:t>
            </a:r>
            <a:r>
              <a:rPr lang="en-US" b="1"/>
              <a:t>lists</a:t>
            </a:r>
            <a:r>
              <a:rPr lang="en-US"/>
              <a:t>: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54</a:t>
            </a:fld>
            <a:endParaRPr dirty="0"/>
          </a:p>
        </p:txBody>
      </p:sp>
      <p:graphicFrame>
        <p:nvGraphicFramePr>
          <p:cNvPr id="7" name="Group 54"/>
          <p:cNvGraphicFramePr>
            <a:graphicFrameLocks noGrp="1"/>
          </p:cNvGraphicFramePr>
          <p:nvPr>
            <p:extLst/>
          </p:nvPr>
        </p:nvGraphicFramePr>
        <p:xfrm>
          <a:off x="838200" y="2286000"/>
          <a:ext cx="7729358" cy="3721102"/>
        </p:xfrm>
        <a:graphic>
          <a:graphicData uri="http://schemas.openxmlformats.org/drawingml/2006/table">
            <a:tbl>
              <a:tblPr/>
              <a:tblGrid>
                <a:gridCol w="6111099"/>
                <a:gridCol w="771739"/>
                <a:gridCol w="846520"/>
              </a:tblGrid>
              <a:tr h="496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Topic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In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Out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Setiap bagian non-software pada sistem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Catatan analisis statistik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Interfacing dengan sistem credit card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Proses pembersihan Database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Backup catatan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86148" marR="86148" marT="43074" marB="430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148" marR="86148" marT="43074" marB="43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49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yang Sudah Kita Lakukan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Jika semua aktor sudah ditentukan.</a:t>
            </a:r>
            <a:endParaRPr lang="en-US"/>
          </a:p>
          <a:p>
            <a:r>
              <a:rPr lang="en-US" smtClean="0"/>
              <a:t>Jika setiap kebutuhan fungsi masing-masing memiliki satu use-case yang mengakomodirnya.</a:t>
            </a:r>
            <a:endParaRPr lang="en-US"/>
          </a:p>
          <a:p>
            <a:r>
              <a:rPr lang="en-US" smtClean="0"/>
              <a:t>Suatu tabel matrix dapat membantu kita mengetahui sudah sejauh mana kita melakukannya: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55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989013" y="3505200"/>
            <a:ext cx="4975225" cy="2836307"/>
            <a:chOff x="989013" y="3287713"/>
            <a:chExt cx="4975225" cy="2836307"/>
          </a:xfrm>
        </p:grpSpPr>
        <p:graphicFrame>
          <p:nvGraphicFramePr>
            <p:cNvPr id="7" name="Group 4"/>
            <p:cNvGraphicFramePr>
              <a:graphicFrameLocks/>
            </p:cNvGraphicFramePr>
            <p:nvPr>
              <p:extLst/>
            </p:nvPr>
          </p:nvGraphicFramePr>
          <p:xfrm>
            <a:off x="3086100" y="3287713"/>
            <a:ext cx="2878138" cy="2133600"/>
          </p:xfrm>
          <a:graphic>
            <a:graphicData uri="http://schemas.openxmlformats.org/drawingml/2006/table">
              <a:tbl>
                <a:tblPr rtl="1"/>
                <a:tblGrid>
                  <a:gridCol w="574675"/>
                  <a:gridCol w="576263"/>
                  <a:gridCol w="576262"/>
                  <a:gridCol w="576263"/>
                  <a:gridCol w="574675"/>
                </a:tblGrid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889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889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9052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  <a:sym typeface="Wingdings" pitchFamily="2" charset="2"/>
                          </a:rPr>
                          <a:t>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8" name="AutoShape 42"/>
            <p:cNvSpPr>
              <a:spLocks/>
            </p:cNvSpPr>
            <p:nvPr/>
          </p:nvSpPr>
          <p:spPr bwMode="auto">
            <a:xfrm>
              <a:off x="2524125" y="3355975"/>
              <a:ext cx="274638" cy="1884363"/>
            </a:xfrm>
            <a:prstGeom prst="leftBrace">
              <a:avLst>
                <a:gd name="adj1" fmla="val 5717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989013" y="4100513"/>
              <a:ext cx="1470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b="1">
                  <a:solidFill>
                    <a:prstClr val="black"/>
                  </a:solidFill>
                </a:rPr>
                <a:t>Use Cases</a:t>
              </a:r>
            </a:p>
          </p:txBody>
        </p:sp>
        <p:sp>
          <p:nvSpPr>
            <p:cNvPr id="10" name="AutoShape 44"/>
            <p:cNvSpPr>
              <a:spLocks/>
            </p:cNvSpPr>
            <p:nvPr/>
          </p:nvSpPr>
          <p:spPr bwMode="auto">
            <a:xfrm rot="16200000">
              <a:off x="4369594" y="4229894"/>
              <a:ext cx="273050" cy="2811462"/>
            </a:xfrm>
            <a:prstGeom prst="leftBrace">
              <a:avLst>
                <a:gd name="adj1" fmla="val 858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3673680" y="5754688"/>
              <a:ext cx="15728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b="1" smtClean="0">
                  <a:solidFill>
                    <a:prstClr val="black"/>
                  </a:solidFill>
                </a:rPr>
                <a:t>Requirements</a:t>
              </a:r>
              <a:endParaRPr 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13" name="Line Callout 1 12"/>
          <p:cNvSpPr/>
          <p:nvPr/>
        </p:nvSpPr>
        <p:spPr>
          <a:xfrm>
            <a:off x="6858000" y="4572000"/>
            <a:ext cx="1752600" cy="1438275"/>
          </a:xfrm>
          <a:prstGeom prst="borderCallout1">
            <a:avLst>
              <a:gd name="adj1" fmla="val 83017"/>
              <a:gd name="adj2" fmla="val -4751"/>
              <a:gd name="adj3" fmla="val 111761"/>
              <a:gd name="adj4" fmla="val -95461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actors,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triggers,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pre-conditions,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post-conditions,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success scenario,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/>
              <a:t>alternative flows.</a:t>
            </a:r>
            <a:endParaRPr lang="en-US" sz="1400"/>
          </a:p>
        </p:txBody>
      </p:sp>
      <p:sp>
        <p:nvSpPr>
          <p:cNvPr id="14" name="Line Callout 1 13"/>
          <p:cNvSpPr/>
          <p:nvPr/>
        </p:nvSpPr>
        <p:spPr>
          <a:xfrm>
            <a:off x="530980" y="5297490"/>
            <a:ext cx="1752600" cy="569910"/>
          </a:xfrm>
          <a:prstGeom prst="borderCallout1">
            <a:avLst>
              <a:gd name="adj1" fmla="val -17561"/>
              <a:gd name="adj2" fmla="val 28734"/>
              <a:gd name="adj3" fmla="val -103764"/>
              <a:gd name="adj4" fmla="val 61061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/>
              <a:t>Daftar nama use case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02758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Selanjutnya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Keluar dan masuknya Data pada sistem direpresentasikan dengan data </a:t>
            </a:r>
            <a:r>
              <a:rPr lang="en-US"/>
              <a:t>entities </a:t>
            </a:r>
            <a:r>
              <a:rPr lang="en-US" smtClean="0"/>
              <a:t>(</a:t>
            </a:r>
            <a:r>
              <a:rPr lang="en-US"/>
              <a:t>entitas data</a:t>
            </a:r>
            <a:r>
              <a:rPr lang="en-US" smtClean="0"/>
              <a:t>) dalam </a:t>
            </a:r>
            <a:r>
              <a:rPr lang="en-US" b="1"/>
              <a:t>structural </a:t>
            </a:r>
            <a:r>
              <a:rPr lang="en-US" b="1" smtClean="0"/>
              <a:t>diagrams (class diagrams)</a:t>
            </a:r>
            <a:r>
              <a:rPr lang="en-US" smtClean="0"/>
              <a:t>. </a:t>
            </a:r>
            <a:endParaRPr lang="en-US"/>
          </a:p>
          <a:p>
            <a:r>
              <a:rPr lang="en-US"/>
              <a:t>Behavior </a:t>
            </a:r>
            <a:r>
              <a:rPr lang="en-US" smtClean="0"/>
              <a:t>yang disebabkan oleh use-cases dapat dilihat pada </a:t>
            </a:r>
            <a:r>
              <a:rPr lang="en-US" b="1"/>
              <a:t>behavioral diagrams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56</a:t>
            </a:fld>
            <a:endParaRPr dirty="0"/>
          </a:p>
        </p:txBody>
      </p:sp>
      <p:grpSp>
        <p:nvGrpSpPr>
          <p:cNvPr id="17" name="Group 16"/>
          <p:cNvGrpSpPr/>
          <p:nvPr/>
        </p:nvGrpSpPr>
        <p:grpSpPr>
          <a:xfrm>
            <a:off x="581025" y="3800475"/>
            <a:ext cx="8175625" cy="2338388"/>
            <a:chOff x="581025" y="3800475"/>
            <a:chExt cx="8175625" cy="23383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973138" y="4035425"/>
              <a:ext cx="1204912" cy="66675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A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310063" y="3846513"/>
              <a:ext cx="1060450" cy="6096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C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887663" y="5181600"/>
              <a:ext cx="973137" cy="95726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B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284913" y="4949825"/>
              <a:ext cx="1073150" cy="652463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Class D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81025" y="4078288"/>
              <a:ext cx="5878513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771775" y="4230688"/>
              <a:ext cx="4819650" cy="1792287"/>
            </a:xfrm>
            <a:custGeom>
              <a:avLst/>
              <a:gdLst>
                <a:gd name="T0" fmla="*/ 0 w 3036"/>
                <a:gd name="T1" fmla="*/ 1513 h 1513"/>
                <a:gd name="T2" fmla="*/ 1299 w 3036"/>
                <a:gd name="T3" fmla="*/ 50 h 1513"/>
                <a:gd name="T4" fmla="*/ 3036 w 3036"/>
                <a:gd name="T5" fmla="*/ 121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6" h="1513">
                  <a:moveTo>
                    <a:pt x="0" y="1513"/>
                  </a:moveTo>
                  <a:cubicBezTo>
                    <a:pt x="396" y="806"/>
                    <a:pt x="793" y="100"/>
                    <a:pt x="1299" y="50"/>
                  </a:cubicBezTo>
                  <a:cubicBezTo>
                    <a:pt x="1805" y="0"/>
                    <a:pt x="2420" y="606"/>
                    <a:pt x="3036" y="121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441575" y="3800475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1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209925" y="4686300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2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500688" y="4905375"/>
              <a:ext cx="2903537" cy="668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245350" y="4483100"/>
              <a:ext cx="151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>
                  <a:solidFill>
                    <a:prstClr val="black"/>
                  </a:solidFill>
                </a:rPr>
                <a:t>Use 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429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Ringkasan (Summary)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/>
              <a:t>Introduction 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to the Unified Modeling Language (UML)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To Use Case Diagram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Use Case Diagrams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Dual presentation of use-cases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Include, Extend, Inheritance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Writing Use </a:t>
            </a:r>
            <a:r>
              <a:rPr lang="en-US" smtClean="0"/>
              <a:t>Case Specification</a:t>
            </a:r>
            <a:endParaRPr lang="en-US"/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Actors &amp; Triggers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 smtClean="0"/>
              <a:t>Preconditions </a:t>
            </a:r>
            <a:r>
              <a:rPr lang="en-US"/>
              <a:t>&amp; Post-conditions</a:t>
            </a:r>
          </a:p>
          <a:p>
            <a:pPr lvl="1">
              <a:buFont typeface="Wingdings" pitchFamily="2" charset="2"/>
              <a:buBlip>
                <a:blip r:embed="rId2"/>
              </a:buBlip>
            </a:pPr>
            <a:r>
              <a:rPr lang="en-US"/>
              <a:t>Main scenario vs. Alternative Flow</a:t>
            </a:r>
          </a:p>
          <a:p>
            <a:pPr>
              <a:buFont typeface="Wingdings" pitchFamily="2" charset="2"/>
              <a:buChar char="ü"/>
            </a:pPr>
            <a:r>
              <a:rPr lang="en-US"/>
              <a:t>Guidelines for Effective Use Cases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348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Session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Thank’s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</a:t>
            </a:r>
            <a:r>
              <a:rPr lang="en-US"/>
              <a:t>2013/2014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Referensi: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70C0"/>
                </a:solidFill>
              </a:rPr>
              <a:t>Eran Torch,”</a:t>
            </a:r>
            <a:r>
              <a:rPr lang="en-US" i="1">
                <a:solidFill>
                  <a:srgbClr val="0070C0"/>
                </a:solidFill>
              </a:rPr>
              <a:t>Specifying Requirements with Use Case Diagrams</a:t>
            </a:r>
            <a:r>
              <a:rPr lang="en-US" smtClean="0">
                <a:solidFill>
                  <a:srgbClr val="0070C0"/>
                </a:solidFill>
              </a:rPr>
              <a:t>”</a:t>
            </a:r>
          </a:p>
          <a:p>
            <a:pPr marL="400050" lvl="1" indent="0">
              <a:buNone/>
            </a:pPr>
            <a:r>
              <a:rPr lang="en-US" sz="1600" i="1">
                <a:solidFill>
                  <a:srgbClr val="0070C0"/>
                </a:solidFill>
              </a:rPr>
              <a:t>File: UML-asis04use-case-090707110145-phpapp01.ppt</a:t>
            </a:r>
          </a:p>
          <a:p>
            <a:r>
              <a:rPr lang="en-US" smtClean="0"/>
              <a:t>Mikael </a:t>
            </a:r>
            <a:r>
              <a:rPr lang="en-US"/>
              <a:t>Åkerholm, Ivica Crnković, Goran Mustapić, “</a:t>
            </a:r>
            <a:r>
              <a:rPr lang="en-US" i="1"/>
              <a:t>Introduction for Using UML</a:t>
            </a:r>
            <a:r>
              <a:rPr lang="en-US" smtClean="0"/>
              <a:t>”</a:t>
            </a:r>
          </a:p>
          <a:p>
            <a:pPr marL="400050" lvl="1" indent="0">
              <a:buNone/>
            </a:pPr>
            <a:r>
              <a:rPr lang="en-US" sz="1600" i="1"/>
              <a:t>File: UML-Intro.pdf</a:t>
            </a:r>
          </a:p>
          <a:p>
            <a:r>
              <a:rPr lang="en-US" smtClean="0"/>
              <a:t>UML, “</a:t>
            </a:r>
            <a:r>
              <a:rPr lang="en-US" i="1"/>
              <a:t>Use Case Modeling With Activity And Use Case Diagrams</a:t>
            </a:r>
            <a:r>
              <a:rPr lang="en-US" smtClean="0"/>
              <a:t>”</a:t>
            </a:r>
          </a:p>
          <a:p>
            <a:pPr marL="400050" lvl="1" indent="0">
              <a:buNone/>
            </a:pPr>
            <a:r>
              <a:rPr lang="en-US" sz="1600" i="1" smtClean="0"/>
              <a:t>UML-acticity-UseCase-usecasemodelingnotation-123784689696-phpapp02.ppt</a:t>
            </a:r>
            <a:endParaRPr lang="en-US" sz="1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AER – 2013/2014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59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8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Pemodelan Perangkat Lunak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UML</a:t>
            </a:r>
            <a:r>
              <a:rPr lang="en-US"/>
              <a:t> digunakan untuk </a:t>
            </a:r>
            <a:r>
              <a:rPr lang="en-US" b="1" i="1"/>
              <a:t>pemodelan sistem perangkat </a:t>
            </a:r>
            <a:r>
              <a:rPr lang="en-US" b="1" i="1" smtClean="0"/>
              <a:t>lunak</a:t>
            </a:r>
            <a:r>
              <a:rPr lang="en-US" smtClean="0"/>
              <a:t>,</a:t>
            </a:r>
          </a:p>
          <a:p>
            <a:r>
              <a:rPr lang="en-US" smtClean="0"/>
              <a:t>Pemodelan</a:t>
            </a:r>
            <a:r>
              <a:rPr lang="en-US"/>
              <a:t> tersebut </a:t>
            </a:r>
            <a:r>
              <a:rPr lang="en-US" smtClean="0"/>
              <a:t>mencakup;</a:t>
            </a:r>
          </a:p>
          <a:p>
            <a:pPr lvl="1"/>
            <a:r>
              <a:rPr lang="en-US" b="1" i="1" smtClean="0"/>
              <a:t>Analisis,</a:t>
            </a:r>
            <a:r>
              <a:rPr lang="en-US" b="1" i="1"/>
              <a:t> </a:t>
            </a:r>
            <a:r>
              <a:rPr lang="en-US"/>
              <a:t>dan</a:t>
            </a:r>
            <a:r>
              <a:rPr lang="en-US" b="1" i="1"/>
              <a:t> </a:t>
            </a:r>
            <a:endParaRPr lang="en-US" b="1" i="1" smtClean="0"/>
          </a:p>
          <a:p>
            <a:pPr lvl="1"/>
            <a:r>
              <a:rPr lang="en-US" b="1" i="1" smtClean="0"/>
              <a:t>Disain.</a:t>
            </a:r>
            <a:endParaRPr lang="en-US" smtClean="0"/>
          </a:p>
          <a:p>
            <a:endParaRPr lang="en-US" b="1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2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Tahapan dalam Analysa Sistem:</a:t>
            </a:r>
          </a:p>
          <a:p>
            <a:pPr lvl="1"/>
            <a:r>
              <a:rPr lang="en-US" sz="2400" smtClean="0"/>
              <a:t>Sistem </a:t>
            </a:r>
            <a:r>
              <a:rPr lang="en-US" sz="2400" b="1" i="1" smtClean="0"/>
              <a:t>digambarkan</a:t>
            </a:r>
            <a:r>
              <a:rPr lang="en-US" sz="2400" smtClean="0"/>
              <a:t>/deskripsikan oleh sekumpulan ketentuan/syarat/kebutuhan</a:t>
            </a:r>
          </a:p>
          <a:p>
            <a:pPr lvl="1"/>
            <a:r>
              <a:rPr lang="en-US" sz="2400" b="1" i="1" smtClean="0"/>
              <a:t>Identifikasi</a:t>
            </a:r>
            <a:r>
              <a:rPr lang="en-US" sz="2400" b="1" i="1"/>
              <a:t> </a:t>
            </a:r>
            <a:r>
              <a:rPr lang="en-US" sz="2400"/>
              <a:t>bagian-bagian sistem </a:t>
            </a:r>
            <a:r>
              <a:rPr lang="en-US" sz="2400" smtClean="0"/>
              <a:t>pada tingkat tinggi (dengan visualisasi tingkat tinggi, yang mudah dipahami).</a:t>
            </a:r>
          </a:p>
          <a:p>
            <a:r>
              <a:rPr lang="en-US" smtClean="0"/>
              <a:t>Untuk </a:t>
            </a:r>
            <a:r>
              <a:rPr lang="en-US" b="1" i="1"/>
              <a:t>visualisasi tingkat </a:t>
            </a:r>
            <a:r>
              <a:rPr lang="en-US" b="1" i="1" smtClean="0"/>
              <a:t>tinggi </a:t>
            </a:r>
            <a:r>
              <a:rPr lang="en-US" smtClean="0"/>
              <a:t>ini digunakan use case.</a:t>
            </a:r>
          </a:p>
          <a:p>
            <a:r>
              <a:rPr lang="en-US" b="1" i="1" smtClean="0"/>
              <a:t>Use Case </a:t>
            </a:r>
            <a:r>
              <a:rPr lang="en-US" smtClean="0"/>
              <a:t>digunakan untuk:</a:t>
            </a:r>
          </a:p>
          <a:p>
            <a:pPr lvl="1"/>
            <a:r>
              <a:rPr lang="en-US" sz="2400" smtClean="0"/>
              <a:t>Mengidentifikasi ketentuan/kebutuhan, dan</a:t>
            </a:r>
            <a:endParaRPr lang="en-US" sz="2400"/>
          </a:p>
          <a:p>
            <a:pPr lvl="1"/>
            <a:r>
              <a:rPr lang="en-US" sz="2400" smtClean="0"/>
              <a:t>Menentukan ketentuan/kebutuhan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5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-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Fase disain sangat terkait dengan fase analisis</a:t>
            </a:r>
          </a:p>
          <a:p>
            <a:r>
              <a:rPr lang="en-US" smtClean="0"/>
              <a:t>Tahapan dalam disain:</a:t>
            </a:r>
          </a:p>
          <a:p>
            <a:pPr lvl="1"/>
            <a:r>
              <a:rPr lang="en-US" b="1" i="1"/>
              <a:t>identified system </a:t>
            </a:r>
            <a:r>
              <a:rPr lang="en-US" b="1" i="1" smtClean="0"/>
              <a:t>parts</a:t>
            </a:r>
            <a:r>
              <a:rPr lang="en-US" smtClean="0"/>
              <a:t>,</a:t>
            </a:r>
            <a:endParaRPr lang="en-US" sz="2400" smtClean="0"/>
          </a:p>
          <a:p>
            <a:pPr lvl="1"/>
            <a:r>
              <a:rPr lang="en-US" b="1" i="1"/>
              <a:t>detailed specification</a:t>
            </a:r>
            <a:r>
              <a:rPr lang="en-US"/>
              <a:t> of these </a:t>
            </a:r>
            <a:r>
              <a:rPr lang="en-US" smtClean="0"/>
              <a:t>parts</a:t>
            </a:r>
          </a:p>
          <a:p>
            <a:pPr lvl="1" indent="0">
              <a:buNone/>
            </a:pPr>
            <a:r>
              <a:rPr lang="en-US" sz="2400"/>
              <a:t>Untuk visualisasi hasil identifikasi dan spesifikasi </a:t>
            </a:r>
            <a:r>
              <a:rPr lang="en-US" sz="2400" smtClean="0"/>
              <a:t>detil gunakan </a:t>
            </a:r>
            <a:r>
              <a:rPr lang="en-US" sz="2400" b="1" i="1"/>
              <a:t>Class diagrams</a:t>
            </a:r>
            <a:r>
              <a:rPr lang="en-US" sz="2400" i="1"/>
              <a:t> </a:t>
            </a:r>
            <a:r>
              <a:rPr lang="en-US" sz="2400"/>
              <a:t>atau </a:t>
            </a:r>
            <a:r>
              <a:rPr lang="en-US" sz="2400" b="1" i="1"/>
              <a:t>component diagrams</a:t>
            </a:r>
            <a:r>
              <a:rPr lang="en-US" sz="2400" b="1" i="1" smtClean="0"/>
              <a:t>.</a:t>
            </a:r>
            <a:endParaRPr lang="en-US" sz="2400"/>
          </a:p>
          <a:p>
            <a:pPr lvl="1"/>
            <a:r>
              <a:rPr lang="en-US" b="1" i="1"/>
              <a:t>parts interaction</a:t>
            </a:r>
            <a:r>
              <a:rPr lang="en-US"/>
              <a:t>. </a:t>
            </a:r>
            <a:endParaRPr lang="en-US" smtClean="0"/>
          </a:p>
          <a:p>
            <a:pPr lvl="1" indent="0">
              <a:buNone/>
            </a:pPr>
            <a:r>
              <a:rPr lang="en-US" sz="2400"/>
              <a:t>Untuk visualisasi </a:t>
            </a:r>
            <a:r>
              <a:rPr lang="en-US" sz="2400" smtClean="0"/>
              <a:t>interaksi bagian-bagian dari sistem gunakan </a:t>
            </a:r>
            <a:r>
              <a:rPr lang="en-US" sz="2400" b="1" i="1"/>
              <a:t>interaction </a:t>
            </a:r>
            <a:r>
              <a:rPr lang="en-US" sz="2400" b="1" i="1" smtClean="0"/>
              <a:t>diagrams</a:t>
            </a:r>
            <a:r>
              <a:rPr lang="en-US" sz="2400"/>
              <a:t> </a:t>
            </a:r>
            <a:r>
              <a:rPr lang="en-US" sz="2400" smtClean="0"/>
              <a:t>atau </a:t>
            </a:r>
            <a:r>
              <a:rPr lang="en-US" sz="2400" b="1" i="1"/>
              <a:t>state chart diagrams</a:t>
            </a:r>
            <a:r>
              <a:rPr lang="en-US" sz="2400"/>
              <a:t> </a:t>
            </a:r>
          </a:p>
          <a:p>
            <a:pPr lvl="1" indent="0">
              <a:buNone/>
            </a:pPr>
            <a:endParaRPr lang="en-US" sz="2400"/>
          </a:p>
          <a:p>
            <a:pPr lvl="1" indent="0">
              <a:buNone/>
            </a:pPr>
            <a:endParaRPr lang="en-US" sz="2400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03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Building Blocks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39401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Basic Building Block dari UML adalah tentang sesuatu dan relasinya.</a:t>
            </a:r>
          </a:p>
          <a:p>
            <a:r>
              <a:rPr lang="en-US" sz="2800" smtClean="0"/>
              <a:t>Pada UML 2.0 terdapat 13 jenis diagram, namun terdapat 5 diagram yang sering disebut sebagai </a:t>
            </a:r>
            <a:r>
              <a:rPr lang="en-US" sz="2800" b="1"/>
              <a:t>core </a:t>
            </a:r>
            <a:r>
              <a:rPr lang="en-US" sz="2800" b="1" smtClean="0"/>
              <a:t>diagrams;</a:t>
            </a:r>
            <a:endParaRPr lang="en-US" sz="28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AER – 2011/2012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Universitas Pembangunan Jaya – SIF_TIF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smtClean="0"/>
              <a:pPr/>
              <a:t>9</a:t>
            </a:fld>
            <a:endParaRPr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31031"/>
              </p:ext>
            </p:extLst>
          </p:nvPr>
        </p:nvGraphicFramePr>
        <p:xfrm>
          <a:off x="4536365" y="1634387"/>
          <a:ext cx="3881269" cy="439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469"/>
                <a:gridCol w="2590800"/>
              </a:tblGrid>
              <a:tr h="561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Tujuan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Diagram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86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Behavior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Use Case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State Machine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Activity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5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Structure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Class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Object 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Component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Deployment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Package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Composite Structure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16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Interaction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Sequence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Collaboration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Interaction Overview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2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48402</TotalTime>
  <Words>3188</Words>
  <Application>Microsoft Office PowerPoint</Application>
  <PresentationFormat>On-screen Show (4:3)</PresentationFormat>
  <Paragraphs>747</Paragraphs>
  <Slides>59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Office Theme</vt:lpstr>
      <vt:lpstr>1_Office Theme</vt:lpstr>
      <vt:lpstr>2_Office Theme</vt:lpstr>
      <vt:lpstr>Visio</vt:lpstr>
      <vt:lpstr>Perancangan Basis Data</vt:lpstr>
      <vt:lpstr>Tujuan Pertemuan</vt:lpstr>
      <vt:lpstr>Unified Modeling Language (UML) </vt:lpstr>
      <vt:lpstr>Unified Modeling Language (UML) </vt:lpstr>
      <vt:lpstr>Unified Modeling Language (UML) </vt:lpstr>
      <vt:lpstr>UML - Pemodelan Perangkat Lunak</vt:lpstr>
      <vt:lpstr>UML - Analisis</vt:lpstr>
      <vt:lpstr>UML - Disain</vt:lpstr>
      <vt:lpstr>Basic Building Blocks</vt:lpstr>
      <vt:lpstr>Requirement Analysis</vt:lpstr>
      <vt:lpstr>Fase dalam Pengembangan System</vt:lpstr>
      <vt:lpstr>Use Case untuk Requirement Analysis</vt:lpstr>
      <vt:lpstr>Sumber-sumber untuk Membuat Model Kebutuhan Bisnis</vt:lpstr>
      <vt:lpstr>Requirements vs. Design</vt:lpstr>
      <vt:lpstr>Type Requirements</vt:lpstr>
      <vt:lpstr>Use-case diagram</vt:lpstr>
      <vt:lpstr>PowerPoint Presentation</vt:lpstr>
      <vt:lpstr>Objective Menggunakan Use Case</vt:lpstr>
      <vt:lpstr>Use Case digunakan sebagai Sarana Komunikasi</vt:lpstr>
      <vt:lpstr>Contoh sederhana</vt:lpstr>
      <vt:lpstr>Menentukan Aktor</vt:lpstr>
      <vt:lpstr>Aktor dapat digeneralisasi</vt:lpstr>
      <vt:lpstr>Writing Use-case</vt:lpstr>
      <vt:lpstr>Struktur Spesifikasi Use Case</vt:lpstr>
      <vt:lpstr>Isi Trigger</vt:lpstr>
      <vt:lpstr>Preconditions</vt:lpstr>
      <vt:lpstr>Post conditions</vt:lpstr>
      <vt:lpstr>Success Scenario</vt:lpstr>
      <vt:lpstr>Success Scenario  Contoh</vt:lpstr>
      <vt:lpstr>Panduan untuk Penulisan yang Efektif</vt:lpstr>
      <vt:lpstr>Steps – cont’d</vt:lpstr>
      <vt:lpstr>Use-Cases – Common Mistakes</vt:lpstr>
      <vt:lpstr>Alternative Flows</vt:lpstr>
      <vt:lpstr>Alternative Flows - Example</vt:lpstr>
      <vt:lpstr>Contoh Spesifikasi Use Case</vt:lpstr>
      <vt:lpstr>Linking Use-case (Task)</vt:lpstr>
      <vt:lpstr>Linking Use-case</vt:lpstr>
      <vt:lpstr>Mekanisme Link “&lt;&lt;Include&gt;&gt;”</vt:lpstr>
      <vt:lpstr>Penulisan spesifikasi use case pada use case yang memiliki include</vt:lpstr>
      <vt:lpstr>Mekanisme Link “&lt;&lt;extend&gt;&gt;”</vt:lpstr>
      <vt:lpstr>Penulisan spesifikasi use case pada use case yang memiliki extend</vt:lpstr>
      <vt:lpstr>Contoh Pemetaan Use Case Amazon</vt:lpstr>
      <vt:lpstr>Contoh Amazon - lanjutan</vt:lpstr>
      <vt:lpstr>Generalization antara Use-Cases</vt:lpstr>
      <vt:lpstr>Bahaya generalization</vt:lpstr>
      <vt:lpstr>Contoh: Sistem Operasional Perusahaan telepon</vt:lpstr>
      <vt:lpstr>Contoh: Sistem Perusahaan Celular</vt:lpstr>
      <vt:lpstr>Panduan membuat Use-case yang efektif</vt:lpstr>
      <vt:lpstr>How to Model?</vt:lpstr>
      <vt:lpstr>How to Model?</vt:lpstr>
      <vt:lpstr>Mengkombinasikan Proses</vt:lpstr>
      <vt:lpstr>Pembagian Proses</vt:lpstr>
      <vt:lpstr>Panduan tambahan</vt:lpstr>
      <vt:lpstr>Cakupan</vt:lpstr>
      <vt:lpstr>Apa yang Sudah Kita Lakukan</vt:lpstr>
      <vt:lpstr>Langkah Selanjutnya</vt:lpstr>
      <vt:lpstr>Ringkasan (Summary)</vt:lpstr>
      <vt:lpstr>See You Next Session</vt:lpstr>
      <vt:lpstr>Referensi: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Pemrograman &amp; Struktur Data</dc:title>
  <dc:creator>Augury</dc:creator>
  <cp:lastModifiedBy>Augury El Rayeb</cp:lastModifiedBy>
  <cp:revision>516</cp:revision>
  <dcterms:created xsi:type="dcterms:W3CDTF">2011-08-04T03:20:05Z</dcterms:created>
  <dcterms:modified xsi:type="dcterms:W3CDTF">2014-04-14T12:47:39Z</dcterms:modified>
</cp:coreProperties>
</file>