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57" r:id="rId3"/>
    <p:sldId id="268" r:id="rId4"/>
    <p:sldId id="271" r:id="rId5"/>
    <p:sldId id="276" r:id="rId6"/>
    <p:sldId id="277" r:id="rId7"/>
    <p:sldId id="279" r:id="rId8"/>
    <p:sldId id="281" r:id="rId9"/>
    <p:sldId id="287" r:id="rId10"/>
    <p:sldId id="285" r:id="rId11"/>
    <p:sldId id="283" r:id="rId12"/>
    <p:sldId id="291" r:id="rId13"/>
    <p:sldId id="296" r:id="rId14"/>
    <p:sldId id="289" r:id="rId15"/>
    <p:sldId id="293" r:id="rId16"/>
    <p:sldId id="294" r:id="rId17"/>
    <p:sldId id="298" r:id="rId18"/>
    <p:sldId id="266" r:id="rId19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78391" autoAdjust="0"/>
  </p:normalViewPr>
  <p:slideViewPr>
    <p:cSldViewPr>
      <p:cViewPr varScale="1">
        <p:scale>
          <a:sx n="45" d="100"/>
          <a:sy n="45" d="100"/>
        </p:scale>
        <p:origin x="7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A8948F3-2F00-4594-A3A8-E21B168D8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5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29/03/2018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D:\interference.html" TargetMode="External"/><Relationship Id="rId2" Type="http://schemas.openxmlformats.org/officeDocument/2006/relationships/hyperlink" Target="file:///D:\Kuliah%20Online%20Universitas%20Ahmad%20Dahlan.ht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file:///D:\atwood.html" TargetMode="External"/><Relationship Id="rId5" Type="http://schemas.openxmlformats.org/officeDocument/2006/relationships/hyperlink" Target="file:///D:\pendulum.html" TargetMode="External"/><Relationship Id="rId4" Type="http://schemas.openxmlformats.org/officeDocument/2006/relationships/hyperlink" Target="file:///D:\airTrack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if.upj.ac.id/" TargetMode="External"/><Relationship Id="rId2" Type="http://schemas.openxmlformats.org/officeDocument/2006/relationships/hyperlink" Target="http://www.upj.ac.i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07504" y="6381750"/>
            <a:ext cx="7128792" cy="476250"/>
          </a:xfrm>
          <a:prstGeom prst="rect">
            <a:avLst/>
          </a:prstGeom>
        </p:spPr>
        <p:txBody>
          <a:bodyPr/>
          <a:lstStyle/>
          <a:p>
            <a:r>
              <a:rPr lang="en-US" altLang="id-ID" sz="1200" dirty="0"/>
              <a:t>Becerra-Fernandez, et al. -- Knowledge Management 1/e  --  </a:t>
            </a:r>
            <a:r>
              <a:rPr lang="en-US" altLang="id-ID" sz="1200" dirty="0">
                <a:latin typeface="Times New Roman" panose="02020603050405020304" pitchFamily="18" charset="0"/>
                <a:cs typeface="Arial" panose="020B0604020202020204" pitchFamily="34" charset="0"/>
              </a:rPr>
              <a:t>©</a:t>
            </a:r>
            <a:r>
              <a:rPr lang="en-US" altLang="id-ID" sz="1200" dirty="0">
                <a:cs typeface="Arial" panose="020B0604020202020204" pitchFamily="34" charset="0"/>
              </a:rPr>
              <a:t> 2004 Prentice Hall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id-ID" sz="2800" b="1" dirty="0" smtClean="0"/>
              <a:t>Internet as </a:t>
            </a:r>
            <a:r>
              <a:rPr lang="en-US" altLang="id-ID" sz="2800" b="1" dirty="0"/>
              <a:t>a Medium for Sharing Knowledge</a:t>
            </a:r>
            <a:r>
              <a:rPr lang="en-US" altLang="id-ID" sz="36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3009401"/>
            <a:ext cx="6779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altLang="id-ID" sz="4000" b="1" dirty="0" err="1" smtClean="0">
                <a:solidFill>
                  <a:schemeClr val="bg1"/>
                </a:solidFill>
              </a:rPr>
              <a:t>Chapter</a:t>
            </a:r>
            <a:r>
              <a:rPr lang="id-ID" altLang="id-ID" sz="4000" b="1" dirty="0" smtClean="0">
                <a:solidFill>
                  <a:schemeClr val="bg1"/>
                </a:solidFill>
              </a:rPr>
              <a:t> 7</a:t>
            </a:r>
            <a:endParaRPr lang="id-ID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17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HTTP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HTTP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HyperText</a:t>
            </a:r>
            <a:r>
              <a:rPr lang="en-US" altLang="en-US" sz="2400" dirty="0" smtClean="0"/>
              <a:t> Transfer Protocol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 smtClean="0"/>
              <a:t>protokol</a:t>
            </a:r>
            <a:r>
              <a:rPr lang="en-US" altLang="en-US" sz="2400" dirty="0" smtClean="0"/>
              <a:t> internet yang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oleh</a:t>
            </a:r>
            <a:r>
              <a:rPr lang="en-US" altLang="en-US" sz="2400" dirty="0" smtClean="0"/>
              <a:t> World Wide Web.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protokol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sebuah</a:t>
            </a:r>
            <a:r>
              <a:rPr lang="en-US" altLang="en-US" sz="2400" dirty="0" smtClean="0"/>
              <a:t> web client (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hal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browser) </a:t>
            </a:r>
            <a:r>
              <a:rPr lang="en-US" altLang="en-US" sz="2400" dirty="0" err="1" smtClean="0"/>
              <a:t>seperti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Internt</a:t>
            </a:r>
            <a:r>
              <a:rPr lang="en-US" altLang="en-US" sz="2400" dirty="0" smtClean="0"/>
              <a:t> Explorer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Netscape </a:t>
            </a:r>
            <a:r>
              <a:rPr lang="en-US" altLang="en-US" sz="2400" dirty="0" err="1" smtClean="0"/>
              <a:t>dapat</a:t>
            </a:r>
            <a:r>
              <a:rPr lang="en-US" alt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 smtClean="0"/>
              <a:t>melakukan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pertukaran</a:t>
            </a:r>
            <a:r>
              <a:rPr lang="en-US" altLang="en-US" sz="2400" dirty="0" smtClean="0"/>
              <a:t> data hypermedia, </a:t>
            </a:r>
            <a:r>
              <a:rPr lang="en-US" altLang="en-US" sz="2400" dirty="0" err="1" smtClean="0"/>
              <a:t>seperti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teks</a:t>
            </a:r>
            <a:r>
              <a:rPr lang="en-US" altLang="en-US" sz="2400" dirty="0" smtClean="0"/>
              <a:t>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 smtClean="0"/>
              <a:t>gambar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suara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bahkan</a:t>
            </a:r>
            <a:r>
              <a:rPr lang="en-US" altLang="en-US" sz="2400" dirty="0" smtClean="0"/>
              <a:t> video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Web server. HTTP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 smtClean="0"/>
              <a:t>pertama</a:t>
            </a:r>
            <a:r>
              <a:rPr lang="en-US" altLang="en-US" sz="2400" dirty="0" smtClean="0"/>
              <a:t> kali </a:t>
            </a:r>
            <a:r>
              <a:rPr lang="en-US" altLang="en-US" sz="2400" dirty="0" err="1" smtClean="0"/>
              <a:t>dibuat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oleh</a:t>
            </a:r>
            <a:r>
              <a:rPr lang="en-US" altLang="en-US" sz="2400" dirty="0" smtClean="0"/>
              <a:t> Tim Berners-Lee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tahun</a:t>
            </a:r>
            <a:r>
              <a:rPr lang="en-US" alt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1990,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versi</a:t>
            </a:r>
            <a:r>
              <a:rPr lang="en-US" altLang="en-US" sz="2400" dirty="0" smtClean="0"/>
              <a:t> HTTP/0.9. </a:t>
            </a:r>
            <a:r>
              <a:rPr lang="en-US" altLang="en-US" sz="2400" dirty="0" err="1" smtClean="0"/>
              <a:t>Versi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terbaru</a:t>
            </a:r>
            <a:r>
              <a:rPr lang="en-US" altLang="en-US" sz="2400" dirty="0" smtClean="0"/>
              <a:t> HTTP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HTTP/1.1. </a:t>
            </a:r>
          </a:p>
        </p:txBody>
      </p:sp>
    </p:spTree>
    <p:extLst>
      <p:ext uri="{BB962C8B-B14F-4D97-AF65-F5344CB8AC3E}">
        <p14:creationId xmlns:p14="http://schemas.microsoft.com/office/powerpoint/2010/main" val="384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Pengertian</a:t>
            </a:r>
            <a:r>
              <a:rPr lang="en-US" altLang="en-US" dirty="0" smtClean="0"/>
              <a:t> URL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smtClean="0"/>
              <a:t>URL </a:t>
            </a:r>
            <a:r>
              <a:rPr lang="en-US" altLang="en-US" sz="2800" dirty="0" err="1" smtClean="0"/>
              <a:t>adalah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singkatan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Uniform Resource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smtClean="0"/>
              <a:t>Locators yang </a:t>
            </a:r>
            <a:r>
              <a:rPr lang="en-US" altLang="en-US" sz="2800" dirty="0" err="1" smtClean="0"/>
              <a:t>berarti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suatu</a:t>
            </a:r>
            <a:r>
              <a:rPr lang="en-US" altLang="en-US" sz="2800" dirty="0" smtClean="0"/>
              <a:t> "pathname"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 smtClean="0"/>
              <a:t>mengidentifikasi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sebuah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dokumen</a:t>
            </a:r>
            <a:r>
              <a:rPr lang="en-US" altLang="en-US" sz="2800" dirty="0" smtClean="0"/>
              <a:t> di web.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 smtClean="0"/>
              <a:t>Didalam</a:t>
            </a:r>
            <a:r>
              <a:rPr lang="en-US" altLang="en-US" sz="2800" dirty="0" smtClean="0"/>
              <a:t> URL </a:t>
            </a:r>
            <a:r>
              <a:rPr lang="en-US" altLang="en-US" sz="2800" dirty="0" err="1" smtClean="0"/>
              <a:t>terdapat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informasi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nama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mesin</a:t>
            </a:r>
            <a:r>
              <a:rPr lang="en-US" altLang="en-US" sz="2800" dirty="0" smtClean="0"/>
              <a:t>/host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hal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komputer</a:t>
            </a:r>
            <a:r>
              <a:rPr lang="en-US" altLang="en-US" sz="2800" dirty="0" smtClean="0"/>
              <a:t>) yang </a:t>
            </a:r>
            <a:r>
              <a:rPr lang="en-US" altLang="en-US" sz="2800" dirty="0" err="1" smtClean="0"/>
              <a:t>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diakses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nama</a:t>
            </a:r>
            <a:r>
              <a:rPr lang="en-US" altLang="en-US" sz="2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 smtClean="0"/>
              <a:t>dokumen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beserta</a:t>
            </a:r>
            <a:r>
              <a:rPr lang="en-US" altLang="en-US" sz="2800" dirty="0" smtClean="0"/>
              <a:t> logical </a:t>
            </a:r>
            <a:r>
              <a:rPr lang="en-US" altLang="en-US" sz="2800" dirty="0" err="1" smtClean="0"/>
              <a:t>pathnamenya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serta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jenis</a:t>
            </a:r>
            <a:r>
              <a:rPr lang="en-US" altLang="en-US" sz="2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 smtClean="0"/>
              <a:t>protokol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digunakan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melakukan</a:t>
            </a:r>
            <a:r>
              <a:rPr lang="en-US" altLang="en-US" sz="2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 smtClean="0"/>
              <a:t>akses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</a:t>
            </a:r>
            <a:r>
              <a:rPr lang="en-US" altLang="en-US" sz="2800" dirty="0" smtClean="0"/>
              <a:t> web.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lebih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jelasnya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ikuti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beberapa</a:t>
            </a:r>
            <a:r>
              <a:rPr lang="en-US" altLang="en-US" sz="2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 smtClean="0"/>
              <a:t>contoh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berikut</a:t>
            </a:r>
            <a:r>
              <a:rPr lang="en-US" altLang="en-US" sz="2800" dirty="0" smtClean="0"/>
              <a:t> : http://www.upj.ac.id</a:t>
            </a:r>
          </a:p>
        </p:txBody>
      </p:sp>
    </p:spTree>
    <p:extLst>
      <p:ext uri="{BB962C8B-B14F-4D97-AF65-F5344CB8AC3E}">
        <p14:creationId xmlns:p14="http://schemas.microsoft.com/office/powerpoint/2010/main" val="360923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Internet </a:t>
            </a:r>
            <a:r>
              <a:rPr lang="en-US" altLang="en-US" dirty="0" smtClean="0"/>
              <a:t>Media Knowledge Sharing</a:t>
            </a:r>
            <a:endParaRPr lang="en-US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Sumber</a:t>
            </a:r>
            <a:r>
              <a:rPr lang="en-US" altLang="en-US" dirty="0"/>
              <a:t> </a:t>
            </a:r>
            <a:r>
              <a:rPr lang="en-US" altLang="en-US" dirty="0" err="1"/>
              <a:t>pengetahuan</a:t>
            </a:r>
            <a:r>
              <a:rPr lang="en-US" altLang="en-US" dirty="0"/>
              <a:t> </a:t>
            </a:r>
          </a:p>
          <a:p>
            <a:r>
              <a:rPr lang="en-US" altLang="en-US" dirty="0" err="1"/>
              <a:t>Menyediakan</a:t>
            </a:r>
            <a:r>
              <a:rPr lang="en-US" altLang="en-US" dirty="0"/>
              <a:t> </a:t>
            </a:r>
            <a:r>
              <a:rPr lang="en-US" altLang="en-US" dirty="0" err="1"/>
              <a:t>akses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pakar</a:t>
            </a:r>
            <a:endParaRPr lang="en-US" altLang="en-US" dirty="0"/>
          </a:p>
          <a:p>
            <a:r>
              <a:rPr lang="en-US" altLang="en-US" dirty="0" err="1"/>
              <a:t>Wahana</a:t>
            </a:r>
            <a:r>
              <a:rPr lang="en-US" altLang="en-US" dirty="0"/>
              <a:t> </a:t>
            </a:r>
            <a:r>
              <a:rPr lang="en-US" altLang="en-US" dirty="0" err="1"/>
              <a:t>komunikasi</a:t>
            </a:r>
            <a:r>
              <a:rPr lang="en-US" altLang="en-US" dirty="0"/>
              <a:t> </a:t>
            </a:r>
            <a:r>
              <a:rPr lang="en-US" altLang="en-US" dirty="0" err="1"/>
              <a:t>antar</a:t>
            </a:r>
            <a:r>
              <a:rPr lang="en-US" altLang="en-US" dirty="0"/>
              <a:t> </a:t>
            </a:r>
            <a:r>
              <a:rPr lang="en-US" altLang="en-US" dirty="0" err="1" smtClean="0"/>
              <a:t>sekolah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universitas</a:t>
            </a:r>
            <a:r>
              <a:rPr lang="en-US" altLang="en-US" dirty="0" smtClean="0"/>
              <a:t>, guru/</a:t>
            </a:r>
            <a:r>
              <a:rPr lang="en-US" altLang="en-US" dirty="0" err="1" smtClean="0"/>
              <a:t>dosen</a:t>
            </a:r>
            <a:r>
              <a:rPr lang="en-US" altLang="en-US" dirty="0" smtClean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 smtClean="0"/>
              <a:t>siswa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mahasiswa</a:t>
            </a:r>
            <a:endParaRPr lang="en-US" altLang="en-US" dirty="0"/>
          </a:p>
          <a:p>
            <a:r>
              <a:rPr lang="en-US" altLang="en-US" dirty="0"/>
              <a:t>Media </a:t>
            </a:r>
            <a:r>
              <a:rPr lang="en-US" altLang="en-US" dirty="0" err="1"/>
              <a:t>kerjasama</a:t>
            </a:r>
            <a:r>
              <a:rPr lang="en-US" altLang="en-US" dirty="0"/>
              <a:t> </a:t>
            </a:r>
            <a:r>
              <a:rPr lang="en-US" altLang="en-US" dirty="0" err="1" smtClean="0"/>
              <a:t>antara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pendidik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peneliti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diluar</a:t>
            </a:r>
            <a:r>
              <a:rPr lang="en-US" altLang="en-US" dirty="0" smtClean="0"/>
              <a:t> </a:t>
            </a:r>
            <a:r>
              <a:rPr lang="en-US" altLang="en-US" dirty="0" err="1"/>
              <a:t>negeri</a:t>
            </a:r>
            <a:endParaRPr lang="en-US" altLang="en-US" dirty="0"/>
          </a:p>
          <a:p>
            <a:r>
              <a:rPr lang="en-US" altLang="en-US" dirty="0" err="1"/>
              <a:t>Sumber</a:t>
            </a:r>
            <a:r>
              <a:rPr lang="en-US" altLang="en-US" dirty="0"/>
              <a:t> </a:t>
            </a:r>
            <a:r>
              <a:rPr lang="en-US" altLang="en-US" dirty="0" err="1"/>
              <a:t>bahan</a:t>
            </a:r>
            <a:r>
              <a:rPr lang="en-US" altLang="en-US" dirty="0"/>
              <a:t> ajar </a:t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076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Internet: Sarana Belajar Online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4572000"/>
          </a:xfrm>
        </p:spPr>
        <p:txBody>
          <a:bodyPr/>
          <a:lstStyle/>
          <a:p>
            <a:r>
              <a:rPr lang="en-US" altLang="en-US" sz="2800" dirty="0" err="1"/>
              <a:t>Selain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materi-materi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pelajaran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diperoleh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melalui</a:t>
            </a:r>
            <a:r>
              <a:rPr lang="en-US" altLang="en-US" sz="2800" dirty="0"/>
              <a:t> download, internet juga </a:t>
            </a:r>
            <a:r>
              <a:rPr lang="en-US" altLang="en-US" sz="2800" dirty="0" err="1"/>
              <a:t>menyediakan</a:t>
            </a:r>
            <a:r>
              <a:rPr lang="en-US" altLang="en-US" sz="2800" dirty="0"/>
              <a:t> saran </a:t>
            </a:r>
            <a:r>
              <a:rPr lang="en-US" altLang="en-US" sz="2800" dirty="0" err="1"/>
              <a:t>belajar</a:t>
            </a:r>
            <a:r>
              <a:rPr lang="en-US" altLang="en-US" sz="2800" dirty="0"/>
              <a:t> online</a:t>
            </a:r>
          </a:p>
          <a:p>
            <a:r>
              <a:rPr lang="en-US" altLang="en-US" sz="2800" dirty="0" err="1"/>
              <a:t>Sumber-sumber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belajar</a:t>
            </a:r>
            <a:r>
              <a:rPr lang="en-US" altLang="en-US" sz="2800" dirty="0"/>
              <a:t> online </a:t>
            </a:r>
            <a:r>
              <a:rPr lang="en-US" altLang="en-US" sz="2800" dirty="0" err="1"/>
              <a:t>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berupa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pelajaran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kuliah</a:t>
            </a:r>
            <a:r>
              <a:rPr lang="en-US" altLang="en-US" sz="2800" dirty="0"/>
              <a:t> online </a:t>
            </a:r>
            <a:r>
              <a:rPr lang="en-US" altLang="en-US" sz="2800" dirty="0" err="1"/>
              <a:t>melalui</a:t>
            </a:r>
            <a:r>
              <a:rPr lang="en-US" altLang="en-US" sz="2800" dirty="0"/>
              <a:t> </a:t>
            </a:r>
            <a:r>
              <a:rPr lang="en-US" altLang="en-US" sz="2800" dirty="0">
                <a:hlinkClick r:id="rId2" action="ppaction://program"/>
              </a:rPr>
              <a:t>e-learning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maupun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pelajaran-pelajaran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disajikan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online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bentuk</a:t>
            </a:r>
            <a:r>
              <a:rPr lang="en-US" altLang="en-US" sz="2800" dirty="0"/>
              <a:t> web-based simulator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fenomena</a:t>
            </a:r>
            <a:r>
              <a:rPr lang="en-US" altLang="en-US" sz="2800" dirty="0"/>
              <a:t> </a:t>
            </a:r>
            <a:r>
              <a:rPr lang="en-US" altLang="en-US" sz="2800" dirty="0" err="1">
                <a:hlinkClick r:id="rId3" action="ppaction://program"/>
              </a:rPr>
              <a:t>interferensi</a:t>
            </a:r>
            <a:r>
              <a:rPr lang="en-US" altLang="en-US" sz="2800" dirty="0"/>
              <a:t>, </a:t>
            </a:r>
            <a:r>
              <a:rPr lang="en-US" altLang="en-US" sz="2800" dirty="0">
                <a:hlinkClick r:id="rId4" action="ppaction://program"/>
              </a:rPr>
              <a:t>air track</a:t>
            </a:r>
            <a:r>
              <a:rPr lang="en-US" altLang="en-US" sz="2800" dirty="0"/>
              <a:t>, </a:t>
            </a:r>
            <a:r>
              <a:rPr lang="en-US" altLang="en-US" sz="2800" dirty="0">
                <a:hlinkClick r:id="rId5" action="ppaction://program"/>
              </a:rPr>
              <a:t>pendulum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>
                <a:hlinkClick r:id="rId6" action="ppaction://program"/>
              </a:rPr>
              <a:t>Mesin</a:t>
            </a:r>
            <a:r>
              <a:rPr lang="en-US" altLang="en-US" sz="2800" dirty="0">
                <a:hlinkClick r:id="rId6" action="ppaction://program"/>
              </a:rPr>
              <a:t> Atwood.</a:t>
            </a:r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267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KM Technology &amp; </a:t>
            </a:r>
            <a:r>
              <a:rPr lang="en-US" altLang="en-US" dirty="0" smtClean="0"/>
              <a:t>Tools di Internet</a:t>
            </a:r>
            <a:endParaRPr lang="en-US" alt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Ada banyak sekali tools KM yang kini ditawarkan (di Internet).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Contoh: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KnowledgeLEAD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BrightSuite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Decision-Matrix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ImagineWare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KnowledgeBridge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MindServer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Quantum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Dll…</a:t>
            </a:r>
          </a:p>
        </p:txBody>
      </p:sp>
    </p:spTree>
    <p:extLst>
      <p:ext uri="{BB962C8B-B14F-4D97-AF65-F5344CB8AC3E}">
        <p14:creationId xmlns:p14="http://schemas.microsoft.com/office/powerpoint/2010/main" val="30115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Tools KM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keperluan</a:t>
            </a:r>
            <a:r>
              <a:rPr lang="en-US" altLang="en-US" dirty="0" smtClean="0"/>
              <a:t>:</a:t>
            </a:r>
            <a:endParaRPr lang="en-US" alt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Tools KM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keperluan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Share expertise</a:t>
            </a:r>
          </a:p>
          <a:p>
            <a:pPr lvl="1"/>
            <a:r>
              <a:rPr lang="en-US" altLang="en-US" dirty="0"/>
              <a:t>Share knowledge, best practices</a:t>
            </a:r>
          </a:p>
          <a:p>
            <a:pPr lvl="1"/>
            <a:r>
              <a:rPr lang="en-US" altLang="en-US" dirty="0"/>
              <a:t>Share </a:t>
            </a:r>
            <a:r>
              <a:rPr lang="en-US" altLang="en-US" dirty="0" err="1"/>
              <a:t>dokumen</a:t>
            </a:r>
            <a:endParaRPr lang="en-US" altLang="en-US" dirty="0"/>
          </a:p>
          <a:p>
            <a:pPr lvl="1"/>
            <a:r>
              <a:rPr lang="en-US" altLang="en-US" dirty="0"/>
              <a:t>Share contact information</a:t>
            </a:r>
          </a:p>
          <a:p>
            <a:pPr lvl="1"/>
            <a:r>
              <a:rPr lang="en-US" altLang="en-US" dirty="0"/>
              <a:t>Training</a:t>
            </a:r>
          </a:p>
          <a:p>
            <a:pPr lvl="1"/>
            <a:r>
              <a:rPr lang="en-US" altLang="en-US" dirty="0" err="1"/>
              <a:t>Kolaborasi</a:t>
            </a:r>
            <a:endParaRPr lang="en-US" altLang="en-US" dirty="0"/>
          </a:p>
          <a:p>
            <a:pPr lvl="1"/>
            <a:r>
              <a:rPr lang="en-US" altLang="en-US" dirty="0" err="1"/>
              <a:t>Komunikasi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033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KM Tools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Sering kita gunakan: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Email: Outlook, Eudora, dll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Mailing List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Web 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FTP server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Search engine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Bedanya dengan KM Tools sebelumnya: kemudahan, strategi/desain sistem, features..</a:t>
            </a:r>
          </a:p>
        </p:txBody>
      </p:sp>
    </p:spTree>
    <p:extLst>
      <p:ext uri="{BB962C8B-B14F-4D97-AF65-F5344CB8AC3E}">
        <p14:creationId xmlns:p14="http://schemas.microsoft.com/office/powerpoint/2010/main" val="65799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1625" y="465814"/>
            <a:ext cx="8229600" cy="1066800"/>
          </a:xfrm>
        </p:spPr>
        <p:txBody>
          <a:bodyPr/>
          <a:lstStyle/>
          <a:p>
            <a:pPr eaLnBrk="1" hangingPunct="1"/>
            <a:r>
              <a:rPr lang="en-GB" altLang="en-US" dirty="0" err="1" smtClean="0"/>
              <a:t>Keamanan</a:t>
            </a:r>
            <a:r>
              <a:rPr lang="en-GB" altLang="en-US" dirty="0" smtClean="0"/>
              <a:t>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 2" panose="05020102010507070707" pitchFamily="18" charset="2"/>
              <a:buNone/>
            </a:pPr>
            <a:r>
              <a:rPr lang="en-GB" altLang="en-US" dirty="0" err="1" smtClean="0"/>
              <a:t>Kebutuhan</a:t>
            </a:r>
            <a:r>
              <a:rPr lang="en-GB" altLang="en-US" dirty="0" smtClean="0"/>
              <a:t> yang </a:t>
            </a:r>
            <a:r>
              <a:rPr lang="en-GB" altLang="en-US" dirty="0" err="1" smtClean="0"/>
              <a:t>harus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disediakan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untuk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memenuhi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Keamanan</a:t>
            </a:r>
            <a:r>
              <a:rPr lang="en-GB" altLang="en-US" dirty="0" smtClean="0"/>
              <a:t> :</a:t>
            </a:r>
          </a:p>
          <a:p>
            <a:pPr marL="514350" indent="-514350" eaLnBrk="1" hangingPunct="1">
              <a:buFont typeface="Franklin Gothic Book" panose="020B0503020102020204" pitchFamily="34" charset="0"/>
              <a:buAutoNum type="arabicPeriod"/>
            </a:pPr>
            <a:r>
              <a:rPr lang="en-GB" altLang="en-US" dirty="0" err="1" smtClean="0"/>
              <a:t>Otentikasi</a:t>
            </a:r>
            <a:r>
              <a:rPr lang="en-GB" altLang="en-US" dirty="0" smtClean="0"/>
              <a:t> : </a:t>
            </a:r>
            <a:r>
              <a:rPr lang="en-GB" altLang="en-US" dirty="0" err="1" smtClean="0"/>
              <a:t>Keaslian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sumber</a:t>
            </a:r>
            <a:r>
              <a:rPr lang="en-GB" altLang="en-US" dirty="0" smtClean="0"/>
              <a:t> / </a:t>
            </a:r>
            <a:r>
              <a:rPr lang="en-GB" altLang="en-US" dirty="0" err="1" smtClean="0"/>
              <a:t>Objek</a:t>
            </a:r>
            <a:r>
              <a:rPr lang="en-GB" altLang="en-US" dirty="0" smtClean="0"/>
              <a:t> : </a:t>
            </a:r>
          </a:p>
          <a:p>
            <a:pPr marL="514350" indent="-514350" eaLnBrk="1" hangingPunct="1">
              <a:buFont typeface="Franklin Gothic Book" panose="020B0503020102020204" pitchFamily="34" charset="0"/>
              <a:buAutoNum type="arabicPeriod"/>
            </a:pPr>
            <a:r>
              <a:rPr lang="en-GB" altLang="en-US" dirty="0" err="1" smtClean="0"/>
              <a:t>Kendali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Akses</a:t>
            </a:r>
            <a:r>
              <a:rPr lang="en-GB" altLang="en-US" dirty="0" smtClean="0"/>
              <a:t> (Access Control)</a:t>
            </a:r>
          </a:p>
          <a:p>
            <a:pPr marL="514350" indent="-514350" eaLnBrk="1" hangingPunct="1">
              <a:buFont typeface="Franklin Gothic Book" panose="020B0503020102020204" pitchFamily="34" charset="0"/>
              <a:buAutoNum type="arabicPeriod"/>
            </a:pPr>
            <a:r>
              <a:rPr lang="en-GB" altLang="en-US" dirty="0" err="1" smtClean="0"/>
              <a:t>Kerahasian</a:t>
            </a:r>
            <a:r>
              <a:rPr lang="en-GB" altLang="en-US" dirty="0" smtClean="0"/>
              <a:t> Data (Data Confidentiality)</a:t>
            </a:r>
          </a:p>
          <a:p>
            <a:pPr marL="514350" indent="-514350" eaLnBrk="1" hangingPunct="1">
              <a:buFont typeface="Franklin Gothic Book" panose="020B0503020102020204" pitchFamily="34" charset="0"/>
              <a:buAutoNum type="arabicPeriod"/>
            </a:pPr>
            <a:r>
              <a:rPr lang="en-GB" altLang="en-US" dirty="0" err="1" smtClean="0"/>
              <a:t>Keutuhan</a:t>
            </a:r>
            <a:r>
              <a:rPr lang="en-GB" altLang="en-US" dirty="0" smtClean="0"/>
              <a:t> data (data Integrity)</a:t>
            </a:r>
          </a:p>
          <a:p>
            <a:pPr marL="514350" indent="-514350" eaLnBrk="1" hangingPunct="1">
              <a:buFont typeface="Franklin Gothic Book" panose="020B0503020102020204" pitchFamily="34" charset="0"/>
              <a:buAutoNum type="arabicPeriod"/>
            </a:pPr>
            <a:r>
              <a:rPr lang="en-GB" altLang="en-US" dirty="0" smtClean="0"/>
              <a:t>Non –repudiation</a:t>
            </a:r>
          </a:p>
          <a:p>
            <a:pPr marL="514350" indent="-514350" eaLnBrk="1" hangingPunct="1">
              <a:buFont typeface="Franklin Gothic Book" panose="020B0503020102020204" pitchFamily="34" charset="0"/>
              <a:buAutoNum type="arabicPeriod"/>
            </a:pPr>
            <a:r>
              <a:rPr lang="en-GB" altLang="en-US" dirty="0" err="1" smtClean="0"/>
              <a:t>Ketersedian</a:t>
            </a:r>
            <a:r>
              <a:rPr lang="en-GB" altLang="en-US" dirty="0" smtClean="0"/>
              <a:t> (availability) : </a:t>
            </a:r>
            <a:r>
              <a:rPr lang="en-GB" altLang="en-US" dirty="0" err="1" smtClean="0"/>
              <a:t>misal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kena</a:t>
            </a:r>
            <a:r>
              <a:rPr lang="en-GB" altLang="en-US" dirty="0" smtClean="0"/>
              <a:t> DDoS </a:t>
            </a:r>
            <a:r>
              <a:rPr lang="en-GB" altLang="en-US" dirty="0" err="1" smtClean="0"/>
              <a:t>Attact</a:t>
            </a:r>
            <a:r>
              <a:rPr lang="en-GB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534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0" y="6525344"/>
            <a:ext cx="7524328" cy="299828"/>
          </a:xfrm>
          <a:prstGeom prst="rect">
            <a:avLst/>
          </a:prstGeom>
        </p:spPr>
        <p:txBody>
          <a:bodyPr/>
          <a:lstStyle/>
          <a:p>
            <a:r>
              <a:rPr lang="en-US" altLang="id-ID" sz="1100" dirty="0"/>
              <a:t>Becerra-Fernandez, et al. -- Knowledge Management 1/e  --  </a:t>
            </a:r>
            <a:r>
              <a:rPr lang="en-US" altLang="id-ID" sz="1100" dirty="0">
                <a:latin typeface="Times New Roman" panose="02020603050405020304" pitchFamily="18" charset="0"/>
                <a:cs typeface="Arial" panose="020B0604020202020204" pitchFamily="34" charset="0"/>
              </a:rPr>
              <a:t>©</a:t>
            </a:r>
            <a:r>
              <a:rPr lang="en-US" altLang="id-ID" sz="1100" dirty="0">
                <a:cs typeface="Arial" panose="020B0604020202020204" pitchFamily="34" charset="0"/>
              </a:rPr>
              <a:t> 2004 Prentice Hall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471107"/>
            <a:ext cx="8458200" cy="1470025"/>
          </a:xfrm>
        </p:spPr>
        <p:txBody>
          <a:bodyPr/>
          <a:lstStyle/>
          <a:p>
            <a:r>
              <a:rPr lang="id-ID" altLang="id-ID" sz="4000" dirty="0" err="1" smtClean="0"/>
              <a:t>Chapter</a:t>
            </a:r>
            <a:r>
              <a:rPr lang="id-ID" altLang="id-ID" sz="4000" dirty="0" smtClean="0"/>
              <a:t> </a:t>
            </a:r>
            <a:r>
              <a:rPr lang="en-US" altLang="id-ID" sz="4000" dirty="0" smtClean="0"/>
              <a:t>8</a:t>
            </a:r>
            <a:endParaRPr lang="en-US" altLang="id-ID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id-ID" sz="2800" b="1" dirty="0"/>
              <a:t>The </a:t>
            </a:r>
            <a:r>
              <a:rPr lang="en-US" altLang="id-ID" sz="2800" b="1" dirty="0" smtClean="0"/>
              <a:t>Internet </a:t>
            </a:r>
            <a:r>
              <a:rPr lang="en-US" altLang="id-ID" sz="2800" b="1" dirty="0"/>
              <a:t>as a Medium for Sharing Knowledge</a:t>
            </a:r>
            <a:r>
              <a:rPr lang="en-US" altLang="id-ID" sz="3600" b="1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017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id-ID"/>
              <a:t>Becerra-Fernandez, et al. -- Knowledge Management 1/e  --  </a:t>
            </a:r>
            <a:r>
              <a:rPr lang="en-US" altLang="id-ID">
                <a:latin typeface="Times New Roman" panose="02020603050405020304" pitchFamily="18" charset="0"/>
                <a:cs typeface="Arial" panose="020B0604020202020204" pitchFamily="34" charset="0"/>
              </a:rPr>
              <a:t>©</a:t>
            </a:r>
            <a:r>
              <a:rPr lang="en-US" altLang="id-ID">
                <a:cs typeface="Arial" panose="020B0604020202020204" pitchFamily="34" charset="0"/>
              </a:rPr>
              <a:t> 2004 Prentice Hall</a:t>
            </a:r>
            <a:endParaRPr lang="en-US" altLang="id-ID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/>
              <a:t>Chapter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id-ID" dirty="0" smtClean="0"/>
              <a:t>bagaimana </a:t>
            </a:r>
            <a:r>
              <a:rPr lang="en-US" dirty="0" smtClean="0"/>
              <a:t>Internet </a:t>
            </a:r>
            <a:r>
              <a:rPr lang="id-ID" dirty="0" smtClean="0"/>
              <a:t>telah </a:t>
            </a:r>
            <a:r>
              <a:rPr lang="id-ID" dirty="0"/>
              <a:t>menjadi alat penting dalam mengelola </a:t>
            </a:r>
            <a:r>
              <a:rPr lang="id-ID" dirty="0" smtClean="0"/>
              <a:t>pengetahuan</a:t>
            </a:r>
            <a:endParaRPr lang="en-US" dirty="0" smtClean="0"/>
          </a:p>
          <a:p>
            <a:r>
              <a:rPr lang="en-US" dirty="0" err="1" smtClean="0"/>
              <a:t>Menjelaskan</a:t>
            </a:r>
            <a:r>
              <a:rPr lang="id-ID" dirty="0" smtClean="0"/>
              <a:t> World </a:t>
            </a:r>
            <a:r>
              <a:rPr lang="id-ID" dirty="0"/>
              <a:t>Wide Web sebagai media yang tak tertandingi untuk berbagi </a:t>
            </a:r>
            <a:r>
              <a:rPr lang="id-ID" dirty="0" smtClean="0"/>
              <a:t>pengetahuan</a:t>
            </a:r>
            <a:endParaRPr lang="en-US" dirty="0" smtClean="0"/>
          </a:p>
          <a:p>
            <a:r>
              <a:rPr lang="id-ID" dirty="0" smtClean="0"/>
              <a:t>Memperkenalkan </a:t>
            </a:r>
            <a:r>
              <a:rPr lang="id-ID" dirty="0"/>
              <a:t>siswa untuk masalah keamanan jaringan untuk mempertahankan kontrol dari kekayaan </a:t>
            </a:r>
            <a:r>
              <a:rPr lang="id-ID" dirty="0" smtClean="0"/>
              <a:t>intelektual</a:t>
            </a:r>
            <a:endParaRPr lang="en-US" dirty="0" smtClean="0"/>
          </a:p>
          <a:p>
            <a:r>
              <a:rPr lang="id-ID" dirty="0" smtClean="0"/>
              <a:t>Memperkenalkan </a:t>
            </a:r>
            <a:r>
              <a:rPr lang="id-ID" dirty="0"/>
              <a:t>siswa untuk komputasi </a:t>
            </a:r>
            <a:r>
              <a:rPr lang="id-ID" dirty="0" smtClean="0"/>
              <a:t>kolaboratif</a:t>
            </a:r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65953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18E8-BDB7-4C98-A9EA-65C6731D8412}" type="slidenum">
              <a:rPr lang="id-ID" altLang="en-US"/>
              <a:pPr/>
              <a:t>3</a:t>
            </a:fld>
            <a:endParaRPr lang="id-ID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985" dirty="0" smtClean="0"/>
              <a:t>Internet</a:t>
            </a:r>
            <a:endParaRPr lang="en-US" altLang="en-US" sz="4985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r>
              <a:rPr lang="en-US" altLang="en-US" sz="2585" b="1" dirty="0">
                <a:latin typeface="Garamond" panose="02020404030301010803" pitchFamily="18" charset="0"/>
              </a:rPr>
              <a:t>Internet (</a:t>
            </a:r>
            <a:r>
              <a:rPr lang="en-US" altLang="en-US" sz="2585" b="1" dirty="0" err="1">
                <a:latin typeface="Garamond" panose="02020404030301010803" pitchFamily="18" charset="0"/>
              </a:rPr>
              <a:t>kependekan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dari</a:t>
            </a:r>
            <a:r>
              <a:rPr lang="en-US" altLang="en-US" sz="2585" b="1" dirty="0">
                <a:latin typeface="Garamond" panose="02020404030301010803" pitchFamily="18" charset="0"/>
              </a:rPr>
              <a:t> interconnection-networking) </a:t>
            </a:r>
            <a:r>
              <a:rPr lang="en-US" altLang="en-US" sz="2585" b="1" dirty="0" err="1">
                <a:latin typeface="Garamond" panose="02020404030301010803" pitchFamily="18" charset="0"/>
              </a:rPr>
              <a:t>adalah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seluruh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jaringan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komputer</a:t>
            </a:r>
            <a:r>
              <a:rPr lang="en-US" altLang="en-US" sz="2585" b="1" dirty="0">
                <a:latin typeface="Garamond" panose="02020404030301010803" pitchFamily="18" charset="0"/>
              </a:rPr>
              <a:t> yang </a:t>
            </a:r>
            <a:r>
              <a:rPr lang="en-US" altLang="en-US" sz="2585" b="1" dirty="0" err="1">
                <a:latin typeface="Garamond" panose="02020404030301010803" pitchFamily="18" charset="0"/>
              </a:rPr>
              <a:t>saling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terhubung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menggunakan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standar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sistem</a:t>
            </a:r>
            <a:r>
              <a:rPr lang="en-US" altLang="en-US" sz="2585" b="1" dirty="0">
                <a:latin typeface="Garamond" panose="02020404030301010803" pitchFamily="18" charset="0"/>
              </a:rPr>
              <a:t> global Transmission Control Protocol/Internet Protocol Suite (TCP/IP) </a:t>
            </a:r>
            <a:r>
              <a:rPr lang="en-US" altLang="en-US" sz="2585" b="1" dirty="0" err="1">
                <a:latin typeface="Garamond" panose="02020404030301010803" pitchFamily="18" charset="0"/>
              </a:rPr>
              <a:t>sebagai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protokol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pertukaran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paket</a:t>
            </a:r>
            <a:r>
              <a:rPr lang="en-US" altLang="en-US" sz="2585" b="1" dirty="0">
                <a:latin typeface="Garamond" panose="02020404030301010803" pitchFamily="18" charset="0"/>
              </a:rPr>
              <a:t> (packet switching communication protocol) </a:t>
            </a:r>
            <a:r>
              <a:rPr lang="en-US" altLang="en-US" sz="2585" b="1" dirty="0" err="1">
                <a:latin typeface="Garamond" panose="02020404030301010803" pitchFamily="18" charset="0"/>
              </a:rPr>
              <a:t>untuk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melayani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miliaran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pengguna</a:t>
            </a:r>
            <a:r>
              <a:rPr lang="en-US" altLang="en-US" sz="2585" b="1" dirty="0">
                <a:latin typeface="Garamond" panose="02020404030301010803" pitchFamily="18" charset="0"/>
              </a:rPr>
              <a:t> di </a:t>
            </a:r>
            <a:r>
              <a:rPr lang="en-US" altLang="en-US" sz="2585" b="1" dirty="0" err="1">
                <a:latin typeface="Garamond" panose="02020404030301010803" pitchFamily="18" charset="0"/>
              </a:rPr>
              <a:t>seluruh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dunia.Rangkaian</a:t>
            </a:r>
            <a:r>
              <a:rPr lang="en-US" altLang="en-US" sz="2585" b="1" dirty="0">
                <a:latin typeface="Garamond" panose="02020404030301010803" pitchFamily="18" charset="0"/>
              </a:rPr>
              <a:t> internet yang </a:t>
            </a:r>
            <a:r>
              <a:rPr lang="en-US" altLang="en-US" sz="2585" b="1" dirty="0" err="1">
                <a:latin typeface="Garamond" panose="02020404030301010803" pitchFamily="18" charset="0"/>
              </a:rPr>
              <a:t>terbesar</a:t>
            </a:r>
            <a:r>
              <a:rPr lang="en-US" altLang="en-US" sz="2585" b="1" dirty="0">
                <a:latin typeface="Garamond" panose="02020404030301010803" pitchFamily="18" charset="0"/>
              </a:rPr>
              <a:t> </a:t>
            </a:r>
            <a:r>
              <a:rPr lang="en-US" altLang="en-US" sz="2585" b="1" dirty="0" err="1">
                <a:latin typeface="Garamond" panose="02020404030301010803" pitchFamily="18" charset="0"/>
              </a:rPr>
              <a:t>dinamakan</a:t>
            </a:r>
            <a:r>
              <a:rPr lang="en-US" altLang="en-US" sz="2585" b="1" dirty="0">
                <a:latin typeface="Garamond" panose="02020404030301010803" pitchFamily="18" charset="0"/>
              </a:rPr>
              <a:t> Internet.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585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37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F605-046E-4B5D-9C2A-B7D6B95518BD}" type="slidenum">
              <a:rPr lang="id-ID" altLang="en-US"/>
              <a:pPr/>
              <a:t>4</a:t>
            </a:fld>
            <a:endParaRPr lang="id-ID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985" dirty="0"/>
              <a:t>TCP/IP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1554"/>
            <a:ext cx="9144000" cy="4427766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 smtClean="0">
                <a:latin typeface="AGaramond Bold" pitchFamily="18" charset="0"/>
              </a:rPr>
              <a:t>Protokol</a:t>
            </a:r>
            <a:r>
              <a:rPr lang="en-US" altLang="en-US" sz="2400" b="1" dirty="0" smtClean="0">
                <a:latin typeface="AGaramond Bold" pitchFamily="18" charset="0"/>
              </a:rPr>
              <a:t> :  </a:t>
            </a:r>
            <a:r>
              <a:rPr lang="en-US" altLang="en-US" sz="2000" b="1" dirty="0">
                <a:latin typeface="AGaramond Bold" pitchFamily="18" charset="0"/>
              </a:rPr>
              <a:t>“</a:t>
            </a:r>
            <a:r>
              <a:rPr lang="en-US" altLang="en-US" sz="2000" b="1" dirty="0" err="1">
                <a:latin typeface="AGaramond Bold" pitchFamily="18" charset="0"/>
              </a:rPr>
              <a:t>Suatu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aturan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standar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komunikasi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baik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antar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komputer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maupun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antar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jaringan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err="1">
                <a:latin typeface="AGaramond Bold" pitchFamily="18" charset="0"/>
              </a:rPr>
              <a:t>komputer</a:t>
            </a:r>
            <a:r>
              <a:rPr lang="en-US" altLang="en-US" sz="2000" b="1" dirty="0">
                <a:latin typeface="AGaramond Bold" pitchFamily="18" charset="0"/>
              </a:rPr>
              <a:t> </a:t>
            </a:r>
            <a:r>
              <a:rPr lang="en-US" altLang="en-US" sz="2000" b="1" dirty="0" smtClean="0">
                <a:latin typeface="AGaramond Bold" pitchFamily="18" charset="0"/>
              </a:rPr>
              <a:t>“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46" b="1" i="1" dirty="0">
                <a:solidFill>
                  <a:srgbClr val="FF33CC"/>
                </a:solidFill>
                <a:latin typeface="AGaramond Bold" pitchFamily="18" charset="0"/>
              </a:rPr>
              <a:t>	</a:t>
            </a:r>
            <a:endParaRPr lang="en-US" altLang="en-US" sz="1846" b="1" i="1" dirty="0" smtClean="0">
              <a:solidFill>
                <a:srgbClr val="FF33CC"/>
              </a:solidFill>
              <a:latin typeface="AGaramond Bold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b="1" i="1" dirty="0" smtClean="0">
                <a:latin typeface="AGaramond Bold" pitchFamily="18" charset="0"/>
              </a:rPr>
              <a:t>TCP/IP </a:t>
            </a:r>
            <a:r>
              <a:rPr lang="en-US" altLang="en-US" b="1" i="1" dirty="0" err="1" smtClean="0">
                <a:latin typeface="AGaramond Bold" pitchFamily="18" charset="0"/>
              </a:rPr>
              <a:t>merupakan</a:t>
            </a:r>
            <a:r>
              <a:rPr lang="en-US" altLang="en-US" b="1" i="1" dirty="0" smtClean="0">
                <a:latin typeface="AGaramond Bold" pitchFamily="18" charset="0"/>
              </a:rPr>
              <a:t> </a:t>
            </a:r>
            <a:r>
              <a:rPr lang="en-US" altLang="en-US" b="1" i="1" dirty="0" err="1" smtClean="0">
                <a:latin typeface="AGaramond Bold" pitchFamily="18" charset="0"/>
              </a:rPr>
              <a:t>salah</a:t>
            </a:r>
            <a:r>
              <a:rPr lang="en-US" altLang="en-US" b="1" i="1" dirty="0" smtClean="0">
                <a:latin typeface="AGaramond Bold" pitchFamily="18" charset="0"/>
              </a:rPr>
              <a:t> </a:t>
            </a:r>
            <a:r>
              <a:rPr lang="en-US" altLang="en-US" b="1" i="1" dirty="0" err="1" smtClean="0">
                <a:latin typeface="AGaramond Bold" pitchFamily="18" charset="0"/>
              </a:rPr>
              <a:t>satu</a:t>
            </a:r>
            <a:r>
              <a:rPr lang="en-US" altLang="en-US" b="1" i="1" dirty="0" smtClean="0">
                <a:latin typeface="AGaramond Bold" pitchFamily="18" charset="0"/>
              </a:rPr>
              <a:t> protocol </a:t>
            </a:r>
            <a:r>
              <a:rPr lang="en-US" altLang="en-US" b="1" i="1" dirty="0" err="1" smtClean="0">
                <a:latin typeface="AGaramond Bold" pitchFamily="18" charset="0"/>
              </a:rPr>
              <a:t>jaringan</a:t>
            </a:r>
            <a:endParaRPr lang="en-US" altLang="en-US" b="1" i="1" dirty="0" smtClean="0">
              <a:latin typeface="AGaramond Bold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46" b="1" i="1" dirty="0" smtClean="0">
              <a:solidFill>
                <a:srgbClr val="FF33CC"/>
              </a:solidFill>
              <a:latin typeface="AGaramond Bold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585" b="1" i="1" dirty="0" smtClean="0">
                <a:latin typeface="AGaramond Bold" pitchFamily="18" charset="0"/>
              </a:rPr>
              <a:t>   “</a:t>
            </a:r>
            <a:r>
              <a:rPr lang="en-US" altLang="en-US" sz="2585" b="1" i="1" dirty="0">
                <a:latin typeface="AGaramond Bold" pitchFamily="18" charset="0"/>
              </a:rPr>
              <a:t>Transmission Control </a:t>
            </a:r>
            <a:r>
              <a:rPr lang="en-US" altLang="en-US" sz="2585" b="1" i="1" dirty="0" err="1">
                <a:latin typeface="AGaramond Bold" pitchFamily="18" charset="0"/>
              </a:rPr>
              <a:t>Protokol</a:t>
            </a:r>
            <a:r>
              <a:rPr lang="en-US" altLang="en-US" sz="2585" b="1" i="1" dirty="0">
                <a:latin typeface="AGaramond Bold" pitchFamily="18" charset="0"/>
              </a:rPr>
              <a:t> / Internet </a:t>
            </a:r>
            <a:r>
              <a:rPr lang="en-US" altLang="en-US" sz="2585" b="1" i="1" dirty="0" err="1">
                <a:latin typeface="AGaramond Bold" pitchFamily="18" charset="0"/>
              </a:rPr>
              <a:t>Protokol</a:t>
            </a:r>
            <a:r>
              <a:rPr lang="en-US" altLang="en-US" sz="2585" b="1" i="1" dirty="0">
                <a:latin typeface="AGaramond Bold" pitchFamily="18" charset="0"/>
              </a:rPr>
              <a:t>”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endParaRPr lang="en-US" altLang="en-US" sz="2585" b="1" i="1" dirty="0">
              <a:latin typeface="AGaramond Bold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46" b="1" dirty="0">
                <a:latin typeface="AGaramond Bold" pitchFamily="18" charset="0"/>
              </a:rPr>
              <a:t>	</a:t>
            </a:r>
            <a:r>
              <a:rPr lang="en-US" altLang="en-US" sz="2215" b="1" dirty="0" err="1">
                <a:latin typeface="AGaramond Bold" pitchFamily="18" charset="0"/>
              </a:rPr>
              <a:t>Protokol</a:t>
            </a:r>
            <a:r>
              <a:rPr lang="en-US" altLang="en-US" sz="2215" b="1" dirty="0">
                <a:latin typeface="AGaramond Bold" pitchFamily="18" charset="0"/>
              </a:rPr>
              <a:t> yang </a:t>
            </a:r>
            <a:r>
              <a:rPr lang="en-US" altLang="en-US" sz="2215" b="1" dirty="0" err="1">
                <a:latin typeface="AGaramond Bold" pitchFamily="18" charset="0"/>
              </a:rPr>
              <a:t>dikembangkan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pada</a:t>
            </a:r>
            <a:r>
              <a:rPr lang="en-US" altLang="en-US" sz="2215" b="1" dirty="0">
                <a:latin typeface="AGaramond Bold" pitchFamily="18" charset="0"/>
              </a:rPr>
              <a:t> ARPANET </a:t>
            </a:r>
            <a:r>
              <a:rPr lang="en-US" altLang="en-US" sz="2215" b="1" dirty="0" err="1">
                <a:latin typeface="AGaramond Bold" pitchFamily="18" charset="0"/>
              </a:rPr>
              <a:t>dan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diterapkan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pada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jaringan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komputer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berbasis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sistem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operasi</a:t>
            </a:r>
            <a:r>
              <a:rPr lang="en-US" altLang="en-US" sz="2215" b="1" dirty="0">
                <a:latin typeface="AGaramond Bold" pitchFamily="18" charset="0"/>
              </a:rPr>
              <a:t> UNIX </a:t>
            </a:r>
            <a:r>
              <a:rPr lang="en-US" altLang="en-US" sz="2215" b="1" dirty="0" err="1">
                <a:latin typeface="AGaramond Bold" pitchFamily="18" charset="0"/>
              </a:rPr>
              <a:t>dengan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konsep</a:t>
            </a:r>
            <a:r>
              <a:rPr lang="en-US" altLang="en-US" sz="2215" b="1" dirty="0">
                <a:latin typeface="AGaramond Bold" pitchFamily="18" charset="0"/>
              </a:rPr>
              <a:t> open system.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215" b="1" dirty="0">
              <a:latin typeface="AGaramond Bold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215" b="1" dirty="0">
                <a:latin typeface="AGaramond Bold" pitchFamily="18" charset="0"/>
              </a:rPr>
              <a:t>	</a:t>
            </a:r>
            <a:r>
              <a:rPr lang="en-US" altLang="en-US" sz="2215" b="1" dirty="0" err="1">
                <a:latin typeface="AGaramond Bold" pitchFamily="18" charset="0"/>
              </a:rPr>
              <a:t>Menjadi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standar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protokol</a:t>
            </a:r>
            <a:r>
              <a:rPr lang="en-US" altLang="en-US" sz="2215" b="1" dirty="0">
                <a:latin typeface="AGaramond Bold" pitchFamily="18" charset="0"/>
              </a:rPr>
              <a:t> yang </a:t>
            </a:r>
            <a:r>
              <a:rPr lang="en-US" altLang="en-US" sz="2215" b="1" dirty="0" err="1">
                <a:latin typeface="AGaramond Bold" pitchFamily="18" charset="0"/>
              </a:rPr>
              <a:t>digunakan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pada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jaringan</a:t>
            </a:r>
            <a:r>
              <a:rPr lang="en-US" altLang="en-US" sz="2215" b="1" dirty="0">
                <a:latin typeface="AGaramond Bold" pitchFamily="18" charset="0"/>
              </a:rPr>
              <a:t> internet, </a:t>
            </a:r>
            <a:r>
              <a:rPr lang="en-US" altLang="en-US" sz="2215" b="1" dirty="0" err="1">
                <a:latin typeface="AGaramond Bold" pitchFamily="18" charset="0"/>
              </a:rPr>
              <a:t>karena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dapat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diterapkan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pada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hampir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segala</a:t>
            </a:r>
            <a:r>
              <a:rPr lang="en-US" altLang="en-US" sz="2215" b="1" dirty="0">
                <a:latin typeface="AGaramond Bold" pitchFamily="18" charset="0"/>
              </a:rPr>
              <a:t> platform </a:t>
            </a:r>
            <a:r>
              <a:rPr lang="en-US" altLang="en-US" sz="2215" b="1" dirty="0" err="1">
                <a:latin typeface="AGaramond Bold" pitchFamily="18" charset="0"/>
              </a:rPr>
              <a:t>komputer</a:t>
            </a:r>
            <a:r>
              <a:rPr lang="en-US" altLang="en-US" sz="2215" b="1" dirty="0">
                <a:latin typeface="AGaramond Bold" pitchFamily="18" charset="0"/>
              </a:rPr>
              <a:t>. </a:t>
            </a:r>
            <a:endParaRPr lang="id-ID" altLang="en-US" sz="2215" b="1" dirty="0">
              <a:latin typeface="AGaramond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2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15346-92E1-4F97-BF66-CEE74B485E96}" type="slidenum">
              <a:rPr lang="id-ID" altLang="en-US"/>
              <a:pPr/>
              <a:t>5</a:t>
            </a:fld>
            <a:endParaRPr lang="id-ID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31" dirty="0" err="1"/>
              <a:t>Identitas</a:t>
            </a:r>
            <a:r>
              <a:rPr lang="en-US" altLang="en-US" sz="4431" dirty="0"/>
              <a:t> di Internet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334966" y="2303584"/>
            <a:ext cx="6119446" cy="7033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2708" y="1881554"/>
            <a:ext cx="8001000" cy="3938954"/>
          </a:xfrm>
        </p:spPr>
        <p:txBody>
          <a:bodyPr/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215" b="1" dirty="0" err="1">
                <a:latin typeface="AGaramond Bold" pitchFamily="18" charset="0"/>
              </a:rPr>
              <a:t>Bentuk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dirty="0" err="1">
                <a:latin typeface="AGaramond Bold" pitchFamily="18" charset="0"/>
              </a:rPr>
              <a:t>penamaan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  <a:r>
              <a:rPr lang="en-US" altLang="en-US" sz="2215" b="1" i="1" dirty="0">
                <a:latin typeface="AGaramond Bold" pitchFamily="18" charset="0"/>
              </a:rPr>
              <a:t>host </a:t>
            </a:r>
            <a:r>
              <a:rPr lang="en-US" altLang="en-US" sz="2215" b="1" dirty="0">
                <a:latin typeface="AGaramond Bold" pitchFamily="18" charset="0"/>
              </a:rPr>
              <a:t>di Internet :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215" b="1" dirty="0">
                <a:latin typeface="AGaramond Bold" pitchFamily="18" charset="0"/>
              </a:rPr>
              <a:t>			</a:t>
            </a:r>
            <a:r>
              <a:rPr lang="en-US" altLang="en-US" sz="2585" b="1" dirty="0" err="1">
                <a:latin typeface="AGaramond Bold" pitchFamily="18" charset="0"/>
              </a:rPr>
              <a:t>host.subdomain.domain</a:t>
            </a:r>
            <a:endParaRPr lang="en-US" altLang="en-US" sz="2215" b="1" dirty="0">
              <a:latin typeface="AGaramond Bold" pitchFamily="18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215" b="1" i="1" dirty="0" err="1">
                <a:latin typeface="AGaramond Bold" pitchFamily="18" charset="0"/>
              </a:rPr>
              <a:t>Contoh</a:t>
            </a:r>
            <a:r>
              <a:rPr lang="en-US" altLang="en-US" sz="2215" b="1" i="1" dirty="0">
                <a:latin typeface="AGaramond Bold" pitchFamily="18" charset="0"/>
              </a:rPr>
              <a:t> :</a:t>
            </a:r>
            <a:r>
              <a:rPr lang="en-US" altLang="en-US" sz="2215" b="1" dirty="0">
                <a:latin typeface="AGaramond Bold" pitchFamily="18" charset="0"/>
              </a:rPr>
              <a:t>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585" b="1" dirty="0" smtClean="0">
                <a:latin typeface="AGaramond Bold" pitchFamily="18" charset="0"/>
                <a:hlinkClick r:id="rId2"/>
              </a:rPr>
              <a:t>www.upj.ac.id</a:t>
            </a:r>
            <a:endParaRPr lang="en-US" altLang="en-US" sz="2585" b="1" dirty="0">
              <a:latin typeface="AGaramond Bold" pitchFamily="18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585" b="1" dirty="0" smtClean="0">
                <a:latin typeface="AGaramond Bold" pitchFamily="18" charset="0"/>
                <a:hlinkClick r:id="rId3"/>
              </a:rPr>
              <a:t>http://sif.upj.ac.id</a:t>
            </a:r>
            <a:endParaRPr lang="en-US" altLang="en-US" sz="2585" b="1" dirty="0" smtClean="0">
              <a:latin typeface="AGaramond Bold" pitchFamily="18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en-US" altLang="en-US" sz="2585" b="1" dirty="0" smtClean="0">
              <a:latin typeface="AGaramond Bold" pitchFamily="18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en-US" altLang="en-US" sz="2585" b="1" dirty="0" smtClean="0">
              <a:latin typeface="AGaramond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3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63D1C-687C-4191-915A-617456A73B9C}" type="slidenum">
              <a:rPr lang="id-ID" altLang="en-US"/>
              <a:pPr/>
              <a:t>6</a:t>
            </a:fld>
            <a:endParaRPr lang="id-ID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985" dirty="0" err="1"/>
              <a:t>Koneksi</a:t>
            </a:r>
            <a:r>
              <a:rPr lang="en-US" altLang="en-US" sz="4985" dirty="0"/>
              <a:t> </a:t>
            </a:r>
            <a:r>
              <a:rPr lang="en-US" altLang="en-US" sz="4985" dirty="0" err="1"/>
              <a:t>ke</a:t>
            </a:r>
            <a:r>
              <a:rPr lang="en-US" altLang="en-US" sz="4985" dirty="0"/>
              <a:t> Internet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2708" y="1951892"/>
            <a:ext cx="8001000" cy="3938954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54" b="1">
                <a:latin typeface="AGaramond Bold" pitchFamily="18" charset="0"/>
              </a:rPr>
              <a:t>	</a:t>
            </a:r>
            <a:r>
              <a:rPr lang="en-US" altLang="en-US" sz="2031" b="1">
                <a:latin typeface="AGaramond Bold" pitchFamily="18" charset="0"/>
              </a:rPr>
              <a:t>Untuk dapat terhubung dengan Internet, perlu adanya koneksi ke </a:t>
            </a:r>
            <a:r>
              <a:rPr lang="en-US" altLang="en-US" sz="2031" b="1" i="1">
                <a:latin typeface="AGaramond Bold" pitchFamily="18" charset="0"/>
              </a:rPr>
              <a:t>internet</a:t>
            </a:r>
            <a:r>
              <a:rPr lang="en-US" altLang="en-US" sz="2031" b="1">
                <a:latin typeface="AGaramond Bold" pitchFamily="18" charset="0"/>
              </a:rPr>
              <a:t> </a:t>
            </a:r>
            <a:r>
              <a:rPr lang="en-US" altLang="en-US" sz="2031" b="1" i="1">
                <a:latin typeface="AGaramond Bold" pitchFamily="18" charset="0"/>
              </a:rPr>
              <a:t>Gateway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31" b="1" i="1">
              <a:latin typeface="AGaramond Bold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31" b="1">
                <a:latin typeface="AGaramond Bold" pitchFamily="18" charset="0"/>
              </a:rPr>
              <a:t>	Salah satu contoh Internet Gateway adalah Online services atau ISP ( </a:t>
            </a:r>
            <a:r>
              <a:rPr lang="en-US" altLang="en-US" sz="2031" b="1" i="1">
                <a:latin typeface="AGaramond Bold" pitchFamily="18" charset="0"/>
              </a:rPr>
              <a:t>Internet Service Provider</a:t>
            </a:r>
            <a:r>
              <a:rPr lang="en-US" altLang="en-US" sz="2031" b="1">
                <a:latin typeface="AGaramond Bold" pitchFamily="18" charset="0"/>
              </a:rPr>
              <a:t> ), suatu jasa layanan koneksi Internet untuk jaringan komputer yang terhubung kepadanya.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31" b="1">
              <a:latin typeface="AGaramond Bold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31" b="1">
                <a:latin typeface="AGaramond Bold" pitchFamily="18" charset="0"/>
              </a:rPr>
              <a:t>	</a:t>
            </a:r>
            <a:r>
              <a:rPr lang="en-US" altLang="en-US" sz="2031" b="1" i="1">
                <a:latin typeface="AGaramond Bold" pitchFamily="18" charset="0"/>
              </a:rPr>
              <a:t>Contoh ISP yang ada di Indonesia :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31" b="1">
                <a:latin typeface="AGaramond Bold" pitchFamily="18" charset="0"/>
              </a:rPr>
              <a:t>	indosatNet, TelkomNet,   adNet, Indo Internet, D~Net, Wasantara Net, VisonNet, Centrin, Idola dsb.</a:t>
            </a:r>
          </a:p>
        </p:txBody>
      </p:sp>
    </p:spTree>
    <p:extLst>
      <p:ext uri="{BB962C8B-B14F-4D97-AF65-F5344CB8AC3E}">
        <p14:creationId xmlns:p14="http://schemas.microsoft.com/office/powerpoint/2010/main" val="254453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0A603-7CFC-4DE4-938E-87D4BE83DE83}" type="slidenum">
              <a:rPr lang="id-ID" altLang="en-US"/>
              <a:pPr/>
              <a:t>7</a:t>
            </a:fld>
            <a:endParaRPr lang="id-ID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985" dirty="0" err="1">
                <a:latin typeface="Trebuchet MS (Headings)"/>
              </a:rPr>
              <a:t>Bandwith</a:t>
            </a:r>
            <a:endParaRPr lang="en-US" altLang="en-US" sz="4985" dirty="0">
              <a:latin typeface="Trebuchet MS (Headings)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104" y="1881554"/>
            <a:ext cx="8001000" cy="4273062"/>
          </a:xfrm>
        </p:spPr>
        <p:txBody>
          <a:bodyPr/>
          <a:lstStyle/>
          <a:p>
            <a:pPr marL="316531" indent="-316531" algn="just">
              <a:buNone/>
            </a:pPr>
            <a:r>
              <a:rPr lang="en-US" altLang="en-US" sz="2954" b="1">
                <a:latin typeface="AGaramond Bold" pitchFamily="18" charset="0"/>
              </a:rPr>
              <a:t>	</a:t>
            </a:r>
            <a:r>
              <a:rPr lang="en-US" altLang="en-US" sz="2954" b="1" i="1">
                <a:latin typeface="AGaramond Bold" pitchFamily="18" charset="0"/>
              </a:rPr>
              <a:t>Bandwith</a:t>
            </a:r>
            <a:r>
              <a:rPr lang="en-US" altLang="en-US" sz="2954" b="1">
                <a:latin typeface="AGaramond Bold" pitchFamily="18" charset="0"/>
              </a:rPr>
              <a:t> adalah kecepatan transmisi dalam sistem komunikasi data, dihitung dalam satuan bit / detik (bps - bit per second)</a:t>
            </a:r>
          </a:p>
          <a:p>
            <a:pPr marL="316531" indent="-316531" algn="just">
              <a:buNone/>
            </a:pPr>
            <a:r>
              <a:rPr lang="en-US" altLang="en-US" sz="2954" b="1">
                <a:latin typeface="AGaramond Bold" pitchFamily="18" charset="0"/>
              </a:rPr>
              <a:t>	</a:t>
            </a:r>
            <a:r>
              <a:rPr lang="en-US" altLang="en-US" sz="2954" b="1" i="1">
                <a:latin typeface="AGaramond Bold" pitchFamily="18" charset="0"/>
              </a:rPr>
              <a:t>Contoh :</a:t>
            </a:r>
          </a:p>
          <a:p>
            <a:pPr marL="685817" lvl="1" indent="-263776" algn="just">
              <a:buFont typeface="Wingdings" panose="05000000000000000000" pitchFamily="2" charset="2"/>
              <a:buChar char="v"/>
            </a:pPr>
            <a:r>
              <a:rPr lang="en-US" altLang="en-US" sz="2585" b="1">
                <a:latin typeface="AGaramond Bold" pitchFamily="18" charset="0"/>
              </a:rPr>
              <a:t>	</a:t>
            </a:r>
            <a:r>
              <a:rPr lang="en-US" altLang="en-US" sz="2954" b="1">
                <a:latin typeface="AGaramond Bold" pitchFamily="18" charset="0"/>
              </a:rPr>
              <a:t>Ethernet 10 - 100 Mbps</a:t>
            </a:r>
          </a:p>
          <a:p>
            <a:pPr marL="685817" lvl="1" indent="-263776" algn="just">
              <a:buFont typeface="Wingdings" panose="05000000000000000000" pitchFamily="2" charset="2"/>
              <a:buChar char="v"/>
            </a:pPr>
            <a:r>
              <a:rPr lang="en-US" altLang="en-US" sz="2954" b="1">
                <a:latin typeface="AGaramond Bold" pitchFamily="18" charset="0"/>
              </a:rPr>
              <a:t>	Modem 14,4 - 56 Kbps</a:t>
            </a:r>
          </a:p>
          <a:p>
            <a:pPr marL="685817" lvl="1" indent="-263776" algn="just">
              <a:buFont typeface="Wingdings" panose="05000000000000000000" pitchFamily="2" charset="2"/>
              <a:buChar char="v"/>
            </a:pPr>
            <a:r>
              <a:rPr lang="en-US" altLang="en-US" sz="2954" b="1">
                <a:latin typeface="AGaramond Bold" pitchFamily="18" charset="0"/>
              </a:rPr>
              <a:t>	Leased line 19 Kbps - 2 Mbps</a:t>
            </a:r>
          </a:p>
        </p:txBody>
      </p:sp>
    </p:spTree>
    <p:extLst>
      <p:ext uri="{BB962C8B-B14F-4D97-AF65-F5344CB8AC3E}">
        <p14:creationId xmlns:p14="http://schemas.microsoft.com/office/powerpoint/2010/main" val="132868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0832-446D-48EE-953E-D2A9890B9076}" type="slidenum">
              <a:rPr lang="id-ID" altLang="en-US"/>
              <a:pPr/>
              <a:t>8</a:t>
            </a:fld>
            <a:endParaRPr lang="id-ID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985" dirty="0" err="1">
                <a:latin typeface="Trebuchet MS (Headings)"/>
              </a:rPr>
              <a:t>Konfigurasi</a:t>
            </a:r>
            <a:r>
              <a:rPr lang="en-US" altLang="en-US" sz="4985" dirty="0">
                <a:latin typeface="Trebuchet MS (Headings)"/>
              </a:rPr>
              <a:t> </a:t>
            </a:r>
            <a:r>
              <a:rPr lang="en-US" altLang="en-US" sz="4985" dirty="0" err="1">
                <a:latin typeface="Trebuchet MS (Headings)"/>
              </a:rPr>
              <a:t>koneksi</a:t>
            </a:r>
            <a:endParaRPr lang="en-US" altLang="en-US" sz="4985" dirty="0">
              <a:latin typeface="Trebuchet MS (Headings)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881554"/>
            <a:ext cx="8216412" cy="4205654"/>
          </a:xfrm>
        </p:spPr>
        <p:txBody>
          <a:bodyPr/>
          <a:lstStyle/>
          <a:p>
            <a:pPr marL="316531" indent="-316531" algn="just">
              <a:buNone/>
            </a:pPr>
            <a:r>
              <a:rPr lang="en-US" altLang="en-US" sz="2215" b="1">
                <a:latin typeface="AGaramond Bold" pitchFamily="18" charset="0"/>
              </a:rPr>
              <a:t>	</a:t>
            </a:r>
            <a:r>
              <a:rPr lang="en-US" altLang="en-US" sz="2585" b="1">
                <a:latin typeface="AGaramond Bold" pitchFamily="18" charset="0"/>
              </a:rPr>
              <a:t>Contoh peralatan yang dibutuhkan untuk hubungan dari suatu jaringan komputer :</a:t>
            </a:r>
          </a:p>
          <a:p>
            <a:pPr marL="685817" lvl="1" indent="-263776">
              <a:buFont typeface="Wingdings" panose="05000000000000000000" pitchFamily="2" charset="2"/>
              <a:buChar char="Ø"/>
            </a:pPr>
            <a:r>
              <a:rPr lang="en-US" altLang="en-US" sz="2585" b="1">
                <a:latin typeface="AGaramond Bold" pitchFamily="18" charset="0"/>
              </a:rPr>
              <a:t>Jaringan komputer dengan protokol TCP/IP</a:t>
            </a:r>
          </a:p>
          <a:p>
            <a:pPr marL="685817" lvl="1" indent="-263776">
              <a:buFont typeface="Wingdings" panose="05000000000000000000" pitchFamily="2" charset="2"/>
              <a:buChar char="Ø"/>
            </a:pPr>
            <a:r>
              <a:rPr lang="en-US" altLang="en-US" sz="2585" b="1">
                <a:latin typeface="AGaramond Bold" pitchFamily="18" charset="0"/>
              </a:rPr>
              <a:t>Hubungan dengan ISP (VSAT, ISDN dsb.)</a:t>
            </a:r>
          </a:p>
          <a:p>
            <a:pPr marL="685817" lvl="1" indent="-263776">
              <a:buFont typeface="Wingdings" panose="05000000000000000000" pitchFamily="2" charset="2"/>
              <a:buChar char="Ø"/>
            </a:pPr>
            <a:r>
              <a:rPr lang="en-US" altLang="en-US" sz="2585" b="1">
                <a:latin typeface="AGaramond Bold" pitchFamily="18" charset="0"/>
              </a:rPr>
              <a:t>Peralatan untuk diatas</a:t>
            </a:r>
          </a:p>
          <a:p>
            <a:pPr marL="685817" lvl="1" indent="-263776">
              <a:buFont typeface="Wingdings" panose="05000000000000000000" pitchFamily="2" charset="2"/>
              <a:buChar char="Ø"/>
            </a:pPr>
            <a:r>
              <a:rPr lang="en-US" altLang="en-US" sz="2585" b="1">
                <a:latin typeface="AGaramond Bold" pitchFamily="18" charset="0"/>
              </a:rPr>
              <a:t>Router</a:t>
            </a:r>
          </a:p>
          <a:p>
            <a:pPr marL="685817" lvl="1" indent="-263776">
              <a:buFont typeface="Wingdings" panose="05000000000000000000" pitchFamily="2" charset="2"/>
              <a:buChar char="Ø"/>
            </a:pPr>
            <a:r>
              <a:rPr lang="en-US" altLang="en-US" sz="2585" b="1">
                <a:latin typeface="AGaramond Bold" pitchFamily="18" charset="0"/>
              </a:rPr>
              <a:t>Server jaringan (DNS, Mail, Web dsb.)</a:t>
            </a:r>
          </a:p>
        </p:txBody>
      </p:sp>
    </p:spTree>
    <p:extLst>
      <p:ext uri="{BB962C8B-B14F-4D97-AF65-F5344CB8AC3E}">
        <p14:creationId xmlns:p14="http://schemas.microsoft.com/office/powerpoint/2010/main" val="193920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www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43472"/>
            <a:ext cx="8229600" cy="43251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World Wide </a:t>
            </a:r>
            <a:r>
              <a:rPr lang="en-US" altLang="en-US" sz="2400" dirty="0" smtClean="0"/>
              <a:t>Web(WWW)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informasi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dipakai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pengenal</a:t>
            </a:r>
            <a:r>
              <a:rPr lang="en-US" altLang="en-US" sz="2400" dirty="0"/>
              <a:t> global yang </a:t>
            </a:r>
            <a:r>
              <a:rPr lang="en-US" altLang="en-US" sz="2400" dirty="0" err="1"/>
              <a:t>disebut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Pengidentifikasi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Sumber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Seragam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mengenal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sumber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berguna</a:t>
            </a:r>
            <a:r>
              <a:rPr lang="en-US" alt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www </a:t>
            </a:r>
            <a:r>
              <a:rPr lang="en-US" altLang="en-US" sz="2400" dirty="0" err="1" smtClean="0"/>
              <a:t>merupakan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tempat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memberikan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informasi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berbasiskan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elektronik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berupa</a:t>
            </a:r>
            <a:r>
              <a:rPr lang="en-US" altLang="en-US" sz="2400" dirty="0" smtClean="0"/>
              <a:t> : multimedia, </a:t>
            </a:r>
            <a:r>
              <a:rPr lang="en-US" altLang="en-US" sz="2400" dirty="0" err="1" smtClean="0"/>
              <a:t>teks</a:t>
            </a:r>
            <a:r>
              <a:rPr lang="en-US" altLang="en-US" sz="2400" dirty="0" smtClean="0"/>
              <a:t> , </a:t>
            </a:r>
            <a:r>
              <a:rPr lang="en-US" altLang="en-US" sz="2400" dirty="0" err="1" smtClean="0"/>
              <a:t>grafis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serta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segala</a:t>
            </a:r>
            <a:r>
              <a:rPr lang="en-US" altLang="en-US" sz="2400" dirty="0" smtClean="0"/>
              <a:t> data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informasi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dapat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dimasukkan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format – format </a:t>
            </a:r>
            <a:r>
              <a:rPr lang="en-US" altLang="en-US" sz="2400" dirty="0" err="1" smtClean="0"/>
              <a:t>tersebut,umumnya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bahasa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memberikan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informasi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berbasiskan</a:t>
            </a:r>
            <a:r>
              <a:rPr lang="en-US" altLang="en-US" sz="2400" dirty="0" smtClean="0"/>
              <a:t> HTML. </a:t>
            </a:r>
            <a:r>
              <a:rPr lang="en-US" altLang="en-US" sz="2400" dirty="0" err="1" smtClean="0"/>
              <a:t>Saat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world wide web </a:t>
            </a:r>
            <a:r>
              <a:rPr lang="en-US" altLang="en-US" sz="2400" dirty="0" err="1" smtClean="0"/>
              <a:t>merupakan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bagian</a:t>
            </a:r>
            <a:r>
              <a:rPr lang="en-US" altLang="en-US" sz="2400" dirty="0" smtClean="0"/>
              <a:t> yang paling </a:t>
            </a:r>
            <a:r>
              <a:rPr lang="en-US" altLang="en-US" sz="2400" dirty="0" err="1" smtClean="0"/>
              <a:t>terkenal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internet </a:t>
            </a:r>
            <a:r>
              <a:rPr lang="en-US" altLang="en-US" sz="2400" dirty="0" err="1" smtClean="0"/>
              <a:t>sebab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kemudahan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fleksibilitas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penyampaian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informasi</a:t>
            </a:r>
            <a:r>
              <a:rPr lang="en-US" altLang="en-US" sz="2400" dirty="0" smtClean="0"/>
              <a:t>. 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2400" dirty="0"/>
              <a:t> </a:t>
            </a:r>
            <a:r>
              <a:rPr lang="en-US" altLang="en-US" sz="2000" dirty="0" err="1" smtClean="0"/>
              <a:t>sumber</a:t>
            </a:r>
            <a:r>
              <a:rPr lang="en-US" altLang="en-US" sz="2000" dirty="0" smtClean="0"/>
              <a:t> : </a:t>
            </a:r>
            <a:r>
              <a:rPr lang="en-US" altLang="en-US" sz="1600" dirty="0" err="1" smtClean="0"/>
              <a:t>Darma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Jarot</a:t>
            </a:r>
            <a:r>
              <a:rPr lang="en-US" altLang="en-US" sz="1600" dirty="0"/>
              <a:t> S., </a:t>
            </a:r>
            <a:r>
              <a:rPr lang="en-US" altLang="en-US" sz="1600" dirty="0" err="1"/>
              <a:t>Shenia</a:t>
            </a:r>
            <a:r>
              <a:rPr lang="en-US" altLang="en-US" sz="1600" dirty="0"/>
              <a:t> A (2009). </a:t>
            </a:r>
            <a:r>
              <a:rPr lang="en-US" altLang="en-US" sz="1600" dirty="0" err="1"/>
              <a:t>Buku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Pintar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Menguasai</a:t>
            </a:r>
            <a:r>
              <a:rPr lang="en-US" altLang="en-US" sz="1600" dirty="0"/>
              <a:t> Internet. Media Kita. ISBN 979-794-172-8.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0379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7315</TotalTime>
  <Words>652</Words>
  <Application>Microsoft Office PowerPoint</Application>
  <PresentationFormat>On-screen Show (4:3)</PresentationFormat>
  <Paragraphs>126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AGaramond Bold</vt:lpstr>
      <vt:lpstr>Arial</vt:lpstr>
      <vt:lpstr>Calibri</vt:lpstr>
      <vt:lpstr>Franklin Gothic Book</vt:lpstr>
      <vt:lpstr>Garamond</vt:lpstr>
      <vt:lpstr>Georgia</vt:lpstr>
      <vt:lpstr>Times New Roman</vt:lpstr>
      <vt:lpstr>Trebuchet MS</vt:lpstr>
      <vt:lpstr>Trebuchet MS (Headings)</vt:lpstr>
      <vt:lpstr>Wingdings</vt:lpstr>
      <vt:lpstr>Wingdings 2</vt:lpstr>
      <vt:lpstr>Urban</vt:lpstr>
      <vt:lpstr>PowerPoint Presentation</vt:lpstr>
      <vt:lpstr>Chapter Objectives</vt:lpstr>
      <vt:lpstr>Internet</vt:lpstr>
      <vt:lpstr>TCP/IP</vt:lpstr>
      <vt:lpstr>Identitas di Internet</vt:lpstr>
      <vt:lpstr>Koneksi ke Internet</vt:lpstr>
      <vt:lpstr>Bandwith</vt:lpstr>
      <vt:lpstr>Konfigurasi koneksi</vt:lpstr>
      <vt:lpstr>www</vt:lpstr>
      <vt:lpstr>HTTP</vt:lpstr>
      <vt:lpstr>Pengertian URL</vt:lpstr>
      <vt:lpstr>Internet Media Knowledge Sharing</vt:lpstr>
      <vt:lpstr>Internet: Sarana Belajar Online</vt:lpstr>
      <vt:lpstr>KM Technology &amp; Tools di Internet</vt:lpstr>
      <vt:lpstr>Tools KM digunakan untuk keperluan:</vt:lpstr>
      <vt:lpstr>Basic KM Tools</vt:lpstr>
      <vt:lpstr>Keamanan </vt:lpstr>
      <vt:lpstr>Chapter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499</cp:revision>
  <dcterms:created xsi:type="dcterms:W3CDTF">2011-09-16T02:11:44Z</dcterms:created>
  <dcterms:modified xsi:type="dcterms:W3CDTF">2018-03-29T01:53:19Z</dcterms:modified>
</cp:coreProperties>
</file>