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56" r:id="rId2"/>
    <p:sldId id="267" r:id="rId3"/>
    <p:sldId id="275" r:id="rId4"/>
    <p:sldId id="276" r:id="rId5"/>
    <p:sldId id="277" r:id="rId6"/>
    <p:sldId id="278" r:id="rId7"/>
    <p:sldId id="268" r:id="rId8"/>
    <p:sldId id="279" r:id="rId9"/>
    <p:sldId id="269" r:id="rId10"/>
    <p:sldId id="282" r:id="rId11"/>
    <p:sldId id="285" r:id="rId12"/>
    <p:sldId id="284" r:id="rId13"/>
    <p:sldId id="286" r:id="rId14"/>
    <p:sldId id="270" r:id="rId15"/>
    <p:sldId id="288" r:id="rId16"/>
    <p:sldId id="289" r:id="rId17"/>
    <p:sldId id="290" r:id="rId18"/>
    <p:sldId id="273" r:id="rId19"/>
    <p:sldId id="265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E8FB6B3-1705-4FAA-B81A-441863EB2E2A}">
          <p14:sldIdLst>
            <p14:sldId id="256"/>
            <p14:sldId id="267"/>
            <p14:sldId id="275"/>
            <p14:sldId id="276"/>
            <p14:sldId id="277"/>
            <p14:sldId id="278"/>
            <p14:sldId id="268"/>
            <p14:sldId id="279"/>
            <p14:sldId id="269"/>
            <p14:sldId id="282"/>
          </p14:sldIdLst>
        </p14:section>
        <p14:section name="DOM" id="{F04394BD-A018-4B68-B296-9E520D6D0D4E}">
          <p14:sldIdLst>
            <p14:sldId id="285"/>
            <p14:sldId id="284"/>
            <p14:sldId id="286"/>
            <p14:sldId id="270"/>
            <p14:sldId id="288"/>
            <p14:sldId id="289"/>
            <p14:sldId id="290"/>
            <p14:sldId id="27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Pengolahan Informasi Berbasis Script</a:t>
            </a:r>
            <a:r>
              <a:rPr lang="en-US" sz="1200" baseline="0" smtClean="0">
                <a:solidFill>
                  <a:schemeClr val="bg1"/>
                </a:solidFill>
              </a:rPr>
              <a:t> | IST209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15/09/2016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 Informasi Berbasis Bahasa Pemrograman Script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Dasar </a:t>
            </a:r>
            <a:r>
              <a:rPr lang="en-US" smtClean="0"/>
              <a:t>Javascript </a:t>
            </a:r>
            <a:r>
              <a:rPr lang="en-US" smtClean="0"/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While loops: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while(condition) {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smtClean="0">
                <a:cs typeface="Courier New" panose="02070309020205020404" pitchFamily="49" charset="0"/>
              </a:rPr>
              <a:t>Contoh: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var count = 0;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while(count &lt;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5)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alert(count);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228600"/>
            <a:r>
              <a:rPr lang="en-US" sz="2400" smtClean="0">
                <a:cs typeface="Courier New" panose="02070309020205020404" pitchFamily="49" charset="0"/>
              </a:rPr>
              <a:t>Contoh for untuk array:</a:t>
            </a:r>
            <a:endParaRPr lang="en-US" sz="2400">
              <a:cs typeface="Courier New" panose="02070309020205020404" pitchFamily="49" charset="0"/>
            </a:endParaRP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var count = 0;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while(count &lt; classMates.length) {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alert(classMates[count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348880"/>
            <a:ext cx="5976664" cy="792088"/>
          </a:xfrm>
          <a:prstGeom prst="rect">
            <a:avLst/>
          </a:prstGeom>
          <a:solidFill>
            <a:schemeClr val="accent5">
              <a:alpha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hirarki object model pada browser:</a:t>
            </a:r>
            <a:endParaRPr lang="en-US"/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 bwMode="auto">
          <a:xfrm>
            <a:off x="1771650" y="2564904"/>
            <a:ext cx="7010514" cy="4149080"/>
            <a:chOff x="2268" y="4103"/>
            <a:chExt cx="8820" cy="5220"/>
          </a:xfrm>
        </p:grpSpPr>
        <p:sp>
          <p:nvSpPr>
            <p:cNvPr id="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68" y="4103"/>
              <a:ext cx="8820" cy="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4248" y="410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window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5148" y="46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document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6048" y="518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Body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6950" y="5724"/>
              <a:ext cx="107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Style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22"/>
            <p:cNvSpPr>
              <a:spLocks noChangeShapeType="1"/>
            </p:cNvSpPr>
            <p:nvPr/>
          </p:nvSpPr>
          <p:spPr bwMode="auto">
            <a:xfrm rot="16200000" flipH="1">
              <a:off x="4788" y="4463"/>
              <a:ext cx="3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21"/>
            <p:cNvSpPr>
              <a:spLocks noChangeShapeType="1"/>
            </p:cNvSpPr>
            <p:nvPr/>
          </p:nvSpPr>
          <p:spPr bwMode="auto">
            <a:xfrm rot="16200000" flipH="1">
              <a:off x="5734" y="5048"/>
              <a:ext cx="360" cy="26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20"/>
            <p:cNvSpPr>
              <a:spLocks noChangeShapeType="1"/>
            </p:cNvSpPr>
            <p:nvPr/>
          </p:nvSpPr>
          <p:spPr bwMode="auto">
            <a:xfrm rot="16200000" flipH="1">
              <a:off x="6588" y="5543"/>
              <a:ext cx="361" cy="36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148" y="62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AutoShape 18"/>
            <p:cNvSpPr>
              <a:spLocks noChangeShapeType="1"/>
            </p:cNvSpPr>
            <p:nvPr/>
          </p:nvSpPr>
          <p:spPr bwMode="auto">
            <a:xfrm rot="16200000" flipH="1">
              <a:off x="3978" y="5273"/>
              <a:ext cx="19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48" y="680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Frame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148" y="73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History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148" y="788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48" y="842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Navigator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148" y="89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Screen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AutoShape 12"/>
            <p:cNvSpPr>
              <a:spLocks noChangeShapeType="1"/>
            </p:cNvSpPr>
            <p:nvPr/>
          </p:nvSpPr>
          <p:spPr bwMode="auto">
            <a:xfrm rot="16200000" flipH="1">
              <a:off x="3708" y="5543"/>
              <a:ext cx="252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1"/>
            <p:cNvSpPr>
              <a:spLocks noChangeShapeType="1"/>
            </p:cNvSpPr>
            <p:nvPr/>
          </p:nvSpPr>
          <p:spPr bwMode="auto">
            <a:xfrm rot="16200000" flipH="1">
              <a:off x="3438" y="5813"/>
              <a:ext cx="30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10"/>
            <p:cNvSpPr>
              <a:spLocks noChangeShapeType="1"/>
            </p:cNvSpPr>
            <p:nvPr/>
          </p:nvSpPr>
          <p:spPr bwMode="auto">
            <a:xfrm rot="16200000" flipH="1">
              <a:off x="3168" y="6083"/>
              <a:ext cx="360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9"/>
            <p:cNvSpPr>
              <a:spLocks noChangeShapeType="1"/>
            </p:cNvSpPr>
            <p:nvPr/>
          </p:nvSpPr>
          <p:spPr bwMode="auto">
            <a:xfrm rot="16200000" flipH="1">
              <a:off x="2898" y="6353"/>
              <a:ext cx="414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16200000" flipH="1">
              <a:off x="2628" y="6623"/>
              <a:ext cx="46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59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Window:</a:t>
            </a:r>
          </a:p>
          <a:p>
            <a:pPr lvl="1"/>
            <a:r>
              <a:rPr lang="en-US" smtClean="0"/>
              <a:t>Property </a:t>
            </a:r>
            <a:r>
              <a:rPr lang="en-US"/>
              <a:t>status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alert( 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confirm( 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prompt( 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open( 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close( )</a:t>
            </a:r>
          </a:p>
        </p:txBody>
      </p:sp>
    </p:spTree>
    <p:extLst>
      <p:ext uri="{BB962C8B-B14F-4D97-AF65-F5344CB8AC3E}">
        <p14:creationId xmlns:p14="http://schemas.microsoft.com/office/powerpoint/2010/main" val="17018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 object model pada dokumen HTML</a:t>
            </a:r>
            <a:endParaRPr lang="en-US"/>
          </a:p>
        </p:txBody>
      </p:sp>
      <p:pic>
        <p:nvPicPr>
          <p:cNvPr id="2054" name="Picture 6" descr="DOM HTML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86838"/>
            <a:ext cx="6726182" cy="368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7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875" y="1087980"/>
            <a:ext cx="5572645" cy="5581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07509"/>
            <a:ext cx="8229600" cy="1066800"/>
          </a:xfrm>
        </p:spPr>
        <p:txBody>
          <a:bodyPr>
            <a:normAutofit/>
          </a:bodyPr>
          <a:lstStyle/>
          <a:p>
            <a:r>
              <a:rPr lang="en-US"/>
              <a:t>DOM </a:t>
            </a:r>
            <a:r>
              <a:rPr lang="en-US">
                <a:solidFill>
                  <a:schemeClr val="tx1"/>
                </a:solidFill>
              </a:rPr>
              <a:t>- </a:t>
            </a:r>
            <a:r>
              <a:rPr lang="en-US" sz="2400">
                <a:solidFill>
                  <a:schemeClr val="tx1"/>
                </a:solidFill>
              </a:rPr>
              <a:t>Contoh object model pada dokumen </a:t>
            </a:r>
            <a:r>
              <a:rPr lang="en-US" sz="2400" smtClean="0">
                <a:solidFill>
                  <a:schemeClr val="tx1"/>
                </a:solidFill>
              </a:rPr>
              <a:t>HTML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0667" y="930528"/>
            <a:ext cx="54726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&lt;html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head&gt;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title&gt; :: Welcome ::&lt;/title&gt;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head&gt;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ul class="right"&gt;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 class="has-dropdown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a href="#"&gt;about&lt;/a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ul class="dropdown"&gt;        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a href="#"&gt;about me&lt;/a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li&gt;    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ul&gt;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li&gt;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 class="has-dropdown"&gt;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a href="#"&gt;UI Tech&lt;/a&gt;    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ul class="dropdown"&gt;        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li&gt;&lt;a href="#"&gt;CSS&lt;/a&gt;&lt;/li&gt;   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ul&gt;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li&gt;   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	&lt;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a href="#"&gt;contact&lt;/a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	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li&gt;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ul&gt;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  <a:endParaRPr lang="en-US" sz="1400" spc="-15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28600" algn="l"/>
                <a:tab pos="571500" algn="l"/>
                <a:tab pos="914400" algn="l"/>
                <a:tab pos="1257300" algn="l"/>
                <a:tab pos="1600200" algn="l"/>
                <a:tab pos="1943100" algn="l"/>
              </a:tabLst>
            </a:pP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spc="-15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US" sz="1400" spc="-15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spc="-15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 smtClean="0"/>
              <a:t>Method document.createElement</a:t>
            </a:r>
            <a:r>
              <a:rPr lang="en-US"/>
              <a:t>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</a:t>
            </a:r>
            <a:r>
              <a:rPr lang="en-US" smtClean="0"/>
              <a:t>getElementById()</a:t>
            </a:r>
            <a:endParaRPr lang="en-US"/>
          </a:p>
          <a:p>
            <a:pPr lvl="1"/>
            <a:r>
              <a:rPr lang="en-US" smtClean="0"/>
              <a:t>Method </a:t>
            </a:r>
            <a:r>
              <a:rPr lang="en-US"/>
              <a:t>document.getElementsByClassName()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document.getElementsByTagName()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document.getElementsByName</a:t>
            </a:r>
            <a:r>
              <a:rPr lang="en-US" smtClean="0"/>
              <a:t>()</a:t>
            </a:r>
          </a:p>
          <a:p>
            <a:pPr lvl="1"/>
            <a:r>
              <a:rPr lang="en-US" smtClean="0"/>
              <a:t>Method </a:t>
            </a:r>
            <a:r>
              <a:rPr lang="en-US"/>
              <a:t>document.write</a:t>
            </a:r>
            <a:r>
              <a:rPr lang="en-US" smtClean="0"/>
              <a:t>()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 smtClean="0"/>
              <a:t>Method document.createElement()</a:t>
            </a:r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divTambahan = document.createElement('div');</a:t>
            </a:r>
          </a:p>
          <a:p>
            <a:pPr marL="10287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divTambahan.id="idDivBaru";</a:t>
            </a: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divTambahan.innerText = "ini DIV tambahan";</a:t>
            </a: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document.body.appendChild(divTambahan);</a:t>
            </a:r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19313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Property dan Method pada Object Document:</a:t>
            </a:r>
          </a:p>
          <a:p>
            <a:pPr lvl="1"/>
            <a:r>
              <a:rPr lang="en-US"/>
              <a:t>Method document.getElementById()</a:t>
            </a:r>
          </a:p>
          <a:p>
            <a:pPr marL="685800" lvl="1" indent="0">
              <a:buNone/>
            </a:pPr>
            <a:r>
              <a:rPr lang="en-US" smtClean="0"/>
              <a:t>Contoh:</a:t>
            </a:r>
          </a:p>
          <a:p>
            <a:pPr marL="411480" lvl="1" indent="0">
              <a:buNone/>
            </a:pPr>
            <a:endParaRPr lang="en-US" smtClean="0"/>
          </a:p>
          <a:p>
            <a:pPr marL="6858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ubah() {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document.getElementById("noSatu").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innerText='Teks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Baru';</a:t>
            </a: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id=“noSatu"&gt;Teks Awal&lt;/div&gt;</a:t>
            </a:r>
            <a:endParaRPr lang="en-US" sz="180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lvl="1" indent="0">
              <a:buNone/>
            </a:pP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onclick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=“ubah();"&gt;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 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</a:t>
            </a:r>
            <a:r>
              <a:rPr lang="en-US" sz="180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</a:t>
            </a: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685800" lvl="1" indent="0">
              <a:buNone/>
            </a:pPr>
            <a:r>
              <a:rPr lang="en-US" sz="180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6640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Jack Franklin, “Beginning jQuery”, Apress, 2013.</a:t>
            </a:r>
          </a:p>
          <a:p>
            <a:r>
              <a:rPr lang="en-US" smtClean="0"/>
              <a:t>Mukund Chaudary and Ankur Kumar, “Practical jQuery, Apress, 2013.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That’s All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325112"/>
          </a:xfrm>
        </p:spPr>
        <p:txBody>
          <a:bodyPr/>
          <a:lstStyle/>
          <a:p>
            <a:r>
              <a:rPr lang="en-US"/>
              <a:t>S</a:t>
            </a:r>
            <a:r>
              <a:rPr lang="en-US" smtClean="0"/>
              <a:t>election dengan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marL="402336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 (&lt;kondisi&gt;) {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&lt;statement_kondisi_terpenuhi&gt;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None/>
            </a:pPr>
            <a:endParaRPr lang="en-US"/>
          </a:p>
          <a:p>
            <a:pPr marL="402336" lvl="1" indent="0">
              <a:buNone/>
            </a:pPr>
            <a:r>
              <a:rPr lang="en-US" smtClean="0"/>
              <a:t>Contoh: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var age = 10;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if(age &lt; 12) {</a:t>
            </a:r>
          </a:p>
          <a:p>
            <a:pPr marL="667512" lvl="2" indent="0">
              <a:buNone/>
              <a:tabLst>
                <a:tab pos="1314450" algn="l"/>
              </a:tabLst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alert(“Anak-anak");</a:t>
            </a:r>
            <a:endParaRPr 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2420888"/>
            <a:ext cx="6552728" cy="1368152"/>
          </a:xfrm>
          <a:prstGeom prst="rect">
            <a:avLst/>
          </a:prstGeom>
          <a:solidFill>
            <a:schemeClr val="accent5">
              <a:alpha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8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4325938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S</a:t>
            </a:r>
            <a:r>
              <a:rPr lang="en-US" smtClean="0"/>
              <a:t>election dengan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if…</a:t>
            </a:r>
            <a:r>
              <a:rPr lang="en-US" smtClean="0"/>
              <a:t>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else…</a:t>
            </a:r>
          </a:p>
          <a:p>
            <a:pPr marL="402336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 (&lt;kondisi&gt;) {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&lt;statement_kondisi_terpenuhi&gt;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 &lt;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statement_kondisi_tidak terpenuhi&gt;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endParaRPr lang="en-US"/>
          </a:p>
          <a:p>
            <a:pPr marL="402336" lvl="1" indent="0">
              <a:buNone/>
            </a:pPr>
            <a:r>
              <a:rPr lang="en-US" smtClean="0"/>
              <a:t>Contoh: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var age = 10;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if(age &lt; 12) {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alert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Anak-anak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667512" lvl="2" indent="0"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67512" lvl="2" indent="0"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Bukan anak-anak");</a:t>
            </a:r>
          </a:p>
          <a:p>
            <a:pPr marL="667512" lvl="2" indent="0">
              <a:buNone/>
            </a:pP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67512" lvl="2" indent="0">
              <a:buNone/>
              <a:tabLst>
                <a:tab pos="1203325" algn="l"/>
              </a:tabLst>
            </a:pPr>
            <a:endParaRPr 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592" y="2262584"/>
            <a:ext cx="7416824" cy="1800200"/>
          </a:xfrm>
          <a:prstGeom prst="rect">
            <a:avLst/>
          </a:prstGeom>
          <a:solidFill>
            <a:schemeClr val="accent5">
              <a:alpha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4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458224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S</a:t>
            </a:r>
            <a:r>
              <a:rPr lang="en-US" smtClean="0"/>
              <a:t>election dengan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if…</a:t>
            </a:r>
            <a:r>
              <a:rPr lang="en-US" smtClean="0"/>
              <a:t>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if… else…</a:t>
            </a:r>
          </a:p>
          <a:p>
            <a:pPr marL="402336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 (&lt;kondisi1&gt;) {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&lt;statement_kondisi_terpenuhi&gt;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(&lt;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kondisi2&gt;){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&lt;statement_kondisi1_tdk_terpenuhi_kondisi2_terpenuhi&gt;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402336" lvl="1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 &lt;statement_kondisi1_dan_kondisi2_tdk_terpenuhi&gt;</a:t>
            </a:r>
          </a:p>
          <a:p>
            <a:pPr marL="402336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2336" lvl="1" indent="0">
              <a:buNone/>
            </a:pPr>
            <a:endParaRPr lang="en-US"/>
          </a:p>
          <a:p>
            <a:pPr marL="402336" lvl="1" indent="0">
              <a:buNone/>
            </a:pPr>
            <a:r>
              <a:rPr lang="en-US" smtClean="0"/>
              <a:t>Contoh:</a:t>
            </a:r>
          </a:p>
          <a:p>
            <a:pPr marL="667512" lvl="2" indent="0">
              <a:buNone/>
            </a:pPr>
            <a:r>
              <a:rPr lang="en-US" sz="2600">
                <a:latin typeface="Courier New" panose="02070309020205020404" pitchFamily="49" charset="0"/>
                <a:cs typeface="Courier New" panose="02070309020205020404" pitchFamily="49" charset="0"/>
              </a:rPr>
              <a:t>if(age &lt;= 12) {</a:t>
            </a:r>
          </a:p>
          <a:p>
            <a:pPr marL="667512" lvl="2" indent="0">
              <a:buNone/>
              <a:tabLst>
                <a:tab pos="1143000" algn="l"/>
              </a:tabLst>
            </a:pPr>
            <a:r>
              <a:rPr lang="en-US" sz="2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alert(“Anak-anak");</a:t>
            </a:r>
            <a:endParaRPr lang="en-US" sz="2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  <a:tabLst>
                <a:tab pos="1143000" algn="l"/>
              </a:tabLst>
            </a:pPr>
            <a:r>
              <a:rPr lang="en-US" sz="260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60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600">
                <a:latin typeface="Courier New" panose="02070309020205020404" pitchFamily="49" charset="0"/>
                <a:cs typeface="Courier New" panose="02070309020205020404" pitchFamily="49" charset="0"/>
              </a:rPr>
              <a:t>if (age &lt; 20) {</a:t>
            </a:r>
          </a:p>
          <a:p>
            <a:pPr marL="667512" lvl="2" indent="0">
              <a:buNone/>
              <a:tabLst>
                <a:tab pos="1143000" algn="l"/>
              </a:tabLst>
            </a:pPr>
            <a:r>
              <a:rPr lang="en-US" sz="2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alert(“Remaja");</a:t>
            </a:r>
            <a:endParaRPr lang="en-US" sz="2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  <a:tabLst>
                <a:tab pos="1143000" algn="l"/>
              </a:tabLst>
            </a:pPr>
            <a:r>
              <a:rPr lang="en-US" sz="260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667512" lvl="2" indent="0">
              <a:buNone/>
              <a:tabLst>
                <a:tab pos="1143000" algn="l"/>
              </a:tabLst>
            </a:pPr>
            <a:r>
              <a:rPr lang="en-US" sz="2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alert(“Dewasa");</a:t>
            </a:r>
            <a:endParaRPr lang="en-US" sz="2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7512" lvl="2" indent="0">
              <a:buNone/>
              <a:tabLst>
                <a:tab pos="1143000" algn="l"/>
              </a:tabLst>
            </a:pPr>
            <a:r>
              <a:rPr lang="en-US" sz="2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592" y="2204864"/>
            <a:ext cx="7416824" cy="1944216"/>
          </a:xfrm>
          <a:prstGeom prst="rect">
            <a:avLst/>
          </a:prstGeom>
          <a:solidFill>
            <a:schemeClr val="accent5">
              <a:alpha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9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Operator Relasional (Komparasi)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909753"/>
              </p:ext>
            </p:extLst>
          </p:nvPr>
        </p:nvGraphicFramePr>
        <p:xfrm>
          <a:off x="457200" y="19431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Operator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Example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=== </a:t>
                      </a: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equality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da-DK" smtClean="0">
                          <a:effectLst/>
                        </a:rPr>
                        <a:t>'50‘ === 50 </a:t>
                      </a:r>
                      <a:r>
                        <a:rPr lang="da-DK">
                          <a:effectLst/>
                        </a:rPr>
                        <a:t>// false </a:t>
                      </a:r>
                      <a:endParaRPr lang="da-DK" smtClean="0">
                        <a:effectLst/>
                      </a:endParaRPr>
                    </a:p>
                    <a:p>
                      <a:r>
                        <a:rPr lang="da-DK" smtClean="0">
                          <a:effectLst/>
                        </a:rPr>
                        <a:t>50  === 50 </a:t>
                      </a:r>
                      <a:r>
                        <a:rPr lang="da-DK">
                          <a:effectLst/>
                        </a:rPr>
                        <a:t>// true</a:t>
                      </a:r>
                    </a:p>
                  </a:txBody>
                  <a:tcPr marL="95250" marR="952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effectLst/>
                        </a:rPr>
                        <a:t>!==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non-equality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da-DK" smtClean="0">
                          <a:effectLst/>
                        </a:rPr>
                        <a:t>'50‘ !== 50 </a:t>
                      </a:r>
                      <a:r>
                        <a:rPr lang="da-DK">
                          <a:effectLst/>
                        </a:rPr>
                        <a:t>// true </a:t>
                      </a:r>
                      <a:endParaRPr lang="da-DK" smtClean="0">
                        <a:effectLst/>
                      </a:endParaRPr>
                    </a:p>
                    <a:p>
                      <a:r>
                        <a:rPr lang="da-DK" smtClean="0">
                          <a:effectLst/>
                        </a:rPr>
                        <a:t>50 !== 50 </a:t>
                      </a:r>
                      <a:r>
                        <a:rPr lang="da-DK">
                          <a:effectLst/>
                        </a:rPr>
                        <a:t>// false</a:t>
                      </a:r>
                    </a:p>
                  </a:txBody>
                  <a:tcPr marL="95250" marR="952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effectLst/>
                        </a:rPr>
                        <a:t>&gt;</a:t>
                      </a:r>
                    </a:p>
                    <a:p>
                      <a:pPr algn="ctr"/>
                      <a:r>
                        <a:rPr lang="en-US" smtClean="0">
                          <a:effectLst/>
                        </a:rPr>
                        <a:t>&lt;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greater than</a:t>
                      </a:r>
                    </a:p>
                    <a:p>
                      <a:r>
                        <a:rPr lang="en-US" smtClean="0">
                          <a:effectLst/>
                        </a:rPr>
                        <a:t>Less than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da-DK" smtClean="0">
                          <a:effectLst/>
                        </a:rPr>
                        <a:t>'50‘ &gt; 40 </a:t>
                      </a:r>
                      <a:r>
                        <a:rPr lang="da-DK">
                          <a:effectLst/>
                        </a:rPr>
                        <a:t>// true </a:t>
                      </a:r>
                      <a:endParaRPr lang="da-DK" smtClean="0">
                        <a:effectLst/>
                      </a:endParaRPr>
                    </a:p>
                    <a:p>
                      <a:r>
                        <a:rPr lang="da-DK" smtClean="0">
                          <a:effectLst/>
                        </a:rPr>
                        <a:t>50 &gt; 50 </a:t>
                      </a:r>
                      <a:r>
                        <a:rPr lang="da-DK">
                          <a:effectLst/>
                        </a:rPr>
                        <a:t>// false</a:t>
                      </a:r>
                    </a:p>
                  </a:txBody>
                  <a:tcPr marL="95250" marR="952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effectLst/>
                        </a:rPr>
                        <a:t>&gt;=</a:t>
                      </a:r>
                    </a:p>
                    <a:p>
                      <a:pPr algn="ctr"/>
                      <a:r>
                        <a:rPr lang="en-US" smtClean="0">
                          <a:effectLst/>
                        </a:rPr>
                        <a:t>&lt;=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effectLst/>
                        </a:rPr>
                        <a:t>greater than or equal</a:t>
                      </a:r>
                    </a:p>
                    <a:p>
                      <a:r>
                        <a:rPr lang="en-US" smtClean="0">
                          <a:effectLst/>
                        </a:rPr>
                        <a:t>Less than or equal</a:t>
                      </a:r>
                      <a:endParaRPr lang="en-US">
                        <a:effectLst/>
                      </a:endParaRP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da-DK" smtClean="0">
                          <a:effectLst/>
                        </a:rPr>
                        <a:t>'50‘ &gt;= 50 </a:t>
                      </a:r>
                      <a:r>
                        <a:rPr lang="da-DK">
                          <a:effectLst/>
                        </a:rPr>
                        <a:t>// true </a:t>
                      </a:r>
                      <a:endParaRPr lang="da-DK" smtClean="0">
                        <a:effectLst/>
                      </a:endParaRPr>
                    </a:p>
                    <a:p>
                      <a:r>
                        <a:rPr lang="da-DK" smtClean="0">
                          <a:effectLst/>
                        </a:rPr>
                        <a:t>30 &gt;= 50 </a:t>
                      </a:r>
                      <a:r>
                        <a:rPr lang="da-DK">
                          <a:effectLst/>
                        </a:rPr>
                        <a:t>// false</a:t>
                      </a:r>
                    </a:p>
                  </a:txBody>
                  <a:tcPr marL="95250" marR="9525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170884"/>
            <a:ext cx="454684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age = 20;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if(age &gt;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18)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457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alert(“You're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older than 18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pPr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8448" y="5157192"/>
            <a:ext cx="3168352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var name = "Jack";</a:t>
            </a:r>
          </a:p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if(name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=== "Jack") {</a:t>
            </a:r>
          </a:p>
          <a:p>
            <a:pPr>
              <a:tabLst>
                <a:tab pos="457200" algn="l"/>
              </a:tabLst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("Hello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Jack");</a:t>
            </a:r>
          </a:p>
          <a:p>
            <a:pPr>
              <a:tabLst>
                <a:tab pos="457200" algn="l"/>
              </a:tabLst>
            </a:pP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893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Operator Logika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AND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OR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56869"/>
              </p:ext>
            </p:extLst>
          </p:nvPr>
        </p:nvGraphicFramePr>
        <p:xfrm>
          <a:off x="899592" y="2708920"/>
          <a:ext cx="2813685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92430"/>
                <a:gridCol w="389255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q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 </a:t>
                      </a:r>
                      <a:r>
                        <a:rPr kumimoji="0" lang="en-US" sz="2200" b="1" i="0" u="none" strike="noStrike" kern="1200" cap="none" spc="0" normalizeH="1" baseline="-1400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&amp;&amp;</a:t>
                      </a:r>
                      <a:r>
                        <a:rPr lang="en-US" smtClean="0"/>
                        <a:t> q 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96965"/>
              </p:ext>
            </p:extLst>
          </p:nvPr>
        </p:nvGraphicFramePr>
        <p:xfrm>
          <a:off x="5148064" y="2708920"/>
          <a:ext cx="2813685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92430"/>
                <a:gridCol w="389255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q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p||q 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99591" y="4909032"/>
            <a:ext cx="7062157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var name = "Jack";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var age = 20;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if(age &gt; 18 &amp;&amp; name === "Jack") {</a:t>
            </a:r>
          </a:p>
          <a:p>
            <a:pPr>
              <a:tabLst>
                <a:tab pos="457200" algn="l"/>
              </a:tabLst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alert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("Hello Jack, you're older than 18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56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u="sng" smtClean="0">
                <a:cs typeface="Courier New" panose="02070309020205020404" pitchFamily="49" charset="0"/>
              </a:rPr>
              <a:t>Deklarasi Array</a:t>
            </a:r>
            <a:r>
              <a:rPr lang="en-US" sz="1800" smtClean="0"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classMates = ["Jack", "Jamie", "Rich", "Will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r>
              <a:rPr lang="en-US" sz="1800" u="sng" smtClean="0"/>
              <a:t>Mengambil Isi Array</a:t>
            </a:r>
            <a:r>
              <a:rPr lang="en-US" sz="1800" smtClean="0"/>
              <a:t>: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var teman2 = classMates[1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]; //Jamie</a:t>
            </a:r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r>
              <a:rPr lang="en-US" sz="1800" u="sng" smtClean="0"/>
              <a:t>Deklarasi Array Dua Dimensi</a:t>
            </a:r>
            <a:r>
              <a:rPr lang="en-US" sz="1800" smtClean="0"/>
              <a:t>:</a:t>
            </a:r>
          </a:p>
          <a:p>
            <a:pPr marL="109728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var twoDArray = [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["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Jack", "Jon", "Fred"],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["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Sue", "Heather", "Amy"]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r>
              <a:rPr lang="en-US" sz="1800" u="sng" smtClean="0"/>
              <a:t>Mengambil Isi Array Dua Dimensi</a:t>
            </a:r>
            <a:r>
              <a:rPr lang="en-US" sz="1800" smtClean="0"/>
              <a:t>:</a:t>
            </a:r>
            <a:endParaRPr lang="en-US" sz="1800"/>
          </a:p>
          <a:p>
            <a:pPr marL="109728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ar temanCowok1 = twoDArray[0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][0]; //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Jack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2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9148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u="sng" smtClean="0">
                <a:cs typeface="Courier New" panose="02070309020205020404" pitchFamily="49" charset="0"/>
              </a:rPr>
              <a:t>Method </a:t>
            </a:r>
            <a:r>
              <a:rPr lang="en-US" sz="1800" b="1" u="sng" smtClean="0">
                <a:cs typeface="Courier New" panose="02070309020205020404" pitchFamily="49" charset="0"/>
              </a:rPr>
              <a:t>push</a:t>
            </a:r>
            <a:r>
              <a:rPr lang="en-US" sz="1800" u="sng" smtClean="0">
                <a:cs typeface="Courier New" panose="02070309020205020404" pitchFamily="49" charset="0"/>
              </a:rPr>
              <a:t> (untuk menambah elemen isi array)</a:t>
            </a:r>
            <a:r>
              <a:rPr lang="en-US" sz="1800" smtClean="0"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classMates.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("Catherine");</a:t>
            </a:r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r>
              <a:rPr lang="en-US" sz="1800" u="sng" smtClean="0"/>
              <a:t>Menghapus Elemen Isi Array</a:t>
            </a:r>
            <a:r>
              <a:rPr lang="en-US" sz="1800" smtClean="0"/>
              <a:t>:</a:t>
            </a:r>
          </a:p>
          <a:p>
            <a:pPr marL="109728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classMates[1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800" smtClean="0"/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r>
              <a:rPr lang="en-US" sz="1800" u="sng" smtClean="0"/>
              <a:t>Method length</a:t>
            </a:r>
            <a:r>
              <a:rPr lang="en-US" sz="1800" smtClean="0"/>
              <a:t>:</a:t>
            </a:r>
          </a:p>
          <a:p>
            <a:pPr marL="109728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var twoDArray = [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["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Jack", "Jon", "Fred"],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["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Sue", "Heather", "Amy"]</a:t>
            </a:r>
          </a:p>
          <a:p>
            <a:pPr marL="109728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en-US" sz="1800" smtClean="0"/>
          </a:p>
          <a:p>
            <a:pPr marL="109728" indent="0">
              <a:buNone/>
            </a:pPr>
            <a:r>
              <a:rPr lang="en-US" sz="1800" u="sng" smtClean="0"/>
              <a:t>Mengambil Isi Array Dua Dimensi</a:t>
            </a:r>
            <a:r>
              <a:rPr lang="en-US" sz="1800" smtClean="0"/>
              <a:t>:</a:t>
            </a:r>
            <a:endParaRPr lang="en-US" sz="1800"/>
          </a:p>
          <a:p>
            <a:pPr marL="109728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ar temanCowok1 = twoDArray[0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][0]; //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Jack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8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798232"/>
          </a:xfrm>
        </p:spPr>
        <p:txBody>
          <a:bodyPr/>
          <a:lstStyle/>
          <a:p>
            <a:r>
              <a:rPr lang="en-US" sz="2400" smtClean="0"/>
              <a:t>For loops: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for(before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loop; condition; iteration) {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728" indent="0">
              <a:buNone/>
            </a:pP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smtClean="0">
                <a:cs typeface="Courier New" panose="02070309020205020404" pitchFamily="49" charset="0"/>
              </a:rPr>
              <a:t>Contoh: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for(var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i = 0; i &lt; 10; i++) {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alert(i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571500" indent="0">
              <a:buNone/>
            </a:pP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228600"/>
            <a:r>
              <a:rPr lang="en-US" sz="2400" smtClean="0">
                <a:cs typeface="Courier New" panose="02070309020205020404" pitchFamily="49" charset="0"/>
              </a:rPr>
              <a:t>Contoh for untuk array:</a:t>
            </a:r>
            <a:endParaRPr lang="en-US" sz="2400">
              <a:cs typeface="Courier New" panose="02070309020205020404" pitchFamily="49" charset="0"/>
            </a:endParaRP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for(var i = 0; i &lt; 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classMates.length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 marL="571500" indent="0">
              <a:buNone/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	alert(classMates[i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571500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348880"/>
            <a:ext cx="5976664" cy="1008112"/>
          </a:xfrm>
          <a:prstGeom prst="rect">
            <a:avLst/>
          </a:prstGeom>
          <a:solidFill>
            <a:schemeClr val="accent5">
              <a:alpha val="3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55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3861</TotalTime>
  <Words>473</Words>
  <Application>Microsoft Office PowerPoint</Application>
  <PresentationFormat>On-screen Show (4:3)</PresentationFormat>
  <Paragraphs>269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Times New Roman</vt:lpstr>
      <vt:lpstr>Trebuchet MS</vt:lpstr>
      <vt:lpstr>Wingdings 2</vt:lpstr>
      <vt:lpstr>Urban</vt:lpstr>
      <vt:lpstr>Pengolahan Informasi Berbasis Bahasa Pemrograman Script</vt:lpstr>
      <vt:lpstr>Conditional</vt:lpstr>
      <vt:lpstr>Conditional</vt:lpstr>
      <vt:lpstr>Conditional</vt:lpstr>
      <vt:lpstr>Operator Relasional (Komparasi)</vt:lpstr>
      <vt:lpstr>Operator Logika</vt:lpstr>
      <vt:lpstr>Array</vt:lpstr>
      <vt:lpstr>Array</vt:lpstr>
      <vt:lpstr>Loops</vt:lpstr>
      <vt:lpstr>Loops</vt:lpstr>
      <vt:lpstr>DOM</vt:lpstr>
      <vt:lpstr>DOM dan Javascript</vt:lpstr>
      <vt:lpstr>DOM</vt:lpstr>
      <vt:lpstr>DOM - Contoh object model pada dokumen HTML</vt:lpstr>
      <vt:lpstr>DOM dan Javascript</vt:lpstr>
      <vt:lpstr>DOM dan Javascript</vt:lpstr>
      <vt:lpstr>DOM dan Javascript</vt:lpstr>
      <vt:lpstr>Referensi</vt:lpstr>
      <vt:lpstr>That’s 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370</cp:revision>
  <dcterms:created xsi:type="dcterms:W3CDTF">2011-09-16T02:11:44Z</dcterms:created>
  <dcterms:modified xsi:type="dcterms:W3CDTF">2016-09-15T03:34:33Z</dcterms:modified>
</cp:coreProperties>
</file>