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325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6" r:id="rId17"/>
    <p:sldId id="417" r:id="rId18"/>
    <p:sldId id="418" r:id="rId19"/>
    <p:sldId id="419" r:id="rId20"/>
    <p:sldId id="420" r:id="rId21"/>
    <p:sldId id="390" r:id="rId22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78995" autoAdjust="0"/>
  </p:normalViewPr>
  <p:slideViewPr>
    <p:cSldViewPr>
      <p:cViewPr>
        <p:scale>
          <a:sx n="59" d="100"/>
          <a:sy n="59" d="100"/>
        </p:scale>
        <p:origin x="-162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6E90-B056-44DD-BDF6-765BEED01FBE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C37BA-9EAC-48DB-9F5A-0A5727470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312" y="6400800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325880" cy="4572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pPr/>
              <a:t>20/02/2017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4000" dirty="0" err="1" smtClean="0"/>
              <a:t>Manajemen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Organisasi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Bisnis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6634E2B5-E3D8-46A0-8480-BC2751E8A447}" type="datetime1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2/20/2017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D966B5A4-D46D-4F1F-B325-80EBCBA8E37B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10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BUDAYA DISIPLIN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431800" y="1376363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buFontTx/>
              <a:buChar char="•"/>
              <a:defRPr/>
            </a:pPr>
            <a:r>
              <a:rPr lang="sv-SE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Budaya disiplin sangat penting untuk meraih keunggulan bersaing</a:t>
            </a:r>
            <a:r>
              <a:rPr lang="en-US" sz="2800"/>
              <a:t> </a:t>
            </a:r>
          </a:p>
          <a:p>
            <a:pPr marL="342900" indent="-342900" algn="l">
              <a:lnSpc>
                <a:spcPct val="100000"/>
              </a:lnSpc>
              <a:buFontTx/>
              <a:buChar char="•"/>
              <a:defRPr/>
            </a:pPr>
            <a:r>
              <a:rPr lang="sv-SE" sz="2800"/>
              <a:t>Perusahaan-perusahaan yang bagus dapat dibedakan kedalam dua kategori, yaitu </a:t>
            </a:r>
            <a:r>
              <a:rPr lang="sv-SE" sz="2800" b="1" i="1"/>
              <a:t>Good Company</a:t>
            </a:r>
            <a:r>
              <a:rPr lang="sv-SE" sz="2800"/>
              <a:t> (perusahaan bagus) dan </a:t>
            </a:r>
            <a:r>
              <a:rPr lang="sv-SE" sz="2800" b="1" i="1"/>
              <a:t>Great Company</a:t>
            </a:r>
            <a:r>
              <a:rPr lang="sv-SE" sz="2800"/>
              <a:t> (perusahaan hebat)</a:t>
            </a:r>
          </a:p>
          <a:p>
            <a:pPr marL="342900" indent="-342900" algn="l">
              <a:lnSpc>
                <a:spcPct val="100000"/>
              </a:lnSpc>
              <a:buFontTx/>
              <a:buChar char="•"/>
              <a:defRPr/>
            </a:pPr>
            <a:r>
              <a:rPr lang="sv-SE" sz="2800"/>
              <a:t>Tidak semua perusahaan bagus </a:t>
            </a:r>
            <a:r>
              <a:rPr lang="sv-SE" sz="2800" i="1"/>
              <a:t>(good)</a:t>
            </a:r>
            <a:r>
              <a:rPr lang="sv-SE" sz="2800"/>
              <a:t> mampu menjadi hebat </a:t>
            </a:r>
            <a:r>
              <a:rPr lang="sv-SE" sz="2800" i="1"/>
              <a:t>(great)</a:t>
            </a:r>
            <a:r>
              <a:rPr lang="en-US" sz="2800"/>
              <a:t> </a:t>
            </a:r>
          </a:p>
          <a:p>
            <a:pPr marL="342900" indent="-342900" algn="l">
              <a:lnSpc>
                <a:spcPct val="100000"/>
              </a:lnSpc>
              <a:buFontTx/>
              <a:buChar char="•"/>
              <a:defRPr/>
            </a:pPr>
            <a:r>
              <a:rPr lang="en-US" sz="2800"/>
              <a:t> </a:t>
            </a:r>
            <a:r>
              <a:rPr lang="sv-SE" sz="2800"/>
              <a:t>Untuk menjadi </a:t>
            </a:r>
            <a:r>
              <a:rPr lang="sv-SE" sz="2800" i="1"/>
              <a:t>great company</a:t>
            </a:r>
            <a:r>
              <a:rPr lang="sv-SE" sz="2800"/>
              <a:t> tidak sekedar dibutuhkan budaya korporat atau disiplin tetapi juga budaya disiplin.</a:t>
            </a:r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17173314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5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5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B568AB-4B0E-4450-99F6-C109F6A9DF0B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8C3DE-476B-4252-957B-2E9B1EBC951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3300"/>
                </a:solidFill>
              </a:rPr>
              <a:t>TIGA PILAR BUDAYA DISIPLIN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6783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v-SE" sz="2800" b="1" i="1" smtClean="0"/>
              <a:t>1.  Discipline People</a:t>
            </a:r>
            <a:endParaRPr lang="sv-SE" sz="2800" smtClean="0"/>
          </a:p>
          <a:p>
            <a:pPr>
              <a:buFontTx/>
              <a:buNone/>
              <a:defRPr/>
            </a:pPr>
            <a:r>
              <a:rPr lang="sv-SE" sz="2800" smtClean="0"/>
              <a:t>     Membangun disiplin setiap orang yang</a:t>
            </a:r>
          </a:p>
          <a:p>
            <a:pPr>
              <a:buFontTx/>
              <a:buNone/>
              <a:defRPr/>
            </a:pPr>
            <a:r>
              <a:rPr lang="sv-SE" sz="2800" smtClean="0"/>
              <a:t>     ada di perusahaan</a:t>
            </a:r>
            <a:r>
              <a:rPr lang="en-US" sz="2800" smtClean="0">
                <a:effectLst/>
              </a:rPr>
              <a:t> </a:t>
            </a:r>
            <a:endParaRPr lang="id-ID" sz="3400" smtClean="0"/>
          </a:p>
          <a:p>
            <a:pPr>
              <a:buFontTx/>
              <a:buNone/>
              <a:defRPr/>
            </a:pPr>
            <a:r>
              <a:rPr lang="es-MX" sz="2800" b="1" i="1" smtClean="0"/>
              <a:t>2. </a:t>
            </a:r>
            <a:r>
              <a:rPr lang="id-ID" sz="2800" b="1" i="1" smtClean="0"/>
              <a:t>Discipline Action</a:t>
            </a:r>
            <a:endParaRPr lang="id-ID" sz="2800" smtClean="0"/>
          </a:p>
          <a:p>
            <a:pPr>
              <a:buFontTx/>
              <a:buNone/>
              <a:defRPr/>
            </a:pPr>
            <a:r>
              <a:rPr lang="id-ID" sz="2800" smtClean="0"/>
              <a:t>     Disiplin dalam bekerja, mengikuti kaidah</a:t>
            </a:r>
          </a:p>
          <a:p>
            <a:pPr>
              <a:buFontTx/>
              <a:buNone/>
              <a:defRPr/>
            </a:pPr>
            <a:r>
              <a:rPr lang="id-ID" sz="2800" smtClean="0"/>
              <a:t>     dan peraturan yang berlaku</a:t>
            </a:r>
            <a:r>
              <a:rPr lang="id-ID" sz="2800" smtClean="0">
                <a:effectLst/>
              </a:rPr>
              <a:t> </a:t>
            </a:r>
            <a:endParaRPr lang="id-ID" sz="3400" smtClean="0"/>
          </a:p>
          <a:p>
            <a:pPr>
              <a:buFontTx/>
              <a:buNone/>
              <a:defRPr/>
            </a:pPr>
            <a:r>
              <a:rPr lang="id-ID" sz="2800" b="1" i="1" smtClean="0"/>
              <a:t>3.	 Discipline Thought</a:t>
            </a:r>
            <a:endParaRPr lang="id-ID" sz="2800" smtClean="0"/>
          </a:p>
          <a:p>
            <a:pPr>
              <a:buFontTx/>
              <a:buNone/>
              <a:defRPr/>
            </a:pPr>
            <a:r>
              <a:rPr lang="id-ID" sz="2800" smtClean="0"/>
              <a:t>    Menjadikan disiplin sebagai budaya perusahaan</a:t>
            </a:r>
            <a:r>
              <a:rPr lang="id-ID" sz="280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84229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/>
      <p:bldP spid="65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A00D52-2B57-4E28-95F7-605C94B7EC5B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C5EA3-F771-4951-8D32-D8448BCF447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s-MX" b="1" i="1" smtClean="0">
                <a:solidFill>
                  <a:srgbClr val="66FF99"/>
                </a:solidFill>
              </a:rPr>
              <a:t>Discipline </a:t>
            </a:r>
            <a:r>
              <a:rPr lang="id-ID" b="1" i="1" smtClean="0">
                <a:solidFill>
                  <a:srgbClr val="66FF99"/>
                </a:solidFill>
              </a:rPr>
              <a:t>People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781425"/>
          </a:xfrm>
        </p:spPr>
        <p:txBody>
          <a:bodyPr/>
          <a:lstStyle/>
          <a:p>
            <a:pPr eaLnBrk="1" hangingPunct="1">
              <a:defRPr/>
            </a:pPr>
            <a:r>
              <a:rPr lang="sv-SE" smtClean="0">
                <a:effectLst/>
              </a:rPr>
              <a:t>Rekrut yang Terbaik</a:t>
            </a:r>
          </a:p>
          <a:p>
            <a:pPr eaLnBrk="1" hangingPunct="1">
              <a:defRPr/>
            </a:pPr>
            <a:r>
              <a:rPr lang="sv-SE" smtClean="0">
                <a:effectLst/>
              </a:rPr>
              <a:t>Berikan Pengertian yang Terbaik</a:t>
            </a:r>
            <a:r>
              <a:rPr lang="en-US" smtClean="0">
                <a:effectLst/>
              </a:rPr>
              <a:t> </a:t>
            </a:r>
            <a:endParaRPr lang="sv-SE" smtClean="0"/>
          </a:p>
          <a:p>
            <a:pPr eaLnBrk="1" hangingPunct="1">
              <a:defRPr/>
            </a:pPr>
            <a:r>
              <a:rPr lang="sv-SE" smtClean="0">
                <a:effectLst/>
              </a:rPr>
              <a:t>Jalankan Ritual yang Benar</a:t>
            </a:r>
          </a:p>
          <a:p>
            <a:pPr eaLnBrk="1" hangingPunct="1">
              <a:defRPr/>
            </a:pPr>
            <a:r>
              <a:rPr lang="fi-FI" smtClean="0">
                <a:effectLst/>
              </a:rPr>
              <a:t>Tempatkan pada Kursi yang Tepat</a:t>
            </a:r>
          </a:p>
          <a:p>
            <a:pPr eaLnBrk="1" hangingPunct="1">
              <a:defRPr/>
            </a:pPr>
            <a:r>
              <a:rPr lang="sv-SE" smtClean="0">
                <a:effectLst/>
              </a:rPr>
              <a:t>Keluarkan yang Dibawah Standar</a:t>
            </a:r>
          </a:p>
          <a:p>
            <a:pPr eaLnBrk="1" hangingPunct="1">
              <a:defRPr/>
            </a:pPr>
            <a:r>
              <a:rPr lang="id-ID" smtClean="0">
                <a:effectLst/>
              </a:rPr>
              <a:t>Pentingnya </a:t>
            </a:r>
            <a:r>
              <a:rPr lang="id-ID" i="1" smtClean="0">
                <a:effectLst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397822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2" grpId="0"/>
      <p:bldP spid="66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080D7E-9453-4225-8697-9B1F85647430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C9935-C158-4753-8A42-B36542FC050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  <a:effectLst/>
              </a:rPr>
              <a:t>KREATIVITAS DALAM BISNIS</a:t>
            </a:r>
            <a:r>
              <a:rPr lang="en-US" smtClean="0">
                <a:effectLst/>
              </a:rPr>
              <a:t> </a:t>
            </a:r>
            <a:endParaRPr lang="id-ID" smtClean="0">
              <a:effectLst/>
            </a:endParaRP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52625"/>
            <a:ext cx="8229600" cy="4356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d-ID" smtClean="0"/>
              <a:t>Suatu bisnis akan tumbuh dan semakin berkembang apabila pengelolanya kreatif dalam menemukan, mengembangkan, atau menghasilkan suatu terobosan bisnis yang baru</a:t>
            </a:r>
            <a:r>
              <a:rPr lang="id-ID" smtClean="0">
                <a:effectLst/>
              </a:rPr>
              <a:t> </a:t>
            </a:r>
            <a:endParaRPr lang="id-ID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d-ID" smtClean="0">
                <a:effectLst/>
              </a:rPr>
              <a:t>Kreativitas adalah sifat yang melekat pada diri seseorang yang mampu berimajinasi dan memiliki inisiatif dalam menghasilkan sesuatu produk atau jasa yang baru</a:t>
            </a:r>
            <a:r>
              <a:rPr lang="en-US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91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/>
      <p:bldP spid="66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C154C1-5F3A-4272-A83D-1438F81D9A80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18700-D043-4402-9351-06E8420581A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PEMECAHAN MASALAH KREATIF</a:t>
            </a:r>
            <a:endParaRPr lang="id-ID" dirty="0" smtClean="0">
              <a:solidFill>
                <a:schemeClr val="accent2"/>
              </a:solidFill>
            </a:endParaRP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z="3600" smtClean="0"/>
              <a:t>Mengumpulkan fakta</a:t>
            </a:r>
            <a:r>
              <a:rPr lang="en-US" sz="3600" smtClean="0">
                <a:effectLst/>
              </a:rPr>
              <a:t> </a:t>
            </a:r>
            <a:endParaRPr lang="id-ID" sz="3600" smtClean="0"/>
          </a:p>
          <a:p>
            <a:pPr eaLnBrk="1" hangingPunct="1">
              <a:defRPr/>
            </a:pPr>
            <a:r>
              <a:rPr lang="fi-FI" sz="3600" smtClean="0"/>
              <a:t>Menemukan masalah</a:t>
            </a:r>
            <a:r>
              <a:rPr lang="en-US" sz="3600" smtClean="0">
                <a:effectLst/>
              </a:rPr>
              <a:t> </a:t>
            </a:r>
            <a:endParaRPr lang="id-ID" sz="3600" smtClean="0"/>
          </a:p>
          <a:p>
            <a:pPr eaLnBrk="1" hangingPunct="1">
              <a:defRPr/>
            </a:pPr>
            <a:r>
              <a:rPr lang="fi-FI" sz="3600" smtClean="0"/>
              <a:t>Menemukan gagasan</a:t>
            </a:r>
            <a:r>
              <a:rPr lang="en-US" sz="3600" smtClean="0">
                <a:effectLst/>
              </a:rPr>
              <a:t> </a:t>
            </a:r>
            <a:endParaRPr lang="id-ID" sz="3600" smtClean="0"/>
          </a:p>
          <a:p>
            <a:pPr eaLnBrk="1" hangingPunct="1">
              <a:defRPr/>
            </a:pPr>
            <a:r>
              <a:rPr lang="fi-FI" sz="3600" smtClean="0"/>
              <a:t>Menentukan jawaban</a:t>
            </a:r>
          </a:p>
          <a:p>
            <a:pPr eaLnBrk="1" hangingPunct="1">
              <a:defRPr/>
            </a:pPr>
            <a:r>
              <a:rPr lang="it-IT" sz="3600" smtClean="0">
                <a:effectLst/>
              </a:rPr>
              <a:t>Implementasi jawaban</a:t>
            </a:r>
            <a:r>
              <a:rPr lang="en-US" smtClean="0">
                <a:effectLst/>
              </a:rPr>
              <a:t> </a:t>
            </a:r>
            <a:endParaRPr lang="id-ID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05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0" grpId="0"/>
      <p:bldP spid="66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EC81ABD6-47E0-491E-BAC4-C1919453502E}" type="datetime1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2/20/2017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D822239E-BA56-4528-AB94-5863DCA9F80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15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CIRI-CIRI ORANG KREATIF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9388"/>
            <a:ext cx="8229600" cy="45704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1. Imajinatif  (mampu membayangkan/memimpikan hal-hal baru)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2. Inisiatif  (punya prakarsa)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3. Minat yang luas (rasa ingin tahunya tinggi)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4. Berpikir mandiri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5. Petualang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6. Rajin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7. Energik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8. Percaya diri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9. Siap menghadapi resiko (tidak takut gagal atau dikritik)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400" i="1" smtClean="0"/>
              <a:t>10. Yakin dan punya pendirian (siap mempertahankannya)</a:t>
            </a:r>
            <a:endParaRPr lang="en-US" sz="2400" i="1" smtClean="0"/>
          </a:p>
        </p:txBody>
      </p:sp>
    </p:spTree>
    <p:extLst>
      <p:ext uri="{BB962C8B-B14F-4D97-AF65-F5344CB8AC3E}">
        <p14:creationId xmlns:p14="http://schemas.microsoft.com/office/powerpoint/2010/main" val="332362621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8" grpId="0"/>
      <p:bldP spid="6645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705AE2-6EDF-4A1B-9B57-EFF34D4ADB19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AFE9C-9C58-4AF6-BF48-EC9A71C0E5E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eaLnBrk="1" hangingPunct="1"/>
            <a:r>
              <a:rPr lang="sv-SE" smtClean="0">
                <a:solidFill>
                  <a:srgbClr val="FF9999"/>
                </a:solidFill>
                <a:effectLst/>
              </a:rPr>
              <a:t>KOMPETISI BISNIS</a:t>
            </a:r>
            <a:r>
              <a:rPr lang="en-US" smtClean="0">
                <a:effectLst/>
              </a:rPr>
              <a:t> 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8" name="Picture 7" descr="fig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2162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BACAC6-EB86-4891-927C-5C00FA572A26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363FB-4F70-4534-AD4F-57CD3E2A529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BERBAGAI PILIHAN BISNIS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02" name="Picture 4" descr="fig_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16000"/>
            <a:ext cx="83169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02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A2BC5F-E1FF-497C-8034-6B884D83442A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EB891-9262-4154-B4A0-A4914EF8C22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KEUNTUNGAN &amp; KERUGIAN SAHAM PUBLIK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26" name="Picture 4" descr="fig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52625"/>
            <a:ext cx="84248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0" y="4262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kumimoji="1"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1320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6D8050-2F99-4619-991C-57A168FF1688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7742A-4FE0-4FD7-A14E-8EF624EA944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PENGARUH DOLLAR (US$)</a:t>
            </a:r>
          </a:p>
        </p:txBody>
      </p:sp>
      <p:graphicFrame>
        <p:nvGraphicFramePr>
          <p:cNvPr id="677948" name="Group 60"/>
          <p:cNvGraphicFramePr>
            <a:graphicFrameLocks noGrp="1"/>
          </p:cNvGraphicFramePr>
          <p:nvPr>
            <p:ph idx="1"/>
          </p:nvPr>
        </p:nvGraphicFramePr>
        <p:xfrm>
          <a:off x="457200" y="1233488"/>
          <a:ext cx="8229600" cy="5040314"/>
        </p:xfrm>
        <a:graphic>
          <a:graphicData uri="http://schemas.openxmlformats.org/drawingml/2006/table">
            <a:tbl>
              <a:tblPr/>
              <a:tblGrid>
                <a:gridCol w="1174750"/>
                <a:gridCol w="3087688"/>
                <a:gridCol w="3967162"/>
              </a:tblGrid>
              <a:tr h="568325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Bagaimana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mata uang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bisa menolong</a:t>
                      </a:r>
                      <a:endParaRPr kumimoji="1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Pembeli U.S. membayar sedikit untuk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barang dan jasa impor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U.S. memproduksi dengan harga yang lebih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bersaing di pasar luar negeri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69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Impor berharga rendah membantu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menjaga inflasi di cek</a:t>
                      </a:r>
                      <a:endParaRPr kumimoji="1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U.S. menetapkan tekanan harga yang sedikit lebih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rendah dari impor di pasar U.S</a:t>
                      </a:r>
                      <a:endParaRPr kumimoji="1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Berkunjung ke negara lain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lebih murah</a:t>
                      </a:r>
                      <a:endParaRPr kumimoji="1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Turis-tuis luar negeri terdorong untuk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mengunjungi U.S</a:t>
                      </a:r>
                      <a:endParaRPr kumimoji="1" lang="it-IT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6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Investasi luar negeri murah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Investasi di U.S. menyediakan dan mengikat lebih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atraktif investor-investor internasional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991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Bagaimana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mata uang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bisa merugikan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Ekspor U.S. lebih mahal untuk pembeli di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negara-negara lain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Harga produk-produk impor lebih tinggi untuk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konsumen dan perusahaan-perusahaan U.S.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33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Perusahaan-perusahaan U.S. harus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bersaing dengan impor-impor harga rendah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 pasar U.S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Harga-harga impor yang lebih tinggi menaikkan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biaya hidup; menambah inflasi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47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Turis-turis luar negeri tidak tertarik 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berkunjung ke U.S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Perjalanan Internasionall lebih mahal untuk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penduduk U.S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35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Investor-investor internasional mungkin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sedikit yang menanam modal di pasar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modal U.S. (saham-saham,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surat obligasi, dll)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Pengembangan dan investasi di negara-negara lain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lebih sulit untuk perusahaan-perusahaan dan</a:t>
                      </a:r>
                      <a:endParaRPr kumimoji="1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investor-investor U.S</a:t>
                      </a:r>
                      <a:endParaRPr kumimoji="1" lang="sv-SE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9320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7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7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AA4926-AD2C-4664-9E03-C63C4EA98F63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CAF29-C202-4659-BE4F-A132B550BEB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chemeClr val="accent2"/>
                </a:solidFill>
              </a:rPr>
              <a:t>PROSES MANAJEMEN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kumimoji="1" lang="en-US" sz="2400">
              <a:latin typeface="Arial" charset="0"/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200" name="Picture 8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384425"/>
            <a:ext cx="86058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158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5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5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EC81ABD6-47E0-491E-BAC4-C1919453502E}" type="datetime1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2/20/2017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8F40CEBC-704D-4423-B948-1E6FB3311FFB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20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00CCFF"/>
                </a:solidFill>
                <a:effectLst/>
              </a:rPr>
              <a:t/>
            </a:r>
            <a:br>
              <a:rPr lang="en-US" sz="3600" smtClean="0">
                <a:solidFill>
                  <a:srgbClr val="00CCFF"/>
                </a:solidFill>
                <a:effectLst/>
              </a:rPr>
            </a:br>
            <a:r>
              <a:rPr lang="en-US" sz="3600" smtClean="0">
                <a:solidFill>
                  <a:srgbClr val="00CCFF"/>
                </a:solidFill>
                <a:effectLst/>
              </a:rPr>
              <a:t>DISKUSI </a:t>
            </a:r>
            <a:br>
              <a:rPr lang="en-US" sz="3600" smtClean="0">
                <a:solidFill>
                  <a:srgbClr val="00CCFF"/>
                </a:solidFill>
                <a:effectLst/>
              </a:rPr>
            </a:br>
            <a:endParaRPr lang="en-US" sz="3600" smtClean="0">
              <a:solidFill>
                <a:srgbClr val="00CCFF"/>
              </a:solidFill>
              <a:effectLst/>
            </a:endParaRP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9388"/>
            <a:ext cx="8229600" cy="493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 err="1" smtClean="0">
                <a:effectLst/>
              </a:rPr>
              <a:t>Jelaskan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tentang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esensi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pengelolaan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bisnis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bagi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enterpreneur</a:t>
            </a:r>
            <a:r>
              <a:rPr lang="en-US" sz="2000" dirty="0" smtClean="0">
                <a:effectLst/>
              </a:rPr>
              <a:t>;</a:t>
            </a:r>
          </a:p>
          <a:p>
            <a:pPr eaLnBrk="1" hangingPunct="1">
              <a:buFontTx/>
              <a:buNone/>
            </a:pPr>
            <a:endParaRPr lang="en-US" sz="1400" dirty="0" smtClean="0">
              <a:effectLst/>
            </a:endParaRPr>
          </a:p>
          <a:p>
            <a:pPr eaLnBrk="1" hangingPunct="1"/>
            <a:r>
              <a:rPr lang="en-US" sz="2000" dirty="0" err="1" smtClean="0">
                <a:effectLst/>
              </a:rPr>
              <a:t>Uraikan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kegunaan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perumusan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strategi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bisnis</a:t>
            </a:r>
            <a:r>
              <a:rPr lang="en-US" sz="2000" dirty="0" smtClean="0">
                <a:effectLst/>
              </a:rPr>
              <a:t>;</a:t>
            </a:r>
          </a:p>
          <a:p>
            <a:pPr eaLnBrk="1" hangingPunct="1">
              <a:buFontTx/>
              <a:buNone/>
            </a:pPr>
            <a:endParaRPr lang="en-US" sz="1400" dirty="0" smtClean="0">
              <a:effectLst/>
            </a:endParaRPr>
          </a:p>
          <a:p>
            <a:pPr eaLnBrk="1" hangingPunct="1"/>
            <a:r>
              <a:rPr lang="en-US" sz="2000" dirty="0" err="1" smtClean="0">
                <a:effectLst/>
              </a:rPr>
              <a:t>Sebutkan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jenis-jenis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keterampilan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manajemen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dan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keterampilan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manakah</a:t>
            </a:r>
            <a:r>
              <a:rPr lang="en-US" sz="2000" dirty="0" smtClean="0">
                <a:effectLst/>
              </a:rPr>
              <a:t> yang </a:t>
            </a:r>
            <a:r>
              <a:rPr lang="en-US" sz="2000" dirty="0" err="1" smtClean="0">
                <a:effectLst/>
              </a:rPr>
              <a:t>menurut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Anda</a:t>
            </a:r>
            <a:r>
              <a:rPr lang="en-US" sz="2000" dirty="0" smtClean="0">
                <a:effectLst/>
              </a:rPr>
              <a:t> paling </a:t>
            </a:r>
            <a:r>
              <a:rPr lang="en-US" sz="2000" dirty="0" err="1" smtClean="0">
                <a:effectLst/>
              </a:rPr>
              <a:t>penting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bagi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keberlangsungan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bisnis</a:t>
            </a:r>
            <a:r>
              <a:rPr lang="en-US" sz="2000" dirty="0" smtClean="0">
                <a:effectLst/>
              </a:rPr>
              <a:t>;</a:t>
            </a:r>
          </a:p>
          <a:p>
            <a:pPr eaLnBrk="1" hangingPunct="1">
              <a:buFontTx/>
              <a:buNone/>
            </a:pPr>
            <a:endParaRPr lang="en-US" sz="1400" dirty="0" smtClean="0">
              <a:effectLst/>
            </a:endParaRPr>
          </a:p>
          <a:p>
            <a:pPr eaLnBrk="1" hangingPunct="1"/>
            <a:r>
              <a:rPr lang="en-US" sz="2000" dirty="0" err="1" smtClean="0">
                <a:effectLst/>
              </a:rPr>
              <a:t>Pilihlah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satu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bidang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bisnis</a:t>
            </a:r>
            <a:r>
              <a:rPr lang="en-US" sz="2000" dirty="0" smtClean="0">
                <a:effectLst/>
              </a:rPr>
              <a:t> yang </a:t>
            </a:r>
            <a:r>
              <a:rPr lang="en-US" sz="2000" dirty="0" err="1" smtClean="0">
                <a:effectLst/>
              </a:rPr>
              <a:t>Anda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pahami</a:t>
            </a:r>
            <a:r>
              <a:rPr lang="en-US" sz="2000" dirty="0" smtClean="0">
                <a:effectLst/>
              </a:rPr>
              <a:t>.  </a:t>
            </a:r>
            <a:r>
              <a:rPr lang="en-US" sz="2000" dirty="0" err="1" smtClean="0">
                <a:effectLst/>
              </a:rPr>
              <a:t>Jelaskan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apakah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bisnis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tersebut</a:t>
            </a:r>
            <a:r>
              <a:rPr lang="en-US" sz="2000" dirty="0" smtClean="0">
                <a:effectLst/>
              </a:rPr>
              <a:t> </a:t>
            </a:r>
            <a:r>
              <a:rPr lang="en-US" sz="2000" i="1" dirty="0" smtClean="0">
                <a:effectLst/>
              </a:rPr>
              <a:t>sustainable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dan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berikan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analisisnya</a:t>
            </a:r>
            <a:r>
              <a:rPr lang="en-US" sz="2000" dirty="0" smtClean="0">
                <a:effectLst/>
              </a:rPr>
              <a:t>. </a:t>
            </a:r>
          </a:p>
          <a:p>
            <a:pPr eaLnBrk="1" hangingPunct="1">
              <a:buFontTx/>
              <a:buNone/>
            </a:pPr>
            <a:endParaRPr lang="en-US" sz="2000" dirty="0" smtClean="0">
              <a:effectLst/>
            </a:endParaRPr>
          </a:p>
          <a:p>
            <a:pPr eaLnBrk="1" hangingPunct="1"/>
            <a:endParaRPr lang="en-US" sz="2000" dirty="0" smtClean="0">
              <a:effectLst/>
            </a:endParaRPr>
          </a:p>
          <a:p>
            <a:pPr eaLnBrk="1" hangingPunct="1"/>
            <a:endParaRPr lang="en-US" sz="2000" dirty="0" smtClean="0">
              <a:effectLst/>
            </a:endParaRPr>
          </a:p>
          <a:p>
            <a:pPr eaLnBrk="1" hangingPunct="1">
              <a:buFontTx/>
              <a:buNone/>
            </a:pPr>
            <a:endParaRPr lang="en-US" sz="2000" dirty="0" smtClean="0">
              <a:effectLst/>
            </a:endParaRPr>
          </a:p>
          <a:p>
            <a:pPr eaLnBrk="1" hangingPunct="1"/>
            <a:endParaRPr lang="en-US" sz="2000" dirty="0" smtClean="0">
              <a:effectLst/>
            </a:endParaRPr>
          </a:p>
          <a:p>
            <a:pPr eaLnBrk="1" hangingPunct="1">
              <a:buFontTx/>
              <a:buNone/>
            </a:pPr>
            <a:endParaRPr lang="en-US" sz="2400" dirty="0" smtClean="0">
              <a:effectLst/>
            </a:endParaRPr>
          </a:p>
          <a:p>
            <a:pPr eaLnBrk="1" hangingPunct="1"/>
            <a:endParaRPr lang="en-US" dirty="0" smtClean="0">
              <a:effectLst/>
            </a:endParaRPr>
          </a:p>
          <a:p>
            <a:pPr eaLnBrk="1" hangingPunct="1"/>
            <a:endParaRPr lang="en-US" dirty="0" smtClean="0">
              <a:effectLst/>
            </a:endParaRPr>
          </a:p>
          <a:p>
            <a:pPr eaLnBrk="1" hangingPunct="1">
              <a:buFontTx/>
              <a:buNone/>
            </a:pPr>
            <a:endParaRPr lang="en-US" sz="2000" dirty="0" smtClean="0">
              <a:effectLst/>
            </a:endParaRPr>
          </a:p>
          <a:p>
            <a:pPr eaLnBrk="1" hangingPunct="1">
              <a:buFontTx/>
              <a:buNone/>
            </a:pPr>
            <a:endParaRPr lang="en-US" sz="2000" dirty="0" smtClean="0">
              <a:effectLst/>
            </a:endParaRPr>
          </a:p>
          <a:p>
            <a:pPr eaLnBrk="1" hangingPunct="1"/>
            <a:endParaRPr lang="en-US" sz="2000" dirty="0" smtClean="0">
              <a:effectLst/>
            </a:endParaRPr>
          </a:p>
          <a:p>
            <a:pPr eaLnBrk="1" hangingPunct="1"/>
            <a:endParaRPr lang="id-ID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9549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6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6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8" grpId="0"/>
      <p:bldP spid="66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76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9475B7-E952-4C7A-B4FF-197E8C0BFBAE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42E4-BEDE-4C67-8D56-EEEF7E59BA4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3300"/>
                </a:solidFill>
              </a:rPr>
              <a:t>PLANNING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60463"/>
            <a:ext cx="8229600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d-ID" sz="1800" smtClean="0"/>
              <a:t>Perencanaan adalah proses manajemen untuk menetapkan sasaran dan tujuan organisasi dan menentukan cara terbaik untuk mencapainya</a:t>
            </a:r>
            <a:r>
              <a:rPr lang="en-US" sz="2800" smtClean="0">
                <a:effectLst/>
              </a:rPr>
              <a:t> </a:t>
            </a:r>
            <a:endParaRPr lang="sv-SE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v-SE" sz="1800" smtClean="0">
                <a:effectLst/>
              </a:rPr>
              <a:t>Tujuh Langkah Proses Perencanaan Strategis</a:t>
            </a:r>
            <a:r>
              <a:rPr lang="sv-SE" sz="2400" smtClean="0">
                <a:effectLst/>
              </a:rPr>
              <a:t> </a:t>
            </a:r>
            <a:endParaRPr lang="en-US" sz="2400" smtClean="0">
              <a:effectLst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3" name="Picture 6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349500"/>
            <a:ext cx="448151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1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6" grpId="0"/>
      <p:bldP spid="65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FD40AC-B476-4870-939E-31D661E91709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9D274-33D8-4A14-ABA3-35E8344DD37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FF3300"/>
                </a:solidFill>
              </a:rPr>
              <a:t>CONTROLLING</a:t>
            </a:r>
            <a:endParaRPr lang="id-ID" smtClean="0">
              <a:solidFill>
                <a:srgbClr val="FF33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7" name="Picture 7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04925"/>
            <a:ext cx="8677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4238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433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4763F9-4791-4C60-A910-77E8C75FA536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49714-AF12-4776-930A-9A977CEC7BE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sv-SE" smtClean="0">
                <a:solidFill>
                  <a:schemeClr val="hlink"/>
                </a:solidFill>
              </a:rPr>
              <a:t>TINGKATAN MANAJEMEN</a:t>
            </a:r>
            <a:r>
              <a:rPr lang="en-US" smtClean="0">
                <a:effectLst/>
              </a:rPr>
              <a:t> </a:t>
            </a:r>
            <a:endParaRPr lang="id-ID" smtClean="0">
              <a:effectLst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71" name="Picture 7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49388"/>
            <a:ext cx="842645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66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5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5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5D549D-8F7B-4EB4-B11B-4DDAB853FB19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52733-0A9F-423D-A8B0-9E20D50613C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>
                <a:solidFill>
                  <a:schemeClr val="hlink"/>
                </a:solidFill>
              </a:rPr>
              <a:t>TIPE-TIPE MANAJER</a:t>
            </a:r>
            <a:endParaRPr lang="id-ID" smtClean="0">
              <a:solidFill>
                <a:schemeClr val="hlink"/>
              </a:solidFill>
            </a:endParaRP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3600" smtClean="0">
                <a:effectLst/>
              </a:rPr>
              <a:t>Manajer Operasi</a:t>
            </a:r>
            <a:endParaRPr lang="en-US" sz="3600" smtClean="0">
              <a:effectLst/>
            </a:endParaRPr>
          </a:p>
          <a:p>
            <a:pPr eaLnBrk="1" hangingPunct="1"/>
            <a:r>
              <a:rPr lang="sv-SE" sz="3600" smtClean="0">
                <a:effectLst/>
              </a:rPr>
              <a:t>Manajer Keuangan</a:t>
            </a:r>
            <a:endParaRPr lang="en-US" sz="3600" smtClean="0">
              <a:effectLst/>
            </a:endParaRPr>
          </a:p>
          <a:p>
            <a:pPr eaLnBrk="1" hangingPunct="1"/>
            <a:r>
              <a:rPr lang="sv-SE" sz="3600" smtClean="0">
                <a:effectLst/>
              </a:rPr>
              <a:t>Manajer Pemasaran</a:t>
            </a:r>
          </a:p>
          <a:p>
            <a:pPr eaLnBrk="1" hangingPunct="1"/>
            <a:r>
              <a:rPr lang="id-ID" sz="3600" smtClean="0">
                <a:effectLst/>
              </a:rPr>
              <a:t>Manajer Sumber Daya Manusia</a:t>
            </a:r>
          </a:p>
          <a:p>
            <a:pPr eaLnBrk="1" hangingPunct="1"/>
            <a:r>
              <a:rPr lang="id-ID" sz="3600" smtClean="0">
                <a:effectLst/>
              </a:rPr>
              <a:t>Manajer Informasi</a:t>
            </a:r>
            <a:r>
              <a:rPr lang="es-MX" smtClean="0">
                <a:effectLst/>
              </a:rPr>
              <a:t> </a:t>
            </a:r>
            <a:endParaRPr 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08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/>
      <p:bldP spid="65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385D549D-8F7B-4EB4-B11B-4DDAB853FB19}" type="datetime1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2/20/2017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fld id="{61589A13-BA20-4384-85BB-CA4F6DD17D5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defRPr/>
              </a:pPr>
              <a:t>7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>
                <a:solidFill>
                  <a:schemeClr val="hlink"/>
                </a:solidFill>
              </a:rPr>
              <a:t>KETERAMPILAN MANAJEMEN</a:t>
            </a:r>
            <a:endParaRPr lang="id-ID" smtClean="0">
              <a:solidFill>
                <a:schemeClr val="hlink"/>
              </a:solidFill>
            </a:endParaRP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i="1" smtClean="0">
                <a:effectLst/>
              </a:rPr>
              <a:t>Decision-making Skills</a:t>
            </a:r>
            <a:endParaRPr lang="en-US" sz="3600" smtClean="0">
              <a:effectLst/>
            </a:endParaRPr>
          </a:p>
          <a:p>
            <a:pPr eaLnBrk="1" hangingPunct="1"/>
            <a:r>
              <a:rPr lang="sv-SE" i="1" smtClean="0">
                <a:effectLst/>
              </a:rPr>
              <a:t>Conceptual Skills</a:t>
            </a:r>
            <a:r>
              <a:rPr lang="en-US" smtClean="0">
                <a:effectLst/>
              </a:rPr>
              <a:t> </a:t>
            </a:r>
            <a:endParaRPr lang="en-US" sz="3600" smtClean="0">
              <a:effectLst/>
            </a:endParaRPr>
          </a:p>
          <a:p>
            <a:pPr eaLnBrk="1" hangingPunct="1"/>
            <a:r>
              <a:rPr lang="sv-SE" i="1" smtClean="0">
                <a:effectLst/>
              </a:rPr>
              <a:t>Technical Skills</a:t>
            </a:r>
            <a:r>
              <a:rPr lang="en-US" smtClean="0">
                <a:effectLst/>
              </a:rPr>
              <a:t> </a:t>
            </a:r>
            <a:endParaRPr lang="sv-SE" sz="3600" smtClean="0">
              <a:effectLst/>
            </a:endParaRPr>
          </a:p>
          <a:p>
            <a:pPr eaLnBrk="1" hangingPunct="1"/>
            <a:r>
              <a:rPr lang="sv-SE" i="1" smtClean="0">
                <a:effectLst/>
              </a:rPr>
              <a:t>Time Management Skills</a:t>
            </a:r>
            <a:r>
              <a:rPr lang="en-US" smtClean="0">
                <a:effectLst/>
              </a:rPr>
              <a:t> </a:t>
            </a:r>
            <a:endParaRPr lang="id-ID" sz="3600" smtClean="0">
              <a:effectLst/>
            </a:endParaRPr>
          </a:p>
          <a:p>
            <a:pPr eaLnBrk="1" hangingPunct="1"/>
            <a:r>
              <a:rPr lang="sv-SE" i="1" smtClean="0">
                <a:effectLst/>
              </a:rPr>
              <a:t>Human Relations Skills</a:t>
            </a:r>
            <a:r>
              <a:rPr lang="en-US" smtClean="0">
                <a:effectLst/>
              </a:rPr>
              <a:t> </a:t>
            </a:r>
          </a:p>
          <a:p>
            <a:pPr eaLnBrk="1" hangingPunct="1"/>
            <a:r>
              <a:rPr lang="sv-SE" i="1" smtClean="0">
                <a:effectLst/>
              </a:rPr>
              <a:t>Information Technology Skills</a:t>
            </a:r>
            <a:r>
              <a:rPr lang="en-US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52376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/>
      <p:bldP spid="65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ED0C1D-86F3-4646-AE19-2A58FE4A1A2B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8DDBE-55E1-4627-8022-4F4F93D0841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pPr eaLnBrk="1" hangingPunct="1"/>
            <a:r>
              <a:rPr lang="sv-SE" i="1" smtClean="0">
                <a:solidFill>
                  <a:srgbClr val="FF3300"/>
                </a:solidFill>
                <a:effectLst/>
              </a:rPr>
              <a:t>Decision-making Process</a:t>
            </a:r>
            <a:endParaRPr lang="en-US" i="1" smtClean="0">
              <a:solidFill>
                <a:srgbClr val="FF3300"/>
              </a:solidFill>
              <a:effectLst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43" name="Picture 44" descr="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20825"/>
            <a:ext cx="81375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777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5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5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34E2B5-E3D8-46A0-8480-BC2751E8A447}" type="datetime1">
              <a:rPr lang="en-US"/>
              <a:pPr>
                <a:defRPr/>
              </a:pPr>
              <a:t>2/20/2017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76DA3-E169-44E2-A3BF-534FC04D0CA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66CCFF"/>
                </a:solidFill>
              </a:rPr>
              <a:t>BUDAYA PERUSAHAAN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431800" y="2133600"/>
            <a:ext cx="82296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buFontTx/>
              <a:buChar char="•"/>
              <a:defRPr/>
            </a:pPr>
            <a:r>
              <a:rPr lang="sv-SE" b="1">
                <a:effectLst>
                  <a:outerShdw blurRad="38100" dist="38100" dir="2700000" algn="tl">
                    <a:srgbClr val="000000"/>
                  </a:outerShdw>
                </a:effectLst>
              </a:rPr>
              <a:t>Budaya perusahaan</a:t>
            </a:r>
            <a:r>
              <a:rPr lang="sv-S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i="1">
                <a:effectLst>
                  <a:outerShdw blurRad="38100" dist="38100" dir="2700000" algn="tl">
                    <a:srgbClr val="000000"/>
                  </a:outerShdw>
                </a:effectLst>
              </a:rPr>
              <a:t>(corporate culture)</a:t>
            </a:r>
            <a:r>
              <a:rPr lang="sv-S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i="1">
                <a:effectLst>
                  <a:outerShdw blurRad="38100" dist="38100" dir="2700000" algn="tl">
                    <a:srgbClr val="000000"/>
                  </a:outerShdw>
                </a:effectLst>
              </a:rPr>
              <a:t>adalah identitas unik yang ada pada suatu perusahaan, seperti pengalaman, kisah, kepercayaan, dan norma-norma bersama yang memberikan ciri pada suatu organisasi</a:t>
            </a:r>
            <a:r>
              <a:rPr lang="en-US"/>
              <a:t> </a:t>
            </a:r>
            <a:endParaRPr lang="id-ID" sz="3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89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7397</TotalTime>
  <Words>624</Words>
  <Application>Microsoft Office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Manajemen dan Bisnis</vt:lpstr>
      <vt:lpstr>PROSES MANAJEMEN</vt:lpstr>
      <vt:lpstr>PLANNING</vt:lpstr>
      <vt:lpstr>CONTROLLING</vt:lpstr>
      <vt:lpstr>TINGKATAN MANAJEMEN </vt:lpstr>
      <vt:lpstr>TIPE-TIPE MANAJER</vt:lpstr>
      <vt:lpstr>KETERAMPILAN MANAJEMEN</vt:lpstr>
      <vt:lpstr>Decision-making Process</vt:lpstr>
      <vt:lpstr>BUDAYA PERUSAHAAN</vt:lpstr>
      <vt:lpstr>BUDAYA DISIPLIN</vt:lpstr>
      <vt:lpstr>TIGA PILAR BUDAYA DISIPLIN</vt:lpstr>
      <vt:lpstr>Discipline People</vt:lpstr>
      <vt:lpstr>KREATIVITAS DALAM BISNIS </vt:lpstr>
      <vt:lpstr>PEMECAHAN MASALAH KREATIF</vt:lpstr>
      <vt:lpstr>CIRI-CIRI ORANG KREATIF</vt:lpstr>
      <vt:lpstr>KOMPETISI BISNIS </vt:lpstr>
      <vt:lpstr>BERBAGAI PILIHAN BISNIS</vt:lpstr>
      <vt:lpstr>KEUNTUNGAN &amp; KERUGIAN SAHAM PUBLIK</vt:lpstr>
      <vt:lpstr>PENGARUH DOLLAR (US$)</vt:lpstr>
      <vt:lpstr> DISKUSI 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Chaerul</cp:lastModifiedBy>
  <cp:revision>481</cp:revision>
  <dcterms:created xsi:type="dcterms:W3CDTF">2011-09-16T02:11:44Z</dcterms:created>
  <dcterms:modified xsi:type="dcterms:W3CDTF">2017-02-20T03:26:49Z</dcterms:modified>
</cp:coreProperties>
</file>