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21" r:id="rId4"/>
    <p:sldId id="320" r:id="rId5"/>
    <p:sldId id="322" r:id="rId6"/>
    <p:sldId id="323" r:id="rId7"/>
    <p:sldId id="325" r:id="rId8"/>
    <p:sldId id="324" r:id="rId9"/>
    <p:sldId id="264" r:id="rId10"/>
    <p:sldId id="30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C2FA244-BB89-4E56-AD1B-D7222C33E162}">
          <p14:sldIdLst>
            <p14:sldId id="256"/>
            <p14:sldId id="257"/>
            <p14:sldId id="321"/>
            <p14:sldId id="320"/>
            <p14:sldId id="322"/>
            <p14:sldId id="323"/>
            <p14:sldId id="325"/>
            <p14:sldId id="324"/>
            <p14:sldId id="26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6176" autoAdjust="0"/>
  </p:normalViewPr>
  <p:slideViewPr>
    <p:cSldViewPr>
      <p:cViewPr varScale="1">
        <p:scale>
          <a:sx n="60" d="100"/>
          <a:sy n="60" d="100"/>
        </p:scale>
        <p:origin x="15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■ Tingkat upaya yang terkoordinasi antar departemen</a:t>
            </a:r>
          </a:p>
          <a:p>
            <a:r>
              <a:rPr lang="en-US" smtClean="0"/>
              <a:t>■ Pengamanan kepentingan perusahaan secara umum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8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6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56524A2-1DDE-4CC8-AD9C-EA4094C56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Dasar-dasar Audit Sistem Informasi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7</a:t>
            </a:r>
          </a:p>
          <a:p>
            <a:r>
              <a:rPr lang="en-US" sz="1800" smtClean="0"/>
              <a:t>Computer Assisted Audit Tools &amp; Techniques: </a:t>
            </a:r>
          </a:p>
          <a:p>
            <a:r>
              <a:rPr lang="en-US" sz="1800" smtClean="0"/>
              <a:t>Intro to CObIT  (</a:t>
            </a:r>
            <a:r>
              <a:rPr lang="en-US" sz="1800"/>
              <a:t>Control Objectives for Information and Related Technology</a:t>
            </a:r>
            <a:r>
              <a:rPr lang="en-US" sz="1800" smtClean="0"/>
              <a:t>)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[ric] Richard E. Casarino, “Auditor’s Guide to Information Systems Auditing”, Wiley</a:t>
            </a:r>
            <a:r>
              <a:rPr lang="id-ID"/>
              <a:t>, </a:t>
            </a:r>
            <a:r>
              <a:rPr lang="id-ID" smtClean="0"/>
              <a:t>2007</a:t>
            </a:r>
            <a:r>
              <a:rPr lang="en-US" smtClean="0"/>
              <a:t>, </a:t>
            </a:r>
            <a:r>
              <a:rPr lang="en-US" smtClean="0"/>
              <a:t>chapter </a:t>
            </a:r>
            <a:r>
              <a:rPr lang="en-US"/>
              <a:t>8, 18, </a:t>
            </a:r>
            <a:r>
              <a:rPr lang="en-US" smtClean="0"/>
              <a:t>20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Mahasiswa memahami </a:t>
            </a:r>
            <a:r>
              <a:rPr lang="en-US" smtClean="0"/>
              <a:t>manajemen </a:t>
            </a:r>
            <a:r>
              <a:rPr lang="en-US"/>
              <a:t>audit SI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4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smtClean="0"/>
              <a:t>Skema Pembahasan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Planning merupakan Fungsi Audit SI dimana dilakukan pendefinisian area audit.</a:t>
            </a:r>
          </a:p>
          <a:p>
            <a:r>
              <a:rPr lang="en-US" smtClean="0"/>
              <a:t>Area Audit tersebut melibatkan area:</a:t>
            </a:r>
          </a:p>
          <a:p>
            <a:pPr lvl="1"/>
            <a:r>
              <a:rPr lang="en-US"/>
              <a:t>Business systems</a:t>
            </a:r>
          </a:p>
          <a:p>
            <a:pPr lvl="1"/>
            <a:r>
              <a:rPr lang="en-US" smtClean="0"/>
              <a:t>Systems </a:t>
            </a:r>
            <a:r>
              <a:rPr lang="en-US"/>
              <a:t>under development</a:t>
            </a:r>
          </a:p>
          <a:p>
            <a:pPr lvl="1"/>
            <a:r>
              <a:rPr lang="en-US" smtClean="0"/>
              <a:t>IS </a:t>
            </a:r>
            <a:r>
              <a:rPr lang="en-US"/>
              <a:t>facilities management</a:t>
            </a:r>
          </a:p>
          <a:p>
            <a:pPr lvl="1"/>
            <a:r>
              <a:rPr lang="en-US" smtClean="0"/>
              <a:t>Security </a:t>
            </a:r>
            <a:r>
              <a:rPr lang="en-US"/>
              <a:t>and recovery controls</a:t>
            </a:r>
          </a:p>
          <a:p>
            <a:pPr lvl="1"/>
            <a:r>
              <a:rPr lang="en-US" smtClean="0"/>
              <a:t>Efficiency </a:t>
            </a:r>
            <a:r>
              <a:rPr lang="en-US"/>
              <a:t>and effectiveness of IS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35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PLANNING</a:t>
            </a:r>
            <a:br>
              <a:rPr lang="en-US" smtClean="0"/>
            </a:br>
            <a:r>
              <a:rPr lang="en-US" smtClean="0"/>
              <a:t>(Misi Audit)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mtClean="0"/>
              <a:t>Misi dari Audit merupakan:</a:t>
            </a:r>
          </a:p>
          <a:p>
            <a:r>
              <a:rPr lang="en-US" smtClean="0"/>
              <a:t>Hal yang dilakukan pada area-area audit tersebut adalah Meninjau (</a:t>
            </a:r>
            <a:r>
              <a:rPr lang="en-US" i="1" smtClean="0"/>
              <a:t>review</a:t>
            </a:r>
            <a:r>
              <a:rPr lang="en-US" smtClean="0"/>
              <a:t>), menilai (</a:t>
            </a:r>
            <a:r>
              <a:rPr lang="en-US" i="1" smtClean="0"/>
              <a:t>appraise</a:t>
            </a:r>
            <a:r>
              <a:rPr lang="en-US" smtClean="0"/>
              <a:t>), melaporkan (</a:t>
            </a:r>
            <a:r>
              <a:rPr lang="en-US" i="1" smtClean="0"/>
              <a:t>report</a:t>
            </a:r>
            <a:r>
              <a:rPr lang="en-US" smtClean="0"/>
              <a:t>) terkait:</a:t>
            </a:r>
            <a:endParaRPr lang="en-US"/>
          </a:p>
          <a:p>
            <a:pPr lvl="1"/>
            <a:r>
              <a:rPr lang="en-US"/>
              <a:t>Tingkat </a:t>
            </a:r>
            <a:r>
              <a:rPr lang="en-US" b="1"/>
              <a:t>Kesehatan</a:t>
            </a:r>
            <a:r>
              <a:rPr lang="en-US"/>
              <a:t>, </a:t>
            </a:r>
            <a:r>
              <a:rPr lang="en-US" b="1"/>
              <a:t>kecukupan</a:t>
            </a:r>
            <a:r>
              <a:rPr lang="en-US"/>
              <a:t>, dan </a:t>
            </a:r>
            <a:r>
              <a:rPr lang="en-US" b="1"/>
              <a:t>penerapan </a:t>
            </a:r>
            <a:r>
              <a:rPr lang="en-US" b="1" smtClean="0"/>
              <a:t>pengendalian</a:t>
            </a:r>
            <a:endParaRPr lang="en-US" b="1"/>
          </a:p>
          <a:p>
            <a:pPr lvl="1"/>
            <a:r>
              <a:rPr lang="en-US" b="1" smtClean="0"/>
              <a:t>Kesesuaian</a:t>
            </a:r>
            <a:r>
              <a:rPr lang="en-US" smtClean="0"/>
              <a:t> terhadap </a:t>
            </a:r>
            <a:r>
              <a:rPr lang="en-US" b="1" smtClean="0"/>
              <a:t>kebijakan</a:t>
            </a:r>
            <a:r>
              <a:rPr lang="en-US" smtClean="0"/>
              <a:t> </a:t>
            </a:r>
            <a:r>
              <a:rPr lang="en-US"/>
              <a:t>yang ditetapkan, </a:t>
            </a:r>
            <a:r>
              <a:rPr lang="en-US" b="1"/>
              <a:t>rencana</a:t>
            </a:r>
            <a:r>
              <a:rPr lang="en-US"/>
              <a:t>, dan </a:t>
            </a:r>
            <a:r>
              <a:rPr lang="en-US" b="1"/>
              <a:t>prosedur</a:t>
            </a:r>
            <a:endParaRPr lang="en-US" b="1" smtClean="0"/>
          </a:p>
          <a:p>
            <a:pPr lvl="1"/>
            <a:r>
              <a:rPr lang="fi-FI" b="1"/>
              <a:t>Akuntansi</a:t>
            </a:r>
            <a:r>
              <a:rPr lang="fi-FI"/>
              <a:t> untuk dan menjaga </a:t>
            </a:r>
            <a:r>
              <a:rPr lang="fi-FI" b="1"/>
              <a:t>aset perusahaan</a:t>
            </a:r>
          </a:p>
          <a:p>
            <a:pPr lvl="1"/>
            <a:r>
              <a:rPr lang="en-US" b="1"/>
              <a:t>Penerapan tingkat otoritas </a:t>
            </a:r>
            <a:r>
              <a:rPr lang="en-US" smtClean="0"/>
              <a:t>(kewenangan) yang tepat</a:t>
            </a:r>
            <a:endParaRPr lang="en-US"/>
          </a:p>
          <a:p>
            <a:pPr lvl="1"/>
            <a:r>
              <a:rPr lang="en-US" b="1"/>
              <a:t>Keandalan akuntansi dan data </a:t>
            </a:r>
            <a:r>
              <a:rPr lang="en-US"/>
              <a:t>lainnya</a:t>
            </a:r>
          </a:p>
          <a:p>
            <a:pPr lvl="1"/>
            <a:r>
              <a:rPr lang="en-US" b="1"/>
              <a:t>Kualitas pelaksanaan tugas</a:t>
            </a:r>
            <a:r>
              <a:rPr lang="en-US"/>
              <a:t> yang diberikan</a:t>
            </a:r>
          </a:p>
          <a:p>
            <a:pPr lvl="1"/>
            <a:r>
              <a:rPr lang="en-US"/>
              <a:t>Tingkat </a:t>
            </a:r>
            <a:r>
              <a:rPr lang="en-US" b="1"/>
              <a:t>upaya yang terkoordinasi </a:t>
            </a:r>
            <a:r>
              <a:rPr lang="en-US"/>
              <a:t>antar departemen</a:t>
            </a:r>
          </a:p>
          <a:p>
            <a:pPr lvl="1"/>
            <a:r>
              <a:rPr lang="en-US" b="1"/>
              <a:t>Pengamanan</a:t>
            </a:r>
            <a:r>
              <a:rPr lang="en-US"/>
              <a:t> </a:t>
            </a:r>
            <a:r>
              <a:rPr lang="en-US" b="1"/>
              <a:t>kepentingan perusahaan </a:t>
            </a:r>
            <a:r>
              <a:rPr lang="en-US"/>
              <a:t>secara </a:t>
            </a:r>
            <a:r>
              <a:rPr lang="en-US" smtClean="0"/>
              <a:t>umum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9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PLANNING</a:t>
            </a:r>
            <a:br>
              <a:rPr lang="en-US" smtClean="0"/>
            </a:br>
            <a:r>
              <a:rPr lang="en-US" smtClean="0"/>
              <a:t>(Misi Audit Sistem Informasi)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mtClean="0"/>
              <a:t>Misi dari Audit SI merupakan:</a:t>
            </a:r>
          </a:p>
          <a:p>
            <a:r>
              <a:rPr lang="en-US" smtClean="0"/>
              <a:t>Hal yang dilakukan pada area-area audit tersebut adalah Meninjau (</a:t>
            </a:r>
            <a:r>
              <a:rPr lang="en-US" i="1" smtClean="0"/>
              <a:t>review</a:t>
            </a:r>
            <a:r>
              <a:rPr lang="en-US" smtClean="0"/>
              <a:t>), menilai (</a:t>
            </a:r>
            <a:r>
              <a:rPr lang="en-US" i="1" smtClean="0"/>
              <a:t>appraise</a:t>
            </a:r>
            <a:r>
              <a:rPr lang="en-US" smtClean="0"/>
              <a:t>), melaporkan (</a:t>
            </a:r>
            <a:r>
              <a:rPr lang="en-US" i="1" smtClean="0"/>
              <a:t>report</a:t>
            </a:r>
            <a:r>
              <a:rPr lang="en-US" smtClean="0"/>
              <a:t>) terkait:</a:t>
            </a:r>
            <a:endParaRPr lang="en-US"/>
          </a:p>
          <a:p>
            <a:pPr lvl="1"/>
            <a:r>
              <a:rPr lang="en-US"/>
              <a:t>Tingkat </a:t>
            </a:r>
            <a:r>
              <a:rPr lang="en-US" b="1"/>
              <a:t>Kesehatan</a:t>
            </a:r>
            <a:r>
              <a:rPr lang="en-US"/>
              <a:t>, </a:t>
            </a:r>
            <a:r>
              <a:rPr lang="en-US" b="1"/>
              <a:t>kecukupan</a:t>
            </a:r>
            <a:r>
              <a:rPr lang="en-US"/>
              <a:t>, dan </a:t>
            </a:r>
            <a:r>
              <a:rPr lang="en-US" b="1"/>
              <a:t>penerapan </a:t>
            </a:r>
            <a:r>
              <a:rPr lang="en-US" b="1" smtClean="0"/>
              <a:t>standar operasional sistem informasi</a:t>
            </a:r>
            <a:endParaRPr lang="en-US" b="1"/>
          </a:p>
          <a:p>
            <a:pPr lvl="1"/>
            <a:r>
              <a:rPr lang="en-US"/>
              <a:t>Tingkat </a:t>
            </a:r>
            <a:r>
              <a:rPr lang="en-US" b="1"/>
              <a:t>Kesehatan</a:t>
            </a:r>
            <a:r>
              <a:rPr lang="en-US"/>
              <a:t>, </a:t>
            </a:r>
            <a:r>
              <a:rPr lang="en-US" b="1"/>
              <a:t>kecukupan</a:t>
            </a:r>
            <a:r>
              <a:rPr lang="en-US"/>
              <a:t>, dan </a:t>
            </a:r>
            <a:r>
              <a:rPr lang="en-US" b="1"/>
              <a:t>penerapan </a:t>
            </a:r>
            <a:r>
              <a:rPr lang="en-US" b="1" smtClean="0"/>
              <a:t>standar </a:t>
            </a:r>
            <a:r>
              <a:rPr lang="en-US" b="1"/>
              <a:t>pengembangan </a:t>
            </a:r>
            <a:r>
              <a:rPr lang="en-US" b="1" smtClean="0"/>
              <a:t>sistem</a:t>
            </a:r>
          </a:p>
          <a:p>
            <a:pPr lvl="1"/>
            <a:r>
              <a:rPr lang="en-US" b="1"/>
              <a:t>Tingkat kepatuhan</a:t>
            </a:r>
            <a:r>
              <a:rPr lang="en-US"/>
              <a:t> dengan </a:t>
            </a:r>
            <a:r>
              <a:rPr lang="en-US" b="1"/>
              <a:t>standar </a:t>
            </a:r>
            <a:r>
              <a:rPr lang="en-US" b="1" smtClean="0"/>
              <a:t>perusahaan</a:t>
            </a:r>
          </a:p>
          <a:p>
            <a:pPr lvl="1"/>
            <a:r>
              <a:rPr lang="en-US" b="1"/>
              <a:t>Keamanan </a:t>
            </a:r>
            <a:r>
              <a:rPr lang="en-US" b="1" smtClean="0"/>
              <a:t>investasi sistem informasi</a:t>
            </a:r>
            <a:r>
              <a:rPr lang="en-US" smtClean="0"/>
              <a:t> perusahaan</a:t>
            </a:r>
          </a:p>
          <a:p>
            <a:pPr lvl="1"/>
            <a:r>
              <a:rPr lang="en-US" b="1"/>
              <a:t>Kecukupan persiapan</a:t>
            </a:r>
            <a:r>
              <a:rPr lang="en-US"/>
              <a:t> </a:t>
            </a:r>
            <a:r>
              <a:rPr lang="en-US" smtClean="0"/>
              <a:t>untuk menghadapi </a:t>
            </a:r>
            <a:r>
              <a:rPr lang="en-US" b="1" smtClean="0"/>
              <a:t>kondisi darurat</a:t>
            </a:r>
            <a:r>
              <a:rPr lang="en-US" smtClean="0"/>
              <a:t>.</a:t>
            </a:r>
          </a:p>
          <a:p>
            <a:pPr lvl="1"/>
            <a:r>
              <a:rPr lang="nn-NO" b="1"/>
              <a:t>Kelengkapan</a:t>
            </a:r>
            <a:r>
              <a:rPr lang="nn-NO"/>
              <a:t> dan </a:t>
            </a:r>
            <a:r>
              <a:rPr lang="nn-NO" b="1"/>
              <a:t>keakuratan</a:t>
            </a:r>
            <a:r>
              <a:rPr lang="nn-NO"/>
              <a:t> informasi </a:t>
            </a:r>
            <a:r>
              <a:rPr lang="nn-NO" smtClean="0"/>
              <a:t>yang diproses komputer</a:t>
            </a:r>
          </a:p>
          <a:p>
            <a:pPr lvl="1"/>
            <a:r>
              <a:rPr lang="en-US"/>
              <a:t>Apakah </a:t>
            </a:r>
            <a:r>
              <a:rPr lang="en-US" b="1"/>
              <a:t>penggunaan </a:t>
            </a:r>
            <a:r>
              <a:rPr lang="en-US" b="1" smtClean="0"/>
              <a:t>semua sumber daya komputasi </a:t>
            </a:r>
            <a:r>
              <a:rPr lang="en-US" smtClean="0"/>
              <a:t>yang sedang berlangsung sudah </a:t>
            </a:r>
            <a:r>
              <a:rPr lang="en-US" b="1" smtClean="0"/>
              <a:t>optimal</a:t>
            </a:r>
            <a:r>
              <a:rPr lang="en-US" smtClean="0"/>
              <a:t>.</a:t>
            </a:r>
          </a:p>
          <a:p>
            <a:pPr lvl="1"/>
            <a:r>
              <a:rPr lang="en-US"/>
              <a:t>Tingkat </a:t>
            </a:r>
            <a:r>
              <a:rPr lang="en-US" b="1" smtClean="0"/>
              <a:t>kesehatan </a:t>
            </a:r>
            <a:r>
              <a:rPr lang="en-US" b="1"/>
              <a:t>sistem aplikasi</a:t>
            </a:r>
            <a:r>
              <a:rPr lang="en-US"/>
              <a:t> yang dikembangkan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7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STAFFING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Staffing dalam Audit sistem informasi tergantung pada ukuran dan kompleksitas Audit.</a:t>
            </a:r>
          </a:p>
          <a:p>
            <a:r>
              <a:rPr lang="en-US" smtClean="0"/>
              <a:t>Staff Audit Sistem Informasi (bisa) terdiri dari:</a:t>
            </a:r>
            <a:endParaRPr lang="en-US"/>
          </a:p>
          <a:p>
            <a:pPr lvl="1"/>
            <a:r>
              <a:rPr lang="en-US" smtClean="0"/>
              <a:t>Computer </a:t>
            </a:r>
            <a:r>
              <a:rPr lang="en-US"/>
              <a:t>audit manager</a:t>
            </a:r>
          </a:p>
          <a:p>
            <a:pPr lvl="1"/>
            <a:r>
              <a:rPr lang="en-US" smtClean="0"/>
              <a:t>Application </a:t>
            </a:r>
            <a:r>
              <a:rPr lang="en-US"/>
              <a:t>auditors</a:t>
            </a:r>
          </a:p>
          <a:p>
            <a:pPr lvl="1"/>
            <a:r>
              <a:rPr lang="en-US" smtClean="0"/>
              <a:t>Trainee </a:t>
            </a:r>
            <a:r>
              <a:rPr lang="en-US"/>
              <a:t>auditors</a:t>
            </a:r>
          </a:p>
          <a:p>
            <a:pPr lvl="1"/>
            <a:r>
              <a:rPr lang="en-US" smtClean="0"/>
              <a:t>Audit </a:t>
            </a:r>
            <a:r>
              <a:rPr lang="en-US"/>
              <a:t>application development staff</a:t>
            </a:r>
          </a:p>
          <a:p>
            <a:pPr lvl="1"/>
            <a:r>
              <a:rPr lang="en-US" smtClean="0"/>
              <a:t>Technical </a:t>
            </a:r>
            <a:r>
              <a:rPr lang="en-US"/>
              <a:t>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601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45467</TotalTime>
  <Words>432</Words>
  <Application>Microsoft Office PowerPoint</Application>
  <PresentationFormat>On-screen Show (4:3)</PresentationFormat>
  <Paragraphs>84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Dasar-dasar Audit Sistem Informasi</vt:lpstr>
      <vt:lpstr>Tujuan Pertemuan</vt:lpstr>
      <vt:lpstr>Definisi</vt:lpstr>
      <vt:lpstr>Skema Pembahasan</vt:lpstr>
      <vt:lpstr>PLANNING</vt:lpstr>
      <vt:lpstr>PLANNING (Misi Audit)</vt:lpstr>
      <vt:lpstr>PLANNING (Misi Audit Sistem Informasi)</vt:lpstr>
      <vt:lpstr>STAFFING</vt:lpstr>
      <vt:lpstr>See You Next Session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352</cp:revision>
  <dcterms:created xsi:type="dcterms:W3CDTF">2011-08-04T03:20:05Z</dcterms:created>
  <dcterms:modified xsi:type="dcterms:W3CDTF">2015-03-30T06:28:21Z</dcterms:modified>
</cp:coreProperties>
</file>