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5"/>
  </p:notesMasterIdLst>
  <p:sldIdLst>
    <p:sldId id="256" r:id="rId2"/>
    <p:sldId id="270" r:id="rId3"/>
    <p:sldId id="288" r:id="rId4"/>
    <p:sldId id="283" r:id="rId5"/>
    <p:sldId id="284" r:id="rId6"/>
    <p:sldId id="289" r:id="rId7"/>
    <p:sldId id="285" r:id="rId8"/>
    <p:sldId id="296" r:id="rId9"/>
    <p:sldId id="286" r:id="rId10"/>
    <p:sldId id="291" r:id="rId11"/>
    <p:sldId id="290" r:id="rId12"/>
    <p:sldId id="297" r:id="rId13"/>
    <p:sldId id="292" r:id="rId14"/>
    <p:sldId id="293" r:id="rId15"/>
    <p:sldId id="295" r:id="rId16"/>
    <p:sldId id="298" r:id="rId17"/>
    <p:sldId id="294" r:id="rId18"/>
    <p:sldId id="302" r:id="rId19"/>
    <p:sldId id="299" r:id="rId20"/>
    <p:sldId id="300" r:id="rId21"/>
    <p:sldId id="301" r:id="rId22"/>
    <p:sldId id="303" r:id="rId23"/>
    <p:sldId id="282" r:id="rId2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>
        <p:scale>
          <a:sx n="70" d="100"/>
          <a:sy n="70" d="100"/>
        </p:scale>
        <p:origin x="-133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12972-45E0-4A02-9098-D0EBB0199C4B}" type="datetimeFigureOut">
              <a:rPr lang="id-ID" smtClean="0"/>
              <a:t>04/11/2013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19FB5-3E22-4347-9D47-E764C09E46C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862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04/11/2013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04/11/2013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04/11/2013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04/11/2013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-23409"/>
            <a:ext cx="8121080" cy="35606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04/11/2013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04/11/2013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15B4FD-92E0-4978-907F-923BCA868FE5}" type="datetimeFigureOut">
              <a:rPr lang="id-ID" smtClean="0"/>
              <a:t>04/11/2013</a:t>
            </a:fld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04/11/2013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04/11/2013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04/11/2013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04/11/2013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815B4FD-92E0-4978-907F-923BCA868FE5}" type="datetimeFigureOut">
              <a:rPr lang="id-ID" smtClean="0"/>
              <a:t>04/11/2013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Analisis Proses Bisnis </a:t>
            </a:r>
            <a:r>
              <a:rPr lang="en-US" sz="4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#5</a:t>
            </a:r>
            <a:endParaRPr lang="id-I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Process Management &amp; Knowledge Work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745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345976"/>
            <a:ext cx="8229600" cy="1066800"/>
          </a:xfrm>
        </p:spPr>
        <p:txBody>
          <a:bodyPr/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improve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2276872"/>
            <a:ext cx="6923112" cy="4464496"/>
          </a:xfrm>
        </p:spPr>
        <p:txBody>
          <a:bodyPr>
            <a:normAutofit/>
          </a:bodyPr>
          <a:lstStyle/>
          <a:p>
            <a:pPr lvl="1"/>
            <a:r>
              <a:rPr lang="en-US" smtClean="0"/>
              <a:t>to 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</a:t>
            </a: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beginning</a:t>
            </a:r>
            <a:r>
              <a:rPr lang="en-US"/>
              <a:t>, 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</a:t>
            </a:r>
            <a:r>
              <a:rPr lang="en-US"/>
              <a:t>, and 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intermediate steps</a:t>
            </a:r>
            <a:r>
              <a:rPr lang="en-US"/>
              <a:t>, to clarify who the customer is for it, </a:t>
            </a:r>
            <a:endParaRPr lang="en-US" smtClean="0"/>
          </a:p>
          <a:p>
            <a:pPr lvl="1"/>
            <a:endParaRPr lang="en-US" smtClean="0"/>
          </a:p>
          <a:p>
            <a:pPr lvl="1"/>
            <a:r>
              <a:rPr lang="en-US" smtClean="0"/>
              <a:t>to measure </a:t>
            </a:r>
            <a:r>
              <a:rPr lang="en-US"/>
              <a:t>it, </a:t>
            </a:r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r>
              <a:rPr lang="en-US" smtClean="0"/>
              <a:t>to </a:t>
            </a:r>
            <a:r>
              <a:rPr lang="en-US"/>
              <a:t>take stock of 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well it is currently being performed</a:t>
            </a:r>
            <a:r>
              <a:rPr lang="en-US"/>
              <a:t>, </a:t>
            </a:r>
            <a:endParaRPr lang="en-US" smtClean="0"/>
          </a:p>
          <a:p>
            <a:pPr lvl="1"/>
            <a:r>
              <a:rPr lang="en-US" smtClean="0"/>
              <a:t>and ultimately to </a:t>
            </a:r>
            <a:r>
              <a:rPr lang="en-US"/>
              <a:t>improve it. </a:t>
            </a:r>
            <a:endParaRPr lang="en-US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060848"/>
            <a:ext cx="1525587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478" y="2204864"/>
            <a:ext cx="705818" cy="29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478" y="2819526"/>
            <a:ext cx="705818" cy="29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229200"/>
            <a:ext cx="12954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797" y="3789040"/>
            <a:ext cx="2533699" cy="112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0" y="1268760"/>
            <a:ext cx="8964488" cy="10081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treat something as a process is to impose a formal structure on it;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372200" y="2060848"/>
            <a:ext cx="0" cy="4536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74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6800"/>
          </a:xfrm>
        </p:spPr>
        <p:txBody>
          <a:bodyPr/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improve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3848"/>
            <a:ext cx="8229600" cy="485547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workers often have the power to </a:t>
            </a:r>
            <a:r>
              <a:rPr lang="en-US" i="1">
                <a:solidFill>
                  <a:srgbClr val="C00000"/>
                </a:solidFill>
              </a:rPr>
              <a:t>resist being told what </a:t>
            </a:r>
            <a:r>
              <a:rPr lang="en-US" i="1" smtClean="0">
                <a:solidFill>
                  <a:srgbClr val="C00000"/>
                </a:solidFill>
              </a:rPr>
              <a:t>to do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process analysis is usually a sophisticated approach to having someone </a:t>
            </a:r>
            <a:r>
              <a:rPr 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else tell 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how to do your </a:t>
            </a:r>
            <a:r>
              <a:rPr 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job.</a:t>
            </a:r>
          </a:p>
          <a:p>
            <a:pPr>
              <a:lnSpc>
                <a:spcPct val="120000"/>
              </a:lnSpc>
            </a:pPr>
            <a:endParaRPr lang="en-US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not easy to view knowledge work in terms </a:t>
            </a:r>
            <a:r>
              <a:rPr lang="en-US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processes</a:t>
            </a:r>
            <a:r>
              <a:rPr 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because much of </a:t>
            </a:r>
            <a:r>
              <a:rPr lang="en-US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smtClean="0">
                <a:solidFill>
                  <a:srgbClr val="FF0000"/>
                </a:solidFill>
              </a:rPr>
              <a:t>it </a:t>
            </a:r>
            <a:r>
              <a:rPr lang="en-US" i="1">
                <a:solidFill>
                  <a:srgbClr val="FF0000"/>
                </a:solidFill>
              </a:rPr>
              <a:t>involves thinking</a:t>
            </a:r>
            <a:r>
              <a:rPr 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it is often </a:t>
            </a:r>
            <a:r>
              <a:rPr lang="en-US" i="1">
                <a:solidFill>
                  <a:srgbClr val="FF0000"/>
                </a:solidFill>
              </a:rPr>
              <a:t>collaborative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i="1" smtClean="0">
                <a:solidFill>
                  <a:srgbClr val="FF0000"/>
                </a:solidFill>
              </a:rPr>
              <a:t>iterative</a:t>
            </a:r>
            <a:r>
              <a:rPr 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which makes it </a:t>
            </a:r>
            <a:r>
              <a:rPr lang="en-US" i="1">
                <a:solidFill>
                  <a:schemeClr val="tx2"/>
                </a:solidFill>
              </a:rPr>
              <a:t>difficult to </a:t>
            </a:r>
            <a:r>
              <a:rPr lang="en-US" i="1" smtClean="0">
                <a:solidFill>
                  <a:schemeClr val="tx2"/>
                </a:solidFill>
              </a:rPr>
              <a:t>structure</a:t>
            </a:r>
            <a:r>
              <a:rPr lang="en-US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120000"/>
              </a:lnSpc>
            </a:pPr>
            <a:endParaRPr lang="en-US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en-US">
                <a:solidFill>
                  <a:schemeClr val="tx2"/>
                </a:solidFill>
              </a:rPr>
              <a:t>But </a:t>
            </a:r>
            <a:r>
              <a:rPr lang="en-US" smtClean="0">
                <a:solidFill>
                  <a:schemeClr val="tx2"/>
                </a:solidFill>
              </a:rPr>
              <a:t>a </a:t>
            </a:r>
            <a:r>
              <a:rPr lang="en-US" i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</a:t>
            </a:r>
            <a:r>
              <a:rPr lang="en-US" i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for Knowledge Work </a:t>
            </a:r>
            <a:r>
              <a:rPr lang="en-US" i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orientation </a:t>
            </a:r>
            <a:r>
              <a:rPr lang="en-US" i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make knowledge work more productive as well as “enabling </a:t>
            </a:r>
            <a:r>
              <a:rPr lang="en-US" i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empowering</a:t>
            </a:r>
            <a:r>
              <a:rPr lang="en-US" i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n-US">
                <a:solidFill>
                  <a:schemeClr val="tx2"/>
                </a:solidFill>
              </a:rPr>
              <a:t>if managed correctly, </a:t>
            </a:r>
            <a:r>
              <a:rPr lang="en-US" smtClean="0">
                <a:solidFill>
                  <a:schemeClr val="tx2"/>
                </a:solidFill>
              </a:rPr>
              <a:t>i.e</a:t>
            </a:r>
            <a:r>
              <a:rPr lang="en-US">
                <a:solidFill>
                  <a:schemeClr val="tx2"/>
                </a:solidFill>
              </a:rPr>
              <a:t>., with extensive participation.</a:t>
            </a:r>
          </a:p>
        </p:txBody>
      </p:sp>
    </p:spTree>
    <p:extLst>
      <p:ext uri="{BB962C8B-B14F-4D97-AF65-F5344CB8AC3E}">
        <p14:creationId xmlns:p14="http://schemas.microsoft.com/office/powerpoint/2010/main" val="380492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smtClean="0"/>
          </a:p>
          <a:p>
            <a:pPr marL="109728" indent="0" algn="ctr">
              <a:buNone/>
            </a:pPr>
            <a:r>
              <a:rPr lang="en-US" smtClean="0"/>
              <a:t>“</a:t>
            </a:r>
            <a:r>
              <a:rPr lang="en-US" sz="2600" i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2600" i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can be viewed as </a:t>
            </a:r>
            <a:r>
              <a:rPr lang="en-US" sz="2600" i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 rather </a:t>
            </a:r>
            <a:r>
              <a:rPr lang="en-US" sz="2600" i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 </a:t>
            </a:r>
            <a:r>
              <a:rPr lang="en-US" sz="2600" i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</a:t>
            </a:r>
            <a:r>
              <a:rPr lang="en-US" smtClean="0"/>
              <a:t>” </a:t>
            </a:r>
          </a:p>
          <a:p>
            <a:pPr marL="344488" indent="0">
              <a:buNone/>
            </a:pPr>
            <a:r>
              <a:rPr lang="en-US" sz="2000" smtClean="0"/>
              <a:t>(</a:t>
            </a:r>
            <a:r>
              <a:rPr lang="en-US" sz="2000"/>
              <a:t>Hall and </a:t>
            </a:r>
            <a:r>
              <a:rPr lang="en-US" sz="2000" smtClean="0"/>
              <a:t>Johnson, </a:t>
            </a:r>
            <a:r>
              <a:rPr lang="en-US" sz="2000"/>
              <a:t>2009</a:t>
            </a:r>
            <a:r>
              <a:rPr lang="en-US" sz="2000" smtClean="0"/>
              <a:t>)</a:t>
            </a:r>
          </a:p>
          <a:p>
            <a:endParaRPr lang="en-US"/>
          </a:p>
          <a:p>
            <a:endParaRPr lang="en-US" smtClean="0"/>
          </a:p>
          <a:p>
            <a:r>
              <a:rPr lang="en-US" sz="2400" smtClean="0"/>
              <a:t>Whether </a:t>
            </a:r>
            <a:r>
              <a:rPr lang="en-US" sz="2400"/>
              <a:t>this is true, of course, </a:t>
            </a:r>
            <a:r>
              <a:rPr lang="en-US" sz="2400" smtClean="0"/>
              <a:t>varies by </a:t>
            </a:r>
            <a:r>
              <a:rPr lang="en-US" sz="2400"/>
              <a:t>the process involved, by the way a process is implemented and managed, and </a:t>
            </a:r>
            <a:r>
              <a:rPr lang="en-US" sz="2400" smtClean="0"/>
              <a:t>by the </a:t>
            </a:r>
            <a:r>
              <a:rPr lang="en-US" sz="2400"/>
              <a:t>particular individuals involved.</a:t>
            </a:r>
          </a:p>
        </p:txBody>
      </p:sp>
    </p:spTree>
    <p:extLst>
      <p:ext uri="{BB962C8B-B14F-4D97-AF65-F5344CB8AC3E}">
        <p14:creationId xmlns:p14="http://schemas.microsoft.com/office/powerpoint/2010/main" val="182984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Processes and Knowledge Work Segments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4765"/>
            <a:ext cx="946448" cy="4246563"/>
          </a:xfr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anchor="ctr">
            <a:normAutofit fontScale="85000" lnSpcReduction="20000"/>
          </a:bodyPr>
          <a:lstStyle/>
          <a:p>
            <a:pPr marL="109728" indent="0" algn="ctr">
              <a:lnSpc>
                <a:spcPct val="120000"/>
              </a:lnSpc>
              <a:buNone/>
            </a:pP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Approaches </a:t>
            </a: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Work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733" y="2134765"/>
            <a:ext cx="6797675" cy="4246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3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81128"/>
            <a:ext cx="34480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960"/>
            <a:ext cx="8229600" cy="106680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Transaction Workers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3056"/>
            <a:ext cx="8229600" cy="1197832"/>
          </a:xfrm>
        </p:spPr>
        <p:txBody>
          <a:bodyPr>
            <a:normAutofit/>
          </a:bodyPr>
          <a:lstStyle/>
          <a:p>
            <a:pPr marL="109728" indent="0">
              <a:lnSpc>
                <a:spcPct val="110000"/>
              </a:lnSpc>
              <a:buNone/>
            </a:pPr>
            <a:r>
              <a:rPr 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Lebih mudah di-strukturisasi ke proses, karena pekerjaannya berulang-ulang (</a:t>
            </a:r>
            <a:r>
              <a:rPr lang="en-US" i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repeatable</a:t>
            </a:r>
            <a:r>
              <a:rPr 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>
              <a:lnSpc>
                <a:spcPct val="110000"/>
              </a:lnSpc>
            </a:pPr>
            <a:endParaRPr lang="en-US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492896"/>
            <a:ext cx="8229600" cy="20882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10000"/>
              </a:lnSpc>
              <a:buNone/>
            </a:pPr>
            <a:r>
              <a:rPr 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</a:t>
            </a:r>
            <a:r>
              <a:rPr lang="en-US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pekerja ini </a:t>
            </a:r>
            <a:r>
              <a:rPr 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perlu memahami aliran pekerjaan mereka dan pengetahuan yang dibutuhkan untuk </a:t>
            </a:r>
            <a:r>
              <a:rPr lang="en-US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menjalankannya, </a:t>
            </a:r>
            <a:r>
              <a:rPr 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tetapi mereka jarang memiliki waktu untuk </a:t>
            </a:r>
            <a:r>
              <a:rPr lang="en-US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membaca panduan.</a:t>
            </a:r>
            <a:endParaRPr lang="en-US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</a:pPr>
            <a:endParaRPr lang="en-US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9940" y="4619957"/>
            <a:ext cx="6414856" cy="1545347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10000"/>
              </a:lnSpc>
              <a:buNone/>
            </a:pPr>
            <a:r>
              <a:rPr 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 itu biasanya digunakan </a:t>
            </a:r>
            <a:r>
              <a:rPr 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aplikasi berbasis komputer</a:t>
            </a:r>
            <a:r>
              <a:rPr 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biasanya memerlukan alur 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kerja </a:t>
            </a:r>
            <a:r>
              <a:rPr 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terstruktur.</a:t>
            </a:r>
          </a:p>
        </p:txBody>
      </p:sp>
    </p:spTree>
    <p:extLst>
      <p:ext uri="{BB962C8B-B14F-4D97-AF65-F5344CB8AC3E}">
        <p14:creationId xmlns:p14="http://schemas.microsoft.com/office/powerpoint/2010/main" val="290136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4225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680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Integration Workers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32511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Pekerja jenis ini sangat mungkin 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 </a:t>
            </a: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mengartikulasikan proses yang harus </a:t>
            </a:r>
            <a:r>
              <a:rPr 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disertai dengan bentuk dokumennya</a:t>
            </a:r>
            <a:r>
              <a:rPr 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 pekerja biasanya memiliki cukup waktu </a:t>
            </a:r>
            <a:r>
              <a:rPr 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 mempelajari dokumen proses tersebut. </a:t>
            </a:r>
          </a:p>
          <a:p>
            <a:pPr>
              <a:lnSpc>
                <a:spcPct val="110000"/>
              </a:lnSpc>
            </a:pPr>
            <a:endParaRPr lang="en-US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Prakteknya tiap industri memiliki proses sendiri yang berbeda-beda di 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banyak </a:t>
            </a:r>
            <a:r>
              <a:rPr 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industri.</a:t>
            </a:r>
          </a:p>
          <a:p>
            <a:pPr marL="402336" lvl="1" indent="0">
              <a:lnSpc>
                <a:spcPct val="120000"/>
              </a:lnSpc>
              <a:buNone/>
            </a:pPr>
            <a:r>
              <a:rPr 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Contohnya:</a:t>
            </a:r>
          </a:p>
          <a:p>
            <a:pPr marL="922338" lvl="1" indent="-228600">
              <a:lnSpc>
                <a:spcPct val="120000"/>
              </a:lnSpc>
            </a:pPr>
            <a:r>
              <a:rPr 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Teknisi Medis, biasanya mengikuti prosedur pada protokol kesehatan dalam melakukan administrasi  pekerjaannya.</a:t>
            </a:r>
          </a:p>
          <a:p>
            <a:pPr marL="922338" lvl="1" indent="-228600">
              <a:lnSpc>
                <a:spcPct val="120000"/>
              </a:lnSpc>
            </a:pPr>
            <a:r>
              <a:rPr 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Salespeople, mengikuti “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operating procedures” </a:t>
            </a:r>
            <a:r>
              <a:rPr 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 bekerja melayani pelanggan dan melakukan penjualan</a:t>
            </a:r>
            <a:endParaRPr lang="en-US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2336" lvl="1" indent="0">
              <a:lnSpc>
                <a:spcPct val="110000"/>
              </a:lnSpc>
              <a:buNone/>
            </a:pPr>
            <a:endParaRPr lang="en-US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053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641" y="4847605"/>
            <a:ext cx="2176463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704"/>
            <a:ext cx="8229600" cy="106680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Expert Workers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32511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Pekerja jenis ini memiliki otonomi dan kebijakan tersendiri dalam pekerjaannya (sehingga </a:t>
            </a:r>
            <a:r>
              <a:rPr 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sulit untuk dikelola prosesnya</a:t>
            </a:r>
            <a:r>
              <a:rPr 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>
              <a:lnSpc>
                <a:spcPct val="110000"/>
              </a:lnSpc>
            </a:pPr>
            <a:endParaRPr lang="en-US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</a:pPr>
            <a:r>
              <a:rPr 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Salah suatu cara untuk membuat pekerjaannya tersetruktur adalah dengan </a:t>
            </a:r>
            <a:r>
              <a:rPr 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menanamkan proses kerjanya ke dalam komputer</a:t>
            </a:r>
            <a:r>
              <a:rPr 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hal ini merupakan suatu tantangan dalam melakukan penataan kerja expert.</a:t>
            </a:r>
          </a:p>
          <a:p>
            <a:pPr>
              <a:lnSpc>
                <a:spcPct val="110000"/>
              </a:lnSpc>
            </a:pPr>
            <a:endParaRPr lang="en-US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</a:pPr>
            <a:r>
              <a:rPr 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 melakukan peningkatan kerja expert, harus disediakan </a:t>
            </a:r>
            <a:r>
              <a:rPr 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template</a:t>
            </a:r>
            <a:r>
              <a:rPr 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 output </a:t>
            </a:r>
            <a:r>
              <a:rPr 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 </a:t>
            </a:r>
            <a:r>
              <a:rPr 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panduan tingkat tinggi</a:t>
            </a: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</a:pPr>
            <a:endParaRPr lang="en-US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516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085184"/>
            <a:ext cx="4320480" cy="213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06680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Collaboration Workers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229600" cy="4325112"/>
          </a:xfrm>
        </p:spPr>
        <p:txBody>
          <a:bodyPr>
            <a:noAutofit/>
          </a:bodyPr>
          <a:lstStyle/>
          <a:p>
            <a:r>
              <a:rPr lang="en-US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pekerja yang </a:t>
            </a:r>
            <a:r>
              <a:rPr 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paling sulit untuk kelola prosesnya</a:t>
            </a:r>
            <a:r>
              <a:rPr lang="en-US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Memiliki banyak model iterasi/urutan kerja berulang.</a:t>
            </a:r>
          </a:p>
          <a:p>
            <a:r>
              <a:rPr lang="en-US" sz="2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 kerja kolaborasi-nya susah untuk dipahami.</a:t>
            </a:r>
          </a:p>
          <a:p>
            <a:r>
              <a:rPr lang="en-US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Setiap hari struktur </a:t>
            </a: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kerjanya </a:t>
            </a:r>
            <a:r>
              <a:rPr lang="en-US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berbeda.</a:t>
            </a:r>
          </a:p>
          <a:p>
            <a:r>
              <a:rPr lang="en-US" sz="2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Memiliki kekuatan dan hak independen untuk menolak</a:t>
            </a:r>
            <a:r>
              <a:rPr lang="en-US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Menetapkan dan mengukur output (spt: menetapkan dan menargetkan orientasi pelanggan, dan tingkat urgensi) adalah suatu intervensi yang paling tepat diberikan daripada memberikan flowchart proses.</a:t>
            </a:r>
          </a:p>
          <a:p>
            <a:r>
              <a:rPr lang="en-US" sz="2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Mediasi yang paling tepat adalah dengan cara terstruktur menggunakan komputer</a:t>
            </a:r>
            <a:endParaRPr lang="en-US" sz="24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727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109728" indent="0" algn="ctr">
              <a:buNone/>
            </a:pPr>
            <a:r>
              <a:rPr lang="en-US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Measurements</a:t>
            </a:r>
            <a:endParaRPr lang="en-US" sz="40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70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Productivity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industrial age, this was a relatively easy task; an individual </a:t>
            </a:r>
            <a:r>
              <a:rPr 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worker’s performance 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could be assessed through </a:t>
            </a:r>
            <a:r>
              <a:rPr 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outputs, visible inputs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including hours worked or apparent effort </a:t>
            </a:r>
            <a:r>
              <a:rPr 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expended.</a:t>
            </a:r>
          </a:p>
          <a:p>
            <a:r>
              <a:rPr lang="en-US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 </a:t>
            </a:r>
            <a:r>
              <a:rPr 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measures </a:t>
            </a:r>
            <a:r>
              <a:rPr lang="en-US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input measures </a:t>
            </a:r>
            <a:r>
              <a:rPr lang="en-US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Productivity</a:t>
            </a:r>
            <a:r>
              <a:rPr lang="en-US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.</a:t>
            </a:r>
          </a:p>
          <a:p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Productivity-oriented approaches convert the value of outputs to </a:t>
            </a:r>
            <a:r>
              <a:rPr 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currency.</a:t>
            </a:r>
          </a:p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253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109728" indent="0" algn="ctr">
              <a:buNone/>
            </a:pPr>
            <a:r>
              <a:rPr lang="en-US" sz="40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Knowledge Workers</a:t>
            </a:r>
            <a:endParaRPr lang="en-US" sz="4000" b="1" i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058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Creativity &amp; Innovation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What is the formula </a:t>
            </a:r>
            <a:r>
              <a:rPr lang="en-US" smtClean="0"/>
              <a:t>for assessing </a:t>
            </a:r>
            <a:r>
              <a:rPr lang="en-US"/>
              <a:t>the creativity and innovation of an idea</a:t>
            </a:r>
            <a:r>
              <a:rPr lang="en-US" smtClean="0"/>
              <a:t>?</a:t>
            </a:r>
          </a:p>
          <a:p>
            <a:r>
              <a:rPr lang="en-US"/>
              <a:t>managers of knowledge workers have </a:t>
            </a:r>
            <a:r>
              <a:rPr lang="en-US" smtClean="0"/>
              <a:t> traditionally </a:t>
            </a:r>
            <a:r>
              <a:rPr lang="en-US"/>
              <a:t>fallen back </a:t>
            </a:r>
            <a:r>
              <a:rPr lang="en-US" smtClean="0"/>
              <a:t>on measuring </a:t>
            </a:r>
            <a:r>
              <a:rPr lang="en-US"/>
              <a:t>visible </a:t>
            </a:r>
            <a:r>
              <a:rPr lang="en-US" smtClean="0"/>
              <a:t>inputs, </a:t>
            </a:r>
            <a:r>
              <a:rPr lang="en-US"/>
              <a:t>e.g., hours </a:t>
            </a:r>
            <a:r>
              <a:rPr lang="en-US" smtClean="0"/>
              <a:t>worked. </a:t>
            </a:r>
          </a:p>
          <a:p>
            <a:r>
              <a:rPr lang="en-US"/>
              <a:t>However, the increasing </a:t>
            </a:r>
            <a:r>
              <a:rPr lang="en-US" smtClean="0"/>
              <a:t>movement of </a:t>
            </a:r>
            <a:r>
              <a:rPr lang="en-US"/>
              <a:t>knowledge work out of the office and into homes, airplanes, and client </a:t>
            </a:r>
            <a:r>
              <a:rPr lang="en-US" smtClean="0"/>
              <a:t>sites makes </a:t>
            </a:r>
            <a:r>
              <a:rPr lang="en-US"/>
              <a:t>it difficult to use hours worked as a measure, and that criterion never </a:t>
            </a:r>
            <a:r>
              <a:rPr lang="en-US" smtClean="0"/>
              <a:t>had much </a:t>
            </a:r>
            <a:r>
              <a:rPr lang="en-US"/>
              <a:t>to do with the quality of knowledge produced.</a:t>
            </a:r>
          </a:p>
        </p:txBody>
      </p:sp>
    </p:spTree>
    <p:extLst>
      <p:ext uri="{BB962C8B-B14F-4D97-AF65-F5344CB8AC3E}">
        <p14:creationId xmlns:p14="http://schemas.microsoft.com/office/powerpoint/2010/main" val="383548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>
                <a:solidFill>
                  <a:schemeClr val="tx2"/>
                </a:solidFill>
              </a:rPr>
              <a:t>Quality is perhaps the greatest problem in measuring knowledge work. </a:t>
            </a:r>
            <a:endParaRPr lang="en-US" smtClean="0">
              <a:solidFill>
                <a:schemeClr val="tx2"/>
              </a:solidFill>
            </a:endParaRPr>
          </a:p>
          <a:p>
            <a:pPr marL="402336" lvl="1" indent="0">
              <a:buNone/>
            </a:pPr>
            <a:r>
              <a:rPr lang="en-US" smtClean="0"/>
              <a:t>Why is one </a:t>
            </a:r>
            <a:r>
              <a:rPr lang="en-US"/>
              <a:t>research paper, one advertising slogan, or one new chemical compound </a:t>
            </a:r>
            <a:r>
              <a:rPr lang="en-US" smtClean="0"/>
              <a:t>better than </a:t>
            </a:r>
            <a:r>
              <a:rPr lang="en-US"/>
              <a:t>another</a:t>
            </a:r>
            <a:r>
              <a:rPr lang="en-US" smtClean="0"/>
              <a:t>?</a:t>
            </a:r>
          </a:p>
          <a:p>
            <a:endParaRPr lang="en-US"/>
          </a:p>
          <a:p>
            <a:r>
              <a:rPr lang="en-US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Subjective method </a:t>
            </a:r>
            <a:r>
              <a:rPr lang="en-US" smtClean="0">
                <a:solidFill>
                  <a:schemeClr val="tx2"/>
                </a:solidFill>
              </a:rPr>
              <a:t>is one of the method that makes the </a:t>
            </a:r>
            <a:r>
              <a:rPr lang="en-US">
                <a:solidFill>
                  <a:schemeClr val="tx2"/>
                </a:solidFill>
              </a:rPr>
              <a:t>quality of knowledge </a:t>
            </a:r>
            <a:r>
              <a:rPr lang="en-US" smtClean="0">
                <a:solidFill>
                  <a:schemeClr val="tx2"/>
                </a:solidFill>
              </a:rPr>
              <a:t>work </a:t>
            </a:r>
            <a:r>
              <a:rPr lang="en-US">
                <a:solidFill>
                  <a:schemeClr val="tx2"/>
                </a:solidFill>
              </a:rPr>
              <a:t>possible to </a:t>
            </a:r>
            <a:r>
              <a:rPr lang="en-US" smtClean="0">
                <a:solidFill>
                  <a:schemeClr val="tx2"/>
                </a:solidFill>
              </a:rPr>
              <a:t>measure.</a:t>
            </a:r>
          </a:p>
          <a:p>
            <a:endParaRPr lang="en-US" smtClean="0"/>
          </a:p>
          <a:p>
            <a:r>
              <a:rPr lang="en-US" smtClean="0">
                <a:solidFill>
                  <a:srgbClr val="C00000"/>
                </a:solidFill>
              </a:rPr>
              <a:t>Subjective Method with </a:t>
            </a:r>
            <a:r>
              <a:rPr 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peer evaluation</a:t>
            </a:r>
            <a:r>
              <a:rPr lang="en-US" smtClean="0">
                <a:solidFill>
                  <a:srgbClr val="C00000"/>
                </a:solidFill>
              </a:rPr>
              <a:t>; it </a:t>
            </a:r>
            <a:r>
              <a:rPr lang="en-US">
                <a:solidFill>
                  <a:srgbClr val="C00000"/>
                </a:solidFill>
              </a:rPr>
              <a:t>involves determining who is a relevant peer group for the particular </a:t>
            </a:r>
            <a:r>
              <a:rPr lang="en-US" smtClean="0">
                <a:solidFill>
                  <a:srgbClr val="C00000"/>
                </a:solidFill>
              </a:rPr>
              <a:t>work involved</a:t>
            </a:r>
            <a:r>
              <a:rPr lang="en-US">
                <a:solidFill>
                  <a:srgbClr val="C00000"/>
                </a:solidFill>
              </a:rPr>
              <a:t>, and asking them what they think of it</a:t>
            </a:r>
          </a:p>
        </p:txBody>
      </p:sp>
    </p:spTree>
    <p:extLst>
      <p:ext uri="{BB962C8B-B14F-4D97-AF65-F5344CB8AC3E}">
        <p14:creationId xmlns:p14="http://schemas.microsoft.com/office/powerpoint/2010/main" val="368974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does not seem to </a:t>
            </a:r>
            <a:r>
              <a:rPr 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a 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universal measure for the quality </a:t>
            </a:r>
            <a:r>
              <a:rPr 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quantity 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knowledge work outputs</a:t>
            </a:r>
            <a:r>
              <a:rPr 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smtClean="0"/>
          </a:p>
          <a:p>
            <a:r>
              <a:rPr 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matters is high-quality outputs per </a:t>
            </a:r>
            <a:r>
              <a:rPr lang="en-US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of </a:t>
            </a:r>
            <a:r>
              <a:rPr 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and cost, and the specific outputs vary widely across knowledge </a:t>
            </a:r>
            <a:r>
              <a:rPr lang="en-US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worker types</a:t>
            </a:r>
          </a:p>
          <a:p>
            <a:endParaRPr lang="en-US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appropriate output (and sometimes input) measures for </a:t>
            </a:r>
            <a:r>
              <a:rPr 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work 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vary by the industry, process, and </a:t>
            </a:r>
            <a:r>
              <a:rPr 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job.</a:t>
            </a:r>
          </a:p>
          <a:p>
            <a:endParaRPr lang="en-US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important to determine what measures make sense for </a:t>
            </a:r>
            <a:r>
              <a:rPr lang="en-US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particular </a:t>
            </a:r>
            <a:r>
              <a:rPr 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of work being addressed</a:t>
            </a:r>
          </a:p>
        </p:txBody>
      </p:sp>
    </p:spTree>
    <p:extLst>
      <p:ext uri="{BB962C8B-B14F-4D97-AF65-F5344CB8AC3E}">
        <p14:creationId xmlns:p14="http://schemas.microsoft.com/office/powerpoint/2010/main" val="186829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THAT’S ALL</a:t>
            </a:r>
            <a:endParaRPr lang="en-US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smtClean="0"/>
              <a:t>See You Next Session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9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816" y="4838096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365" y="4779359"/>
            <a:ext cx="2907787" cy="217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92" y="4886325"/>
            <a:ext cx="23241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7449"/>
            <a:ext cx="4429476" cy="294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229600" cy="1066800"/>
          </a:xfrm>
        </p:spPr>
        <p:txBody>
          <a:bodyPr/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Worker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700808"/>
            <a:ext cx="8229600" cy="4325112"/>
          </a:xfrm>
        </p:spPr>
        <p:txBody>
          <a:bodyPr/>
          <a:lstStyle/>
          <a:p>
            <a:r>
              <a:rPr lang="en-US" b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workers are the key to innovation and growth in today’s </a:t>
            </a:r>
            <a:r>
              <a:rPr lang="en-US" b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organization.</a:t>
            </a:r>
          </a:p>
          <a:p>
            <a:pPr marL="402336" lvl="1" indent="0">
              <a:buNone/>
            </a:pPr>
            <a:r>
              <a:rPr lang="en-US"/>
              <a:t>(T.H. </a:t>
            </a:r>
            <a:r>
              <a:rPr lang="en-US" smtClean="0"/>
              <a:t>Davenport, 2009).</a:t>
            </a:r>
            <a:endParaRPr lang="en-US"/>
          </a:p>
          <a:p>
            <a:endParaRPr lang="en-US"/>
          </a:p>
          <a:p>
            <a:r>
              <a:rPr lang="en-US" b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invent products and services, design marketing programs, and create strategies.</a:t>
            </a:r>
          </a:p>
        </p:txBody>
      </p:sp>
    </p:spTree>
    <p:extLst>
      <p:ext uri="{BB962C8B-B14F-4D97-AF65-F5344CB8AC3E}">
        <p14:creationId xmlns:p14="http://schemas.microsoft.com/office/powerpoint/2010/main" val="104851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76672"/>
            <a:ext cx="528141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912" y="1282080"/>
            <a:ext cx="3827088" cy="135483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</a:t>
            </a:r>
            <a:b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Workers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44" y="692696"/>
            <a:ext cx="5184574" cy="2421968"/>
          </a:xfrm>
        </p:spPr>
        <p:txBody>
          <a:bodyPr>
            <a:noAutofit/>
          </a:bodyPr>
          <a:lstStyle/>
          <a:p>
            <a:pPr marL="109728" indent="0" algn="ctr">
              <a:lnSpc>
                <a:spcPct val="120000"/>
              </a:lnSpc>
              <a:buNone/>
            </a:pP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knowledge workers </a:t>
            </a:r>
            <a:r>
              <a:rPr 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primary 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tasks involve </a:t>
            </a:r>
            <a:r>
              <a:rPr 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manipulation 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of knowledge and </a:t>
            </a:r>
            <a:r>
              <a:rPr 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information.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48064" y="3284984"/>
            <a:ext cx="4536504" cy="2232248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buNone/>
            </a:pPr>
            <a:r>
              <a:rPr lang="en-US" sz="2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knowledge </a:t>
            </a:r>
            <a:r>
              <a:rPr lang="en-US" sz="2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used to differentiate physical goods and to diversify them into product-related services.</a:t>
            </a:r>
          </a:p>
          <a:p>
            <a:pPr marL="109728" indent="0">
              <a:lnSpc>
                <a:spcPct val="120000"/>
              </a:lnSpc>
              <a:buNone/>
            </a:pPr>
            <a:endParaRPr lang="en-US" sz="2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3429000"/>
            <a:ext cx="5281416" cy="342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75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Workers and The Organization’s Growth Prospects 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8224"/>
            <a:ext cx="8229600" cy="3244992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</a:t>
            </a: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workers in management roles come up with </a:t>
            </a:r>
            <a:r>
              <a:rPr 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strategies</a:t>
            </a: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workers in R&amp;D and engineering create </a:t>
            </a:r>
            <a:r>
              <a:rPr 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products</a:t>
            </a: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workers in marketing </a:t>
            </a:r>
            <a:r>
              <a:rPr 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package up products and services</a:t>
            </a: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ways that appeal to customers.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5445224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en-US" sz="2800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knowledge workers, there would be no new products and services, and no growth</a:t>
            </a:r>
          </a:p>
        </p:txBody>
      </p:sp>
    </p:spTree>
    <p:extLst>
      <p:ext uri="{BB962C8B-B14F-4D97-AF65-F5344CB8AC3E}">
        <p14:creationId xmlns:p14="http://schemas.microsoft.com/office/powerpoint/2010/main" val="347853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" y="1988840"/>
            <a:ext cx="9078199" cy="394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05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109728" indent="0" algn="ctr">
              <a:buNone/>
            </a:pPr>
            <a:r>
              <a:rPr lang="en-US" smtClean="0"/>
              <a:t>“</a:t>
            </a:r>
            <a:r>
              <a:rPr lang="en-US" i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mproving </a:t>
            </a:r>
            <a:r>
              <a:rPr lang="en-US" i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worker performance is the most important economic issue </a:t>
            </a:r>
            <a:r>
              <a:rPr lang="en-US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age</a:t>
            </a:r>
            <a:r>
              <a:rPr lang="en-US" smtClean="0"/>
              <a:t>” </a:t>
            </a:r>
          </a:p>
          <a:p>
            <a:pPr marL="109728" indent="0">
              <a:buNone/>
            </a:pPr>
            <a:endParaRPr lang="en-US" smtClean="0"/>
          </a:p>
          <a:p>
            <a:pPr marL="463550" indent="0">
              <a:buNone/>
            </a:pPr>
            <a:r>
              <a:rPr lang="en-US" smtClean="0"/>
              <a:t>(</a:t>
            </a:r>
            <a:r>
              <a:rPr lang="en-US" i="1" smtClean="0"/>
              <a:t>Drucker, </a:t>
            </a:r>
            <a:r>
              <a:rPr lang="en-US" i="1"/>
              <a:t>1968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8731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109728" indent="0" algn="ctr">
              <a:buNone/>
            </a:pPr>
            <a:r>
              <a:rPr lang="en-US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Improving Knowledge Work Through Process Management</a:t>
            </a:r>
          </a:p>
        </p:txBody>
      </p:sp>
    </p:spTree>
    <p:extLst>
      <p:ext uri="{BB962C8B-B14F-4D97-AF65-F5344CB8AC3E}">
        <p14:creationId xmlns:p14="http://schemas.microsoft.com/office/powerpoint/2010/main" val="36707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348422"/>
            <a:ext cx="8229600" cy="1066800"/>
          </a:xfrm>
        </p:spPr>
        <p:txBody>
          <a:bodyPr/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improve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8224"/>
            <a:ext cx="8229600" cy="1084752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 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improving any form of work is to treat it as a </a:t>
            </a:r>
            <a:r>
              <a:rPr 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13727"/>
            <a:ext cx="2166392" cy="140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008" y="3644999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482075" y="4111668"/>
            <a:ext cx="648072" cy="540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348612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5940152" y="4111668"/>
            <a:ext cx="648072" cy="540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4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6443</TotalTime>
  <Words>968</Words>
  <Application>Microsoft Office PowerPoint</Application>
  <PresentationFormat>On-screen Show (4:3)</PresentationFormat>
  <Paragraphs>96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Urban</vt:lpstr>
      <vt:lpstr>Analisis Proses Bisnis #5</vt:lpstr>
      <vt:lpstr>PowerPoint Presentation</vt:lpstr>
      <vt:lpstr>Knowledge Worker</vt:lpstr>
      <vt:lpstr>Knowledge  Workers</vt:lpstr>
      <vt:lpstr>Knowledge Workers and The Organization’s Growth Prospects </vt:lpstr>
      <vt:lpstr>PowerPoint Presentation</vt:lpstr>
      <vt:lpstr>PowerPoint Presentation</vt:lpstr>
      <vt:lpstr>PowerPoint Presentation</vt:lpstr>
      <vt:lpstr>How to improve</vt:lpstr>
      <vt:lpstr>How to improve</vt:lpstr>
      <vt:lpstr>How to improve</vt:lpstr>
      <vt:lpstr>PowerPoint Presentation</vt:lpstr>
      <vt:lpstr>Processes and Knowledge Work Segments</vt:lpstr>
      <vt:lpstr>Transaction Workers</vt:lpstr>
      <vt:lpstr>Integration Workers</vt:lpstr>
      <vt:lpstr>Expert Workers</vt:lpstr>
      <vt:lpstr>Collaboration Workers</vt:lpstr>
      <vt:lpstr>PowerPoint Presentation</vt:lpstr>
      <vt:lpstr>Productivity</vt:lpstr>
      <vt:lpstr>Creativity &amp; Innovation</vt:lpstr>
      <vt:lpstr>Quality</vt:lpstr>
      <vt:lpstr>Quality</vt:lpstr>
      <vt:lpstr>THAT’S ALL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Sistem Informasi</dc:title>
  <dc:creator>Marcello Singadji</dc:creator>
  <cp:lastModifiedBy>Augury</cp:lastModifiedBy>
  <cp:revision>412</cp:revision>
  <dcterms:created xsi:type="dcterms:W3CDTF">2011-09-16T02:11:44Z</dcterms:created>
  <dcterms:modified xsi:type="dcterms:W3CDTF">2013-11-04T02:34:54Z</dcterms:modified>
</cp:coreProperties>
</file>