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6806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537822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41195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9692"/>
            <a:ext cx="8229600" cy="1066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527"/>
            <a:ext cx="8229600" cy="465472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b="0" i="1" dirty="0" err="1" smtClean="0">
                <a:solidFill>
                  <a:schemeClr val="bg1"/>
                </a:solidFill>
                <a:effectLst/>
              </a:rPr>
              <a:t>Pembelajaran</a:t>
            </a:r>
            <a:r>
              <a:rPr lang="en-US" sz="1100" b="0" i="1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100" b="0" i="1" dirty="0" err="1" smtClean="0">
                <a:solidFill>
                  <a:schemeClr val="bg1"/>
                </a:solidFill>
                <a:effectLst/>
              </a:rPr>
              <a:t>Berbantuan</a:t>
            </a:r>
            <a:r>
              <a:rPr lang="en-US" sz="1100" b="0" i="1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1100" b="0" i="1" dirty="0" err="1" smtClean="0">
                <a:solidFill>
                  <a:schemeClr val="bg1"/>
                </a:solidFill>
                <a:effectLst/>
              </a:rPr>
              <a:t>Komputer</a:t>
            </a:r>
            <a:r>
              <a:rPr lang="en-US" sz="1100" b="0" i="1" dirty="0" smtClean="0">
                <a:solidFill>
                  <a:schemeClr val="bg1"/>
                </a:solidFill>
                <a:effectLst/>
              </a:rPr>
              <a:t> - SIF401 </a:t>
            </a:r>
            <a:endParaRPr lang="id-ID" sz="1100" b="0" i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02664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55211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6413868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63662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9135346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264603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6028580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667344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12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ngadji@gmail.com" TargetMode="External"/><Relationship Id="rId2" Type="http://schemas.openxmlformats.org/officeDocument/2006/relationships/hyperlink" Target="mailto:marcello.singadji@upj.ac.i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371825"/>
            <a:ext cx="8458200" cy="1470025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Pengantar</a:t>
            </a:r>
            <a:r>
              <a:rPr lang="id-ID" sz="3200" smtClean="0"/>
              <a:t> Pengajaran </a:t>
            </a:r>
            <a:r>
              <a:rPr lang="id-ID" sz="3200" dirty="0" smtClean="0"/>
              <a:t>Berbantuan Komputer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3901086"/>
            <a:ext cx="4953000" cy="3109314"/>
          </a:xfrm>
        </p:spPr>
        <p:txBody>
          <a:bodyPr>
            <a:normAutofit fontScale="70000" lnSpcReduction="20000"/>
          </a:bodyPr>
          <a:lstStyle/>
          <a:p>
            <a:r>
              <a:rPr lang="en-US" sz="3200" i="1" dirty="0" err="1" smtClean="0"/>
              <a:t>Pengajaran</a:t>
            </a:r>
            <a:r>
              <a:rPr lang="en-US" sz="3200" i="1" dirty="0" smtClean="0"/>
              <a:t> </a:t>
            </a:r>
            <a:r>
              <a:rPr lang="en-US" sz="3200" i="1" dirty="0" err="1"/>
              <a:t>Berbantuan</a:t>
            </a:r>
            <a:r>
              <a:rPr lang="en-US" sz="3200" i="1" dirty="0"/>
              <a:t> </a:t>
            </a:r>
            <a:r>
              <a:rPr lang="en-US" sz="3200" i="1" dirty="0" err="1" smtClean="0"/>
              <a:t>Komputer</a:t>
            </a:r>
            <a:r>
              <a:rPr lang="en-US" sz="3800" i="1" dirty="0" smtClean="0"/>
              <a:t> </a:t>
            </a:r>
            <a:endParaRPr lang="en-US" sz="3100" i="1" dirty="0" smtClean="0"/>
          </a:p>
          <a:p>
            <a:endParaRPr lang="en-US" sz="1500" i="1" dirty="0"/>
          </a:p>
          <a:p>
            <a:endParaRPr lang="en-US" sz="1500" i="1" dirty="0" smtClean="0"/>
          </a:p>
          <a:p>
            <a:endParaRPr lang="en-US" sz="1500" i="1" dirty="0"/>
          </a:p>
          <a:p>
            <a:endParaRPr lang="en-US" sz="1500" i="1" dirty="0" smtClean="0"/>
          </a:p>
          <a:p>
            <a:endParaRPr lang="en-US" sz="1500" i="1" dirty="0"/>
          </a:p>
          <a:p>
            <a:endParaRPr lang="en-US" sz="1500" i="1" dirty="0" smtClean="0"/>
          </a:p>
          <a:p>
            <a:endParaRPr lang="en-US" sz="1500" i="1" dirty="0"/>
          </a:p>
          <a:p>
            <a:endParaRPr lang="en-US" sz="1500" i="1" dirty="0" smtClean="0"/>
          </a:p>
          <a:p>
            <a:endParaRPr lang="en-US" sz="1500" i="1" dirty="0" smtClean="0"/>
          </a:p>
          <a:p>
            <a:r>
              <a:rPr lang="en-US" sz="150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Marcello Singadji, </a:t>
            </a:r>
            <a:r>
              <a:rPr lang="en-US" sz="1500" i="1" dirty="0" err="1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S.Kom</a:t>
            </a:r>
            <a:r>
              <a:rPr lang="en-US" sz="150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M.T</a:t>
            </a:r>
          </a:p>
          <a:p>
            <a:r>
              <a:rPr lang="en-US" sz="150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marcello.singadji@upj.ac.id</a:t>
            </a:r>
            <a:endParaRPr lang="en-US" sz="1500" i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singadji@gmail.com</a:t>
            </a:r>
            <a:endParaRPr lang="en-US" sz="1500" i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08111982219</a:t>
            </a:r>
            <a:endParaRPr lang="en-US" sz="13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918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berbantuan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lama,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 smtClean="0"/>
              <a:t>kompleks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713" y="3962400"/>
            <a:ext cx="8305800" cy="16927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Contoh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 err="1" smtClean="0">
                <a:solidFill>
                  <a:srgbClr val="C00000"/>
                </a:solidFill>
              </a:rPr>
              <a:t>Sederhana</a:t>
            </a:r>
            <a:r>
              <a:rPr lang="en-US" dirty="0" smtClean="0">
                <a:solidFill>
                  <a:srgbClr val="C00000"/>
                </a:solidFill>
              </a:rPr>
              <a:t> : </a:t>
            </a:r>
            <a:r>
              <a:rPr lang="en-US" i="1" dirty="0" smtClean="0">
                <a:solidFill>
                  <a:srgbClr val="C00000"/>
                </a:solidFill>
              </a:rPr>
              <a:t>drill-and-practice </a:t>
            </a:r>
            <a:r>
              <a:rPr lang="en-US" dirty="0" err="1" smtClean="0">
                <a:solidFill>
                  <a:srgbClr val="C00000"/>
                </a:solidFill>
              </a:rPr>
              <a:t>dan</a:t>
            </a:r>
            <a:r>
              <a:rPr lang="en-US" dirty="0" smtClean="0">
                <a:solidFill>
                  <a:srgbClr val="C00000"/>
                </a:solidFill>
              </a:rPr>
              <a:t> tutorial 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Kompleks</a:t>
            </a:r>
            <a:r>
              <a:rPr lang="en-US" dirty="0" smtClean="0">
                <a:solidFill>
                  <a:srgbClr val="C00000"/>
                </a:solidFill>
              </a:rPr>
              <a:t> : </a:t>
            </a:r>
            <a:r>
              <a:rPr lang="en-US" dirty="0" err="1" smtClean="0">
                <a:solidFill>
                  <a:srgbClr val="C00000"/>
                </a:solidFill>
              </a:rPr>
              <a:t>pengajaran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berbantuan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komputer</a:t>
            </a:r>
            <a:r>
              <a:rPr lang="en-US" dirty="0" smtClean="0">
                <a:solidFill>
                  <a:srgbClr val="C00000"/>
                </a:solidFill>
              </a:rPr>
              <a:t> yang </a:t>
            </a:r>
            <a:r>
              <a:rPr lang="en-US" dirty="0" err="1" smtClean="0">
                <a:solidFill>
                  <a:srgbClr val="C00000"/>
                </a:solidFill>
              </a:rPr>
              <a:t>bersifat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3200" b="1" dirty="0">
                <a:solidFill>
                  <a:schemeClr val="accent5"/>
                </a:solidFill>
              </a:rPr>
              <a:t>	</a:t>
            </a:r>
            <a:r>
              <a:rPr lang="en-US" sz="3200" b="1" dirty="0" smtClean="0">
                <a:solidFill>
                  <a:schemeClr val="accent5"/>
                </a:solidFill>
              </a:rPr>
              <a:t>	</a:t>
            </a:r>
            <a:r>
              <a:rPr lang="en-US" sz="3200" b="1" dirty="0" err="1" smtClean="0">
                <a:solidFill>
                  <a:schemeClr val="accent5"/>
                </a:solidFill>
              </a:rPr>
              <a:t>intelijen</a:t>
            </a:r>
            <a:r>
              <a:rPr lang="en-US" sz="3200" b="1" dirty="0" smtClean="0">
                <a:solidFill>
                  <a:schemeClr val="accent5"/>
                </a:solidFill>
              </a:rPr>
              <a:t> </a:t>
            </a:r>
            <a:r>
              <a:rPr lang="en-US" sz="3200" b="1" dirty="0" err="1" smtClean="0">
                <a:solidFill>
                  <a:schemeClr val="accent5"/>
                </a:solidFill>
              </a:rPr>
              <a:t>atau</a:t>
            </a:r>
            <a:r>
              <a:rPr lang="en-US" sz="3200" b="1" dirty="0" smtClean="0">
                <a:solidFill>
                  <a:schemeClr val="accent5"/>
                </a:solidFill>
              </a:rPr>
              <a:t> </a:t>
            </a:r>
            <a:r>
              <a:rPr lang="en-US" sz="3200" b="1" dirty="0" err="1" smtClean="0">
                <a:solidFill>
                  <a:schemeClr val="accent5"/>
                </a:solidFill>
              </a:rPr>
              <a:t>cerdas</a:t>
            </a:r>
            <a:endParaRPr lang="en-US" sz="3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5714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optimal, </a:t>
            </a:r>
            <a:r>
              <a:rPr lang="en-US" dirty="0" err="1"/>
              <a:t>perangkat</a:t>
            </a:r>
            <a:r>
              <a:rPr lang="en-US" dirty="0"/>
              <a:t> ajar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berbantuan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kemungkinan-kemungkinan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pemakainya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sedalam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713" y="4555629"/>
            <a:ext cx="83058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C00000"/>
                </a:solidFill>
              </a:rPr>
              <a:t>Kemungkinan</a:t>
            </a:r>
            <a:r>
              <a:rPr lang="en-US" sz="2400" i="1" dirty="0" smtClean="0">
                <a:solidFill>
                  <a:srgbClr val="C00000"/>
                </a:solidFill>
              </a:rPr>
              <a:t> yang </a:t>
            </a:r>
            <a:r>
              <a:rPr lang="en-US" sz="2400" i="1" dirty="0" err="1" smtClean="0">
                <a:solidFill>
                  <a:srgbClr val="C00000"/>
                </a:solidFill>
              </a:rPr>
              <a:t>dimaksud</a:t>
            </a:r>
            <a:r>
              <a:rPr lang="en-US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</a:rPr>
              <a:t>diatas</a:t>
            </a:r>
            <a:r>
              <a:rPr lang="en-US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</a:rPr>
              <a:t>adalah</a:t>
            </a:r>
            <a:r>
              <a:rPr lang="en-US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</a:rPr>
              <a:t>adanya</a:t>
            </a:r>
            <a:r>
              <a:rPr lang="en-US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</a:rPr>
              <a:t>konsep</a:t>
            </a:r>
            <a:r>
              <a:rPr lang="en-US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</a:rPr>
              <a:t>percabangan</a:t>
            </a:r>
            <a:r>
              <a:rPr lang="en-US" sz="2400" i="1" dirty="0" smtClean="0">
                <a:solidFill>
                  <a:srgbClr val="C00000"/>
                </a:solidFill>
              </a:rPr>
              <a:t> di </a:t>
            </a:r>
            <a:r>
              <a:rPr lang="en-US" sz="2400" i="1" dirty="0" err="1" smtClean="0">
                <a:solidFill>
                  <a:srgbClr val="C00000"/>
                </a:solidFill>
              </a:rPr>
              <a:t>dalam</a:t>
            </a:r>
            <a:r>
              <a:rPr lang="en-US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</a:rPr>
              <a:t>pembuatan</a:t>
            </a:r>
            <a:r>
              <a:rPr lang="en-US" sz="2400" i="1" dirty="0" smtClean="0">
                <a:solidFill>
                  <a:srgbClr val="C00000"/>
                </a:solidFill>
              </a:rPr>
              <a:t> media </a:t>
            </a:r>
            <a:r>
              <a:rPr lang="en-US" sz="2400" i="1" dirty="0" err="1" smtClean="0">
                <a:solidFill>
                  <a:srgbClr val="C00000"/>
                </a:solidFill>
              </a:rPr>
              <a:t>pembelajaran</a:t>
            </a:r>
            <a:r>
              <a:rPr lang="en-US" sz="2400" i="1" dirty="0" smtClean="0">
                <a:solidFill>
                  <a:srgbClr val="C00000"/>
                </a:solidFill>
              </a:rPr>
              <a:t>.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112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PBK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pembelajaran</a:t>
            </a:r>
            <a:r>
              <a:rPr lang="en-US" dirty="0"/>
              <a:t> individual, </a:t>
            </a:r>
            <a:r>
              <a:rPr lang="en-US" dirty="0" err="1"/>
              <a:t>namun</a:t>
            </a:r>
            <a:r>
              <a:rPr lang="en-US" dirty="0"/>
              <a:t> PBK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kehadiran</a:t>
            </a:r>
            <a:r>
              <a:rPr lang="en-US" dirty="0"/>
              <a:t> guru.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713" y="4555629"/>
            <a:ext cx="83058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PBK </a:t>
            </a:r>
            <a:r>
              <a:rPr lang="en-US" sz="2400" i="1" dirty="0" err="1">
                <a:solidFill>
                  <a:srgbClr val="C00000"/>
                </a:solidFill>
              </a:rPr>
              <a:t>merupakan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suatu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alat</a:t>
            </a:r>
            <a:r>
              <a:rPr lang="en-US" sz="2400" i="1" dirty="0">
                <a:solidFill>
                  <a:srgbClr val="C00000"/>
                </a:solidFill>
              </a:rPr>
              <a:t> bantu </a:t>
            </a:r>
            <a:r>
              <a:rPr lang="en-US" sz="2400" i="1" dirty="0" err="1">
                <a:solidFill>
                  <a:srgbClr val="C00000"/>
                </a:solidFill>
              </a:rPr>
              <a:t>untuk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meringankan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beban</a:t>
            </a:r>
            <a:r>
              <a:rPr lang="en-US" sz="2400" i="1" dirty="0">
                <a:solidFill>
                  <a:srgbClr val="C00000"/>
                </a:solidFill>
              </a:rPr>
              <a:t> guru, </a:t>
            </a:r>
            <a:r>
              <a:rPr lang="en-US" sz="2400" i="1" dirty="0" err="1">
                <a:solidFill>
                  <a:srgbClr val="C00000"/>
                </a:solidFill>
              </a:rPr>
              <a:t>sehingga</a:t>
            </a:r>
            <a:r>
              <a:rPr lang="en-US" sz="2400" i="1" dirty="0">
                <a:solidFill>
                  <a:srgbClr val="C00000"/>
                </a:solidFill>
              </a:rPr>
              <a:t> guru </a:t>
            </a:r>
            <a:r>
              <a:rPr lang="en-US" sz="2400" i="1" dirty="0" err="1">
                <a:solidFill>
                  <a:srgbClr val="C00000"/>
                </a:solidFill>
              </a:rPr>
              <a:t>mempunyai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kesempatan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untuk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lebih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memperhatikan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siswa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secara</a:t>
            </a:r>
            <a:r>
              <a:rPr lang="en-US" sz="2400" i="1" dirty="0">
                <a:solidFill>
                  <a:srgbClr val="C00000"/>
                </a:solidFill>
              </a:rPr>
              <a:t> individual. </a:t>
            </a:r>
          </a:p>
        </p:txBody>
      </p:sp>
    </p:spTree>
    <p:extLst>
      <p:ext uri="{BB962C8B-B14F-4D97-AF65-F5344CB8AC3E}">
        <p14:creationId xmlns:p14="http://schemas.microsoft.com/office/powerpoint/2010/main" val="1734233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guru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guru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digantikan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media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713" y="4743271"/>
            <a:ext cx="83058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C00000"/>
                </a:solidFill>
              </a:rPr>
              <a:t>Penelitian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menunjukkan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bahwa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pembelajaran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dengan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komputer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dan</a:t>
            </a:r>
            <a:r>
              <a:rPr lang="en-US" sz="2400" i="1" dirty="0">
                <a:solidFill>
                  <a:srgbClr val="C00000"/>
                </a:solidFill>
              </a:rPr>
              <a:t> guru </a:t>
            </a:r>
            <a:r>
              <a:rPr lang="en-US" sz="2400" i="1" dirty="0" err="1">
                <a:solidFill>
                  <a:srgbClr val="C00000"/>
                </a:solidFill>
              </a:rPr>
              <a:t>lebih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efektif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daripada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pembelajaran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dengan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komputer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saja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atau</a:t>
            </a:r>
            <a:r>
              <a:rPr lang="en-US" sz="2400" i="1" dirty="0">
                <a:solidFill>
                  <a:srgbClr val="C00000"/>
                </a:solidFill>
              </a:rPr>
              <a:t> guru </a:t>
            </a:r>
            <a:r>
              <a:rPr lang="en-US" sz="2400" i="1" dirty="0" err="1">
                <a:solidFill>
                  <a:srgbClr val="C00000"/>
                </a:solidFill>
              </a:rPr>
              <a:t>saja</a:t>
            </a:r>
            <a:r>
              <a:rPr lang="en-US" sz="2400" i="1" dirty="0">
                <a:solidFill>
                  <a:srgbClr val="C00000"/>
                </a:solidFill>
              </a:rPr>
              <a:t> (</a:t>
            </a:r>
            <a:r>
              <a:rPr lang="en-US" sz="2400" i="1" dirty="0" err="1">
                <a:solidFill>
                  <a:srgbClr val="C00000"/>
                </a:solidFill>
              </a:rPr>
              <a:t>Wihardjo</a:t>
            </a:r>
            <a:r>
              <a:rPr lang="en-US" sz="2400" i="1" dirty="0">
                <a:solidFill>
                  <a:srgbClr val="C00000"/>
                </a:solidFill>
              </a:rPr>
              <a:t>, 2008). </a:t>
            </a:r>
          </a:p>
        </p:txBody>
      </p:sp>
    </p:spTree>
    <p:extLst>
      <p:ext uri="{BB962C8B-B14F-4D97-AF65-F5344CB8AC3E}">
        <p14:creationId xmlns:p14="http://schemas.microsoft.com/office/powerpoint/2010/main" val="6323801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Berbantuan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integral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proses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mengajar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belajarnya</a:t>
            </a:r>
            <a:r>
              <a:rPr lang="en-US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713" y="4236184"/>
            <a:ext cx="8305800" cy="16312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rgbClr val="C00000"/>
                </a:solidFill>
              </a:rPr>
              <a:t>Istilah</a:t>
            </a:r>
            <a:r>
              <a:rPr lang="en-US" sz="2000" i="1" dirty="0" smtClean="0">
                <a:solidFill>
                  <a:srgbClr val="C00000"/>
                </a:solidFill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</a:rPr>
              <a:t>asing</a:t>
            </a:r>
            <a:r>
              <a:rPr lang="en-US" sz="2000" i="1" dirty="0" smtClean="0">
                <a:solidFill>
                  <a:srgbClr val="C00000"/>
                </a:solidFill>
              </a:rPr>
              <a:t> yang </a:t>
            </a:r>
            <a:r>
              <a:rPr lang="en-US" sz="2000" i="1" dirty="0" err="1" smtClean="0">
                <a:solidFill>
                  <a:srgbClr val="C00000"/>
                </a:solidFill>
              </a:rPr>
              <a:t>menafsirkan</a:t>
            </a:r>
            <a:r>
              <a:rPr lang="en-US" sz="2000" i="1" dirty="0" smtClean="0">
                <a:solidFill>
                  <a:srgbClr val="C00000"/>
                </a:solidFill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</a:rPr>
              <a:t>diri</a:t>
            </a:r>
            <a:r>
              <a:rPr lang="en-US" sz="2000" i="1" dirty="0" smtClean="0">
                <a:solidFill>
                  <a:srgbClr val="C00000"/>
                </a:solidFill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</a:rPr>
              <a:t>sebagai</a:t>
            </a:r>
            <a:r>
              <a:rPr lang="en-US" sz="2000" i="1" dirty="0" smtClean="0">
                <a:solidFill>
                  <a:srgbClr val="C00000"/>
                </a:solidFill>
              </a:rPr>
              <a:t> PBK </a:t>
            </a:r>
            <a:r>
              <a:rPr lang="en-US" sz="2000" i="1" dirty="0" err="1" smtClean="0">
                <a:solidFill>
                  <a:srgbClr val="C00000"/>
                </a:solidFill>
              </a:rPr>
              <a:t>antara</a:t>
            </a:r>
            <a:r>
              <a:rPr lang="en-US" sz="2000" i="1" dirty="0" smtClean="0">
                <a:solidFill>
                  <a:srgbClr val="C00000"/>
                </a:solidFill>
              </a:rPr>
              <a:t> lain :</a:t>
            </a:r>
          </a:p>
          <a:p>
            <a:r>
              <a:rPr lang="en-US" sz="2000" i="1" dirty="0" smtClean="0">
                <a:solidFill>
                  <a:srgbClr val="C00000"/>
                </a:solidFill>
              </a:rPr>
              <a:t>Computer </a:t>
            </a:r>
            <a:r>
              <a:rPr lang="en-US" sz="2000" i="1" dirty="0">
                <a:solidFill>
                  <a:srgbClr val="C00000"/>
                </a:solidFill>
              </a:rPr>
              <a:t>Assisted Instruction </a:t>
            </a:r>
            <a:r>
              <a:rPr lang="en-US" sz="2000" dirty="0">
                <a:solidFill>
                  <a:srgbClr val="C00000"/>
                </a:solidFill>
              </a:rPr>
              <a:t>(</a:t>
            </a:r>
            <a:r>
              <a:rPr lang="en-US" sz="2000" i="1" dirty="0">
                <a:solidFill>
                  <a:srgbClr val="C00000"/>
                </a:solidFill>
              </a:rPr>
              <a:t>CAI</a:t>
            </a:r>
            <a:r>
              <a:rPr lang="en-US" sz="2000" dirty="0">
                <a:solidFill>
                  <a:srgbClr val="C00000"/>
                </a:solidFill>
              </a:rPr>
              <a:t>), </a:t>
            </a:r>
            <a:r>
              <a:rPr lang="en-US" sz="2000" i="1" dirty="0">
                <a:solidFill>
                  <a:srgbClr val="C00000"/>
                </a:solidFill>
              </a:rPr>
              <a:t>Computer Based Instruction </a:t>
            </a:r>
            <a:r>
              <a:rPr lang="en-US" sz="2000" dirty="0">
                <a:solidFill>
                  <a:srgbClr val="C00000"/>
                </a:solidFill>
              </a:rPr>
              <a:t>(</a:t>
            </a:r>
            <a:r>
              <a:rPr lang="en-US" sz="2000" i="1" dirty="0">
                <a:solidFill>
                  <a:srgbClr val="C00000"/>
                </a:solidFill>
              </a:rPr>
              <a:t>CBI</a:t>
            </a:r>
            <a:r>
              <a:rPr lang="en-US" sz="2000" dirty="0">
                <a:solidFill>
                  <a:srgbClr val="C00000"/>
                </a:solidFill>
              </a:rPr>
              <a:t>), </a:t>
            </a:r>
            <a:r>
              <a:rPr lang="en-US" sz="2000" i="1" dirty="0">
                <a:solidFill>
                  <a:srgbClr val="C00000"/>
                </a:solidFill>
              </a:rPr>
              <a:t>Computer Assisted Learning </a:t>
            </a:r>
            <a:r>
              <a:rPr lang="en-US" sz="2000" dirty="0">
                <a:solidFill>
                  <a:srgbClr val="C00000"/>
                </a:solidFill>
              </a:rPr>
              <a:t>(</a:t>
            </a:r>
            <a:r>
              <a:rPr lang="en-US" sz="2000" i="1" dirty="0">
                <a:solidFill>
                  <a:srgbClr val="C00000"/>
                </a:solidFill>
              </a:rPr>
              <a:t>CAL</a:t>
            </a:r>
            <a:r>
              <a:rPr lang="en-US" sz="2000" dirty="0">
                <a:solidFill>
                  <a:srgbClr val="C00000"/>
                </a:solidFill>
              </a:rPr>
              <a:t>), </a:t>
            </a:r>
            <a:r>
              <a:rPr lang="en-US" sz="2000" i="1" dirty="0">
                <a:solidFill>
                  <a:srgbClr val="C00000"/>
                </a:solidFill>
              </a:rPr>
              <a:t>Computer Managed Instruction </a:t>
            </a:r>
            <a:r>
              <a:rPr lang="en-US" sz="2000" dirty="0">
                <a:solidFill>
                  <a:srgbClr val="C00000"/>
                </a:solidFill>
              </a:rPr>
              <a:t>(</a:t>
            </a:r>
            <a:r>
              <a:rPr lang="en-US" sz="2000" i="1" dirty="0">
                <a:solidFill>
                  <a:srgbClr val="C00000"/>
                </a:solidFill>
              </a:rPr>
              <a:t>CMI</a:t>
            </a:r>
            <a:r>
              <a:rPr lang="en-US" sz="2000" dirty="0">
                <a:solidFill>
                  <a:srgbClr val="C00000"/>
                </a:solidFill>
              </a:rPr>
              <a:t>), </a:t>
            </a:r>
            <a:r>
              <a:rPr lang="en-US" sz="2000" dirty="0" err="1">
                <a:solidFill>
                  <a:srgbClr val="C00000"/>
                </a:solidFill>
              </a:rPr>
              <a:t>dan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i="1" dirty="0">
                <a:solidFill>
                  <a:srgbClr val="C00000"/>
                </a:solidFill>
              </a:rPr>
              <a:t>Computer Based Education </a:t>
            </a:r>
            <a:r>
              <a:rPr lang="en-US" sz="2000" dirty="0">
                <a:solidFill>
                  <a:srgbClr val="C00000"/>
                </a:solidFill>
              </a:rPr>
              <a:t>(</a:t>
            </a:r>
            <a:r>
              <a:rPr lang="en-US" sz="2000" i="1" dirty="0">
                <a:solidFill>
                  <a:srgbClr val="C00000"/>
                </a:solidFill>
              </a:rPr>
              <a:t>CBE</a:t>
            </a:r>
            <a:r>
              <a:rPr lang="en-US" sz="2000" dirty="0">
                <a:solidFill>
                  <a:srgbClr val="C00000"/>
                </a:solidFill>
              </a:rPr>
              <a:t>) (</a:t>
            </a:r>
            <a:r>
              <a:rPr lang="en-US" sz="2000" dirty="0" err="1">
                <a:solidFill>
                  <a:srgbClr val="C00000"/>
                </a:solidFill>
              </a:rPr>
              <a:t>Alessi</a:t>
            </a:r>
            <a:r>
              <a:rPr lang="en-US" sz="2000" dirty="0">
                <a:solidFill>
                  <a:srgbClr val="C00000"/>
                </a:solidFill>
              </a:rPr>
              <a:t>, 1991). </a:t>
            </a:r>
          </a:p>
        </p:txBody>
      </p:sp>
    </p:spTree>
    <p:extLst>
      <p:ext uri="{BB962C8B-B14F-4D97-AF65-F5344CB8AC3E}">
        <p14:creationId xmlns:p14="http://schemas.microsoft.com/office/powerpoint/2010/main" val="42440501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PBK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Hardware, Software,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Brainware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940887"/>
            <a:ext cx="8305800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C00000"/>
                </a:solidFill>
              </a:rPr>
              <a:t>Hardware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dirty="0" err="1">
                <a:solidFill>
                  <a:srgbClr val="C00000"/>
                </a:solidFill>
              </a:rPr>
              <a:t>yaitu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komputer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dan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piranti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pendukungnya</a:t>
            </a:r>
            <a:r>
              <a:rPr lang="en-US" sz="2400" dirty="0">
                <a:solidFill>
                  <a:srgbClr val="C00000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</a:rPr>
              <a:t>Software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dirty="0" err="1">
                <a:solidFill>
                  <a:srgbClr val="C00000"/>
                </a:solidFill>
              </a:rPr>
              <a:t>dapat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berupa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sistem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operasi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atau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modul</a:t>
            </a:r>
            <a:r>
              <a:rPr lang="en-US" sz="2400" dirty="0">
                <a:solidFill>
                  <a:srgbClr val="C00000"/>
                </a:solidFill>
              </a:rPr>
              <a:t> program </a:t>
            </a:r>
            <a:r>
              <a:rPr lang="en-US" sz="2400" dirty="0" err="1" smtClean="0">
                <a:solidFill>
                  <a:srgbClr val="C00000"/>
                </a:solidFill>
              </a:rPr>
              <a:t>komputer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untuk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merepresentasikan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materi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perangkat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ajar.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err="1" smtClean="0">
                <a:solidFill>
                  <a:srgbClr val="C00000"/>
                </a:solidFill>
              </a:rPr>
              <a:t>Brainware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dirty="0" err="1">
                <a:solidFill>
                  <a:srgbClr val="C00000"/>
                </a:solidFill>
              </a:rPr>
              <a:t>yaitu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pembuat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sistem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dirty="0" err="1">
                <a:solidFill>
                  <a:srgbClr val="C00000"/>
                </a:solidFill>
              </a:rPr>
              <a:t>pengajar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dirty="0" err="1">
                <a:solidFill>
                  <a:srgbClr val="C00000"/>
                </a:solidFill>
              </a:rPr>
              <a:t>atau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siswa</a:t>
            </a:r>
            <a:r>
              <a:rPr lang="en-US" sz="2400" dirty="0">
                <a:solidFill>
                  <a:srgbClr val="C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02430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294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Trebuchet MS</vt:lpstr>
      <vt:lpstr>Wingdings 2</vt:lpstr>
      <vt:lpstr>Urban</vt:lpstr>
      <vt:lpstr>Pengantar Pengajaran Berbantuan Komputer</vt:lpstr>
      <vt:lpstr>Pengantar</vt:lpstr>
      <vt:lpstr>Pengantar</vt:lpstr>
      <vt:lpstr>Pengantar</vt:lpstr>
      <vt:lpstr>Pengantar</vt:lpstr>
      <vt:lpstr>Pengertian</vt:lpstr>
      <vt:lpstr>Komponen</vt:lpstr>
    </vt:vector>
  </TitlesOfParts>
  <Company>DDF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Pembelajaran Berbantuan Komputer</dc:title>
  <dc:creator>Shunryu</dc:creator>
  <cp:lastModifiedBy>Marcello Singadji</cp:lastModifiedBy>
  <cp:revision>34</cp:revision>
  <dcterms:created xsi:type="dcterms:W3CDTF">2011-08-22T00:45:19Z</dcterms:created>
  <dcterms:modified xsi:type="dcterms:W3CDTF">2019-02-07T03:24:26Z</dcterms:modified>
</cp:coreProperties>
</file>