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>
        <p:scale>
          <a:sx n="66" d="100"/>
          <a:sy n="66" d="100"/>
        </p:scale>
        <p:origin x="-150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81E68-EA34-47BE-A18D-3DF6C5844532}" type="datetimeFigureOut">
              <a:rPr lang="en-US" smtClean="0"/>
              <a:pPr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C4C7E-1259-48E9-BA46-504EC8E72F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28600"/>
            <a:ext cx="7696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/>
              <a:t>Standar</a:t>
            </a:r>
            <a:r>
              <a:rPr lang="en-US" sz="2400" b="1" dirty="0"/>
              <a:t> </a:t>
            </a:r>
            <a:r>
              <a:rPr lang="en-US" sz="2400" b="1" dirty="0" err="1"/>
              <a:t>proporsi</a:t>
            </a:r>
            <a:r>
              <a:rPr lang="en-US" sz="2400" b="1" dirty="0"/>
              <a:t> yang </a:t>
            </a:r>
            <a:r>
              <a:rPr lang="en-US" sz="2400" b="1" dirty="0" err="1"/>
              <a:t>dianggap</a:t>
            </a:r>
            <a:r>
              <a:rPr lang="en-US" sz="2400" b="1" dirty="0"/>
              <a:t> ideal 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sistematis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:</a:t>
            </a:r>
          </a:p>
          <a:p>
            <a:r>
              <a:rPr lang="en-US" b="1" dirty="0"/>
              <a:t> </a:t>
            </a:r>
          </a:p>
          <a:p>
            <a:pPr lvl="0"/>
            <a:r>
              <a:rPr lang="en-US" b="1" i="1" dirty="0" smtClean="0"/>
              <a:t>1. The </a:t>
            </a:r>
            <a:r>
              <a:rPr lang="en-US" b="1" i="1" dirty="0"/>
              <a:t>Golden Rectangle/Oblong (</a:t>
            </a:r>
            <a:r>
              <a:rPr lang="en-US" b="1" i="1" dirty="0" err="1"/>
              <a:t>Yunani</a:t>
            </a:r>
            <a:r>
              <a:rPr lang="en-US" b="1" i="1" dirty="0" smtClean="0"/>
              <a:t>).</a:t>
            </a:r>
            <a:endParaRPr lang="en-US" b="1" i="1" dirty="0"/>
          </a:p>
          <a:p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proporsi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di </a:t>
            </a:r>
            <a:r>
              <a:rPr lang="en-US" dirty="0" err="1"/>
              <a:t>yunani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 5 : 7 : 11 (</a:t>
            </a:r>
            <a:r>
              <a:rPr lang="en-US" dirty="0" err="1"/>
              <a:t>Lebar</a:t>
            </a:r>
            <a:r>
              <a:rPr lang="en-US" dirty="0"/>
              <a:t> X </a:t>
            </a:r>
            <a:r>
              <a:rPr lang="en-US" dirty="0" err="1"/>
              <a:t>Tinggi</a:t>
            </a:r>
            <a:r>
              <a:rPr lang="en-US" dirty="0"/>
              <a:t> X </a:t>
            </a:r>
            <a:r>
              <a:rPr lang="en-US" dirty="0" err="1"/>
              <a:t>Panjang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2:3 (</a:t>
            </a:r>
            <a:r>
              <a:rPr lang="en-US" dirty="0" err="1"/>
              <a:t>Lebar</a:t>
            </a:r>
            <a:r>
              <a:rPr lang="en-US" dirty="0"/>
              <a:t> X </a:t>
            </a:r>
            <a:r>
              <a:rPr lang="en-US" dirty="0" err="1"/>
              <a:t>Panjang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b="1" i="1" dirty="0" smtClean="0"/>
              <a:t>2. The </a:t>
            </a:r>
            <a:r>
              <a:rPr lang="en-US" b="1" i="1" dirty="0"/>
              <a:t>Golden </a:t>
            </a:r>
            <a:r>
              <a:rPr lang="en-US" b="1" i="1" dirty="0" smtClean="0"/>
              <a:t>Mean / golden ratio.</a:t>
            </a:r>
            <a:endParaRPr lang="en-US" b="1" i="1" dirty="0"/>
          </a:p>
          <a:p>
            <a:r>
              <a:rPr lang="en-US" dirty="0"/>
              <a:t>Golden Mean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golden ratio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yang </a:t>
            </a:r>
            <a:r>
              <a:rPr lang="en-US" dirty="0" err="1"/>
              <a:t>ditemukan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Fibonacci yang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angka</a:t>
            </a:r>
            <a:r>
              <a:rPr lang="en-US" dirty="0"/>
              <a:t> 1.618 </a:t>
            </a:r>
            <a:r>
              <a:rPr lang="en-US" dirty="0" err="1"/>
              <a:t>sebagai</a:t>
            </a:r>
            <a:r>
              <a:rPr lang="en-US" dirty="0"/>
              <a:t> ratio </a:t>
            </a:r>
            <a:r>
              <a:rPr lang="en-US" dirty="0" err="1"/>
              <a:t>ukuran</a:t>
            </a:r>
            <a:r>
              <a:rPr lang="en-US" dirty="0"/>
              <a:t> yang paling </a:t>
            </a:r>
            <a:r>
              <a:rPr lang="en-US" dirty="0" err="1"/>
              <a:t>proporsionaL</a:t>
            </a:r>
            <a:r>
              <a:rPr lang="en-US" dirty="0"/>
              <a:t>, 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Fibonanci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: 1, 1, 2, 3, 5, 8, 13, 21, 34, 55,…</a:t>
            </a:r>
            <a:r>
              <a:rPr lang="en-US" dirty="0" err="1"/>
              <a:t>dst</a:t>
            </a:r>
            <a:r>
              <a:rPr lang="en-US" dirty="0"/>
              <a:t>.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penjumlahan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:</a:t>
            </a:r>
          </a:p>
          <a:p>
            <a:r>
              <a:rPr lang="en-US" dirty="0"/>
              <a:t>1 + 1 = 2, 1 + 2 = 3, 2 + 3 = 5, 3 + 5 = 8, 5 + 8 = 13, </a:t>
            </a:r>
            <a:r>
              <a:rPr lang="en-US" dirty="0" err="1"/>
              <a:t>dst</a:t>
            </a:r>
            <a:r>
              <a:rPr lang="en-US" dirty="0"/>
              <a:t>…..</a:t>
            </a:r>
          </a:p>
          <a:p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1.618 </a:t>
            </a:r>
            <a:r>
              <a:rPr lang="en-US" dirty="0" err="1"/>
              <a:t>didapat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bilangan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Berikut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rasio</a:t>
            </a:r>
            <a:r>
              <a:rPr lang="en-US" dirty="0"/>
              <a:t> </a:t>
            </a:r>
            <a:r>
              <a:rPr lang="en-US" dirty="0" err="1"/>
              <a:t>deret</a:t>
            </a:r>
            <a:r>
              <a:rPr lang="en-US" dirty="0"/>
              <a:t>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Fibonanci</a:t>
            </a:r>
            <a:r>
              <a:rPr lang="en-US" dirty="0"/>
              <a:t> : </a:t>
            </a:r>
          </a:p>
          <a:p>
            <a:r>
              <a:rPr lang="en-US" dirty="0"/>
              <a:t>1/1 = 1, 2/1 = 2, 3/2 = 1.5, 5/3 = </a:t>
            </a:r>
            <a:r>
              <a:rPr lang="en-US" b="1" dirty="0">
                <a:solidFill>
                  <a:srgbClr val="FF0000"/>
                </a:solidFill>
              </a:rPr>
              <a:t>1.666</a:t>
            </a:r>
            <a:r>
              <a:rPr lang="en-US" dirty="0"/>
              <a:t>, 8/5 = </a:t>
            </a:r>
            <a:r>
              <a:rPr lang="en-US" b="1" dirty="0">
                <a:solidFill>
                  <a:srgbClr val="FF0000"/>
                </a:solidFill>
              </a:rPr>
              <a:t>1.6</a:t>
            </a:r>
            <a:r>
              <a:rPr lang="en-US" dirty="0"/>
              <a:t>, 13/8 = </a:t>
            </a:r>
            <a:r>
              <a:rPr lang="en-US" b="1" dirty="0">
                <a:solidFill>
                  <a:srgbClr val="FF0000"/>
                </a:solidFill>
              </a:rPr>
              <a:t>1.625</a:t>
            </a:r>
            <a:r>
              <a:rPr lang="en-US" dirty="0"/>
              <a:t>, 21/13 = </a:t>
            </a:r>
            <a:r>
              <a:rPr lang="en-US" b="1" dirty="0">
                <a:solidFill>
                  <a:srgbClr val="FF0000"/>
                </a:solidFill>
              </a:rPr>
              <a:t>1.615</a:t>
            </a:r>
            <a:r>
              <a:rPr lang="en-US" dirty="0"/>
              <a:t>, 34/21 = </a:t>
            </a:r>
            <a:r>
              <a:rPr lang="en-US" b="1" dirty="0">
                <a:solidFill>
                  <a:srgbClr val="FF0000"/>
                </a:solidFill>
              </a:rPr>
              <a:t>1.619</a:t>
            </a:r>
            <a:r>
              <a:rPr lang="en-US" dirty="0"/>
              <a:t>, 55/34 = </a:t>
            </a:r>
            <a:r>
              <a:rPr lang="en-US" b="1" dirty="0">
                <a:solidFill>
                  <a:srgbClr val="FF0000"/>
                </a:solidFill>
              </a:rPr>
              <a:t>1.617</a:t>
            </a:r>
            <a:r>
              <a:rPr lang="en-US" dirty="0"/>
              <a:t>, 89/55 = </a:t>
            </a:r>
            <a:r>
              <a:rPr lang="en-US" b="1" dirty="0">
                <a:solidFill>
                  <a:srgbClr val="FF0000"/>
                </a:solidFill>
              </a:rPr>
              <a:t>1.618</a:t>
            </a:r>
            <a:r>
              <a:rPr lang="en-US" dirty="0"/>
              <a:t>, 144/89 = </a:t>
            </a:r>
            <a:r>
              <a:rPr lang="en-US" b="1" dirty="0">
                <a:solidFill>
                  <a:srgbClr val="FF0000"/>
                </a:solidFill>
              </a:rPr>
              <a:t>1.617</a:t>
            </a:r>
            <a:r>
              <a:rPr lang="en-US" dirty="0"/>
              <a:t>, 233/144 =</a:t>
            </a:r>
            <a:r>
              <a:rPr lang="en-US" b="1" dirty="0">
                <a:solidFill>
                  <a:srgbClr val="FF0000"/>
                </a:solidFill>
              </a:rPr>
              <a:t>1.618</a:t>
            </a:r>
            <a:r>
              <a:rPr lang="en-US" dirty="0"/>
              <a:t>, 377/233 = </a:t>
            </a:r>
            <a:r>
              <a:rPr lang="en-US" b="1" dirty="0">
                <a:solidFill>
                  <a:srgbClr val="FF0000"/>
                </a:solidFill>
              </a:rPr>
              <a:t>1.618,</a:t>
            </a:r>
            <a:r>
              <a:rPr lang="en-US" dirty="0"/>
              <a:t> 610/377 = </a:t>
            </a:r>
            <a:r>
              <a:rPr lang="en-US" b="1" dirty="0">
                <a:solidFill>
                  <a:srgbClr val="FF0000"/>
                </a:solidFill>
              </a:rPr>
              <a:t>1.618</a:t>
            </a:r>
          </a:p>
        </p:txBody>
      </p:sp>
    </p:spTree>
    <p:extLst>
      <p:ext uri="{BB962C8B-B14F-4D97-AF65-F5344CB8AC3E}">
        <p14:creationId xmlns:p14="http://schemas.microsoft.com/office/powerpoint/2010/main" xmlns="" val="359365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762000"/>
            <a:ext cx="4159624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1652" y="2609220"/>
            <a:ext cx="3429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Penerapan</a:t>
            </a:r>
            <a:r>
              <a:rPr lang="en-US" sz="1400" dirty="0"/>
              <a:t> Golden </a:t>
            </a:r>
            <a:r>
              <a:rPr lang="en-US" sz="1400" dirty="0" smtClean="0"/>
              <a:t>Ratio</a:t>
            </a:r>
          </a:p>
          <a:p>
            <a:r>
              <a:rPr lang="en-US" sz="1400" dirty="0" err="1" smtClean="0"/>
              <a:t>Untuk</a:t>
            </a:r>
            <a:r>
              <a:rPr lang="en-US" sz="1400" dirty="0" smtClean="0"/>
              <a:t> </a:t>
            </a:r>
            <a:r>
              <a:rPr lang="en-US" sz="1400" dirty="0" err="1"/>
              <a:t>Bangunan</a:t>
            </a:r>
            <a:r>
              <a:rPr lang="en-US" sz="1400" dirty="0"/>
              <a:t> </a:t>
            </a:r>
            <a:r>
              <a:rPr lang="en-US" sz="1400" dirty="0" err="1"/>
              <a:t>Yunani</a:t>
            </a:r>
            <a:endParaRPr lang="en-US" sz="1400" dirty="0"/>
          </a:p>
          <a:p>
            <a:r>
              <a:rPr lang="en-US" sz="1400" dirty="0" err="1"/>
              <a:t>Sumber</a:t>
            </a:r>
            <a:r>
              <a:rPr lang="en-US" sz="1400" dirty="0"/>
              <a:t> </a:t>
            </a:r>
            <a:r>
              <a:rPr lang="en-US" sz="1400" dirty="0" err="1"/>
              <a:t>Gambar</a:t>
            </a:r>
            <a:r>
              <a:rPr lang="en-US" sz="1400" dirty="0"/>
              <a:t> : goldennumber.net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90600" y="3733800"/>
            <a:ext cx="4159624" cy="2575908"/>
            <a:chOff x="0" y="0"/>
            <a:chExt cx="2489200" cy="1373505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0"/>
              <a:ext cx="2489200" cy="1371600"/>
              <a:chOff x="0" y="0"/>
              <a:chExt cx="2333625" cy="12858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1485900" cy="542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485900" y="0"/>
                <a:ext cx="847725" cy="54292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0" y="542925"/>
                <a:ext cx="1485900" cy="7429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485900" y="542925"/>
                <a:ext cx="847725" cy="74295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09575" y="142875"/>
              <a:ext cx="4381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ahoma"/>
                  <a:ea typeface="Calibri"/>
                </a:rPr>
                <a:t>89</a:t>
              </a:r>
              <a:endParaRPr lang="en-US" sz="800">
                <a:effectLst/>
                <a:latin typeface="Tahoma"/>
                <a:ea typeface="Calibri"/>
              </a:endParaRPr>
            </a:p>
          </p:txBody>
        </p:sp>
        <p:sp>
          <p:nvSpPr>
            <p:cNvPr id="9" name="Text Box 2"/>
            <p:cNvSpPr txBox="1">
              <a:spLocks noChangeArrowheads="1"/>
            </p:cNvSpPr>
            <p:nvPr/>
          </p:nvSpPr>
          <p:spPr bwMode="auto">
            <a:xfrm>
              <a:off x="1790700" y="152400"/>
              <a:ext cx="4381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ahoma"/>
                  <a:ea typeface="Calibri"/>
                </a:rPr>
                <a:t>55</a:t>
              </a:r>
              <a:endParaRPr lang="en-US" sz="800">
                <a:effectLst/>
                <a:latin typeface="Tahoma"/>
                <a:ea typeface="Calibri"/>
              </a:endParaRPr>
            </a:p>
          </p:txBody>
        </p:sp>
        <p:sp>
          <p:nvSpPr>
            <p:cNvPr id="10" name="Text Box 2"/>
            <p:cNvSpPr txBox="1">
              <a:spLocks noChangeArrowheads="1"/>
            </p:cNvSpPr>
            <p:nvPr/>
          </p:nvSpPr>
          <p:spPr bwMode="auto">
            <a:xfrm rot="16200000">
              <a:off x="-90487" y="138112"/>
              <a:ext cx="4381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ahoma"/>
                  <a:ea typeface="Calibri"/>
                </a:rPr>
                <a:t>55</a:t>
              </a:r>
              <a:endParaRPr lang="en-US" sz="800">
                <a:effectLst/>
                <a:latin typeface="Tahoma"/>
                <a:ea typeface="Calibri"/>
              </a:endParaRPr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 rot="16200000">
              <a:off x="-90487" y="881062"/>
              <a:ext cx="43815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latin typeface="Tahoma"/>
                  <a:ea typeface="Calibri"/>
                </a:rPr>
                <a:t>89</a:t>
              </a:r>
              <a:endParaRPr lang="en-US" sz="800">
                <a:effectLst/>
                <a:latin typeface="Tahoma"/>
                <a:ea typeface="Calibri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 flipV="1">
              <a:off x="1581150" y="581025"/>
              <a:ext cx="904240" cy="79248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85800" y="581025"/>
              <a:ext cx="895350" cy="792480"/>
            </a:xfrm>
            <a:prstGeom prst="line">
              <a:avLst/>
            </a:prstGeom>
            <a:ln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5550310" y="5566589"/>
            <a:ext cx="32716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err="1"/>
              <a:t>Penerapan</a:t>
            </a:r>
            <a:r>
              <a:rPr lang="en-US" sz="1400" dirty="0"/>
              <a:t> Golden Ratio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Membagi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4 </a:t>
            </a:r>
            <a:r>
              <a:rPr lang="en-US" sz="1400" dirty="0" err="1"/>
              <a:t>bidang</a:t>
            </a:r>
            <a:r>
              <a:rPr lang="en-US" sz="1400" dirty="0"/>
              <a:t> &amp; </a:t>
            </a:r>
            <a:r>
              <a:rPr lang="en-US" sz="1400" dirty="0" err="1"/>
              <a:t>bentuk</a:t>
            </a:r>
            <a:r>
              <a:rPr lang="en-US" sz="1400" dirty="0"/>
              <a:t> </a:t>
            </a:r>
            <a:r>
              <a:rPr lang="en-US" sz="1400" dirty="0" err="1"/>
              <a:t>segi</a:t>
            </a:r>
            <a:r>
              <a:rPr lang="en-US" sz="1400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xmlns="" val="409077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3284" y="381000"/>
            <a:ext cx="3662516" cy="3124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97" r="7089" b="6386"/>
          <a:stretch/>
        </p:blipFill>
        <p:spPr bwMode="auto">
          <a:xfrm>
            <a:off x="685800" y="3733800"/>
            <a:ext cx="3810000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3197423"/>
            <a:ext cx="33423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Proporsi</a:t>
            </a:r>
            <a:r>
              <a:rPr lang="en-US" sz="1400" dirty="0"/>
              <a:t> Golden Ratio </a:t>
            </a:r>
            <a:r>
              <a:rPr lang="en-US" sz="1400" dirty="0" err="1"/>
              <a:t>Pada</a:t>
            </a:r>
            <a:r>
              <a:rPr lang="en-US" sz="1400" dirty="0"/>
              <a:t> </a:t>
            </a:r>
            <a:r>
              <a:rPr lang="en-US" sz="1400" dirty="0" err="1"/>
              <a:t>Tubuh</a:t>
            </a:r>
            <a:r>
              <a:rPr lang="en-US" sz="1400" dirty="0"/>
              <a:t> </a:t>
            </a:r>
            <a:r>
              <a:rPr lang="en-US" sz="1400" dirty="0" err="1"/>
              <a:t>Manusia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4800600" y="5791200"/>
            <a:ext cx="419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/>
              <a:t>Penerapan</a:t>
            </a:r>
            <a:r>
              <a:rPr lang="en-US" sz="1400" dirty="0"/>
              <a:t> Golden Ratio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Membagi</a:t>
            </a:r>
            <a:r>
              <a:rPr lang="en-US" sz="1400" dirty="0"/>
              <a:t> </a:t>
            </a:r>
            <a:r>
              <a:rPr lang="en-US" sz="1400" dirty="0" err="1"/>
              <a:t>Satu</a:t>
            </a:r>
            <a:r>
              <a:rPr lang="en-US" sz="1400" dirty="0"/>
              <a:t> </a:t>
            </a:r>
            <a:r>
              <a:rPr lang="en-US" sz="1400" dirty="0" err="1"/>
              <a:t>Bidang</a:t>
            </a:r>
            <a:r>
              <a:rPr lang="en-US" sz="1400" dirty="0"/>
              <a:t> </a:t>
            </a:r>
            <a:r>
              <a:rPr lang="en-US" sz="1400" dirty="0" err="1"/>
              <a:t>Menjadi</a:t>
            </a:r>
            <a:r>
              <a:rPr lang="en-US" sz="1400" dirty="0"/>
              <a:t> </a:t>
            </a:r>
            <a:r>
              <a:rPr lang="en-US" sz="1400" dirty="0" err="1"/>
              <a:t>beberapa</a:t>
            </a:r>
            <a:r>
              <a:rPr lang="en-US" sz="1400" dirty="0"/>
              <a:t> </a:t>
            </a:r>
            <a:r>
              <a:rPr lang="en-US" sz="1400" dirty="0" err="1"/>
              <a:t>bagian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4261476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qua-velvet.com/blog/images/09_july/30_art_smith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8" r="37969"/>
          <a:stretch/>
        </p:blipFill>
        <p:spPr bwMode="auto">
          <a:xfrm>
            <a:off x="5863771" y="3629"/>
            <a:ext cx="328023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1" y="469094"/>
            <a:ext cx="5257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 smtClean="0"/>
              <a:t>Unsur</a:t>
            </a:r>
            <a:r>
              <a:rPr lang="en-US" b="1" dirty="0" smtClean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3 </a:t>
            </a:r>
            <a:r>
              <a:rPr lang="en-US" b="1" dirty="0" err="1" smtClean="0"/>
              <a:t>Dimensi</a:t>
            </a:r>
            <a:endParaRPr lang="en-US" b="1" dirty="0" smtClean="0"/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Objek</a:t>
            </a:r>
            <a:r>
              <a:rPr lang="en-US" dirty="0" smtClean="0"/>
              <a:t> yang </a:t>
            </a:r>
            <a:r>
              <a:rPr lang="en-US" dirty="0" err="1" smtClean="0"/>
              <a:t>dihasilkan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pengolahan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3 </a:t>
            </a:r>
            <a:r>
              <a:rPr lang="en-US" dirty="0" err="1" smtClean="0"/>
              <a:t>dimensi</a:t>
            </a:r>
            <a:r>
              <a:rPr lang="en-US" dirty="0" smtClean="0"/>
              <a:t>, </a:t>
            </a:r>
            <a:r>
              <a:rPr lang="en-US" dirty="0" err="1" smtClean="0"/>
              <a:t>dirancang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3 </a:t>
            </a: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 :</a:t>
            </a:r>
          </a:p>
          <a:p>
            <a:pPr algn="just"/>
            <a:endParaRPr lang="en-US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/>
              <a:t>konsep</a:t>
            </a:r>
            <a:r>
              <a:rPr lang="en-US" dirty="0"/>
              <a:t> : </a:t>
            </a:r>
            <a:r>
              <a:rPr lang="en-US" dirty="0" err="1"/>
              <a:t>titik</a:t>
            </a:r>
            <a:r>
              <a:rPr lang="en-US" dirty="0"/>
              <a:t>,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gempal</a:t>
            </a:r>
            <a:r>
              <a:rPr lang="en-US" dirty="0" smtClean="0"/>
              <a:t> (Volume).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/>
              <a:t>rupa</a:t>
            </a:r>
            <a:r>
              <a:rPr lang="en-US" dirty="0"/>
              <a:t> : </a:t>
            </a:r>
            <a:r>
              <a:rPr lang="en-US" dirty="0" err="1"/>
              <a:t>raut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barik</a:t>
            </a:r>
            <a:r>
              <a:rPr lang="en-US" dirty="0"/>
              <a:t> (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/material).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/>
              <a:t>pertalian</a:t>
            </a:r>
            <a:r>
              <a:rPr lang="en-US" dirty="0"/>
              <a:t> (</a:t>
            </a:r>
            <a:r>
              <a:rPr lang="en-US" dirty="0" err="1"/>
              <a:t>tautan</a:t>
            </a:r>
            <a:r>
              <a:rPr lang="en-US" dirty="0"/>
              <a:t>) : </a:t>
            </a:r>
            <a:r>
              <a:rPr lang="en-US" dirty="0" err="1"/>
              <a:t>kedudukan</a:t>
            </a:r>
            <a:r>
              <a:rPr lang="en-US" dirty="0"/>
              <a:t>, </a:t>
            </a:r>
            <a:r>
              <a:rPr lang="en-US" dirty="0" err="1"/>
              <a:t>arah</a:t>
            </a:r>
            <a:r>
              <a:rPr lang="en-US" dirty="0"/>
              <a:t>,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gaya</a:t>
            </a:r>
            <a:r>
              <a:rPr lang="en-US" dirty="0"/>
              <a:t> </a:t>
            </a:r>
            <a:r>
              <a:rPr lang="en-US" dirty="0" err="1" smtClean="0"/>
              <a:t>berat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4341674"/>
            <a:ext cx="5257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</a:pPr>
            <a:r>
              <a:rPr lang="en-US" b="1" dirty="0" smtClean="0"/>
              <a:t>UNSUR KONSEP</a:t>
            </a:r>
          </a:p>
          <a:p>
            <a:pPr marL="342900" lvl="0" indent="-342900" algn="just">
              <a:buAutoNum type="alphaLcPeriod"/>
            </a:pP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pPr lvl="0" algn="just"/>
            <a:r>
              <a:rPr lang="en-US" dirty="0" err="1" smtClean="0"/>
              <a:t>unsur</a:t>
            </a:r>
            <a:r>
              <a:rPr lang="en-US" dirty="0" smtClean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lebar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,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pangkal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ujung</a:t>
            </a:r>
            <a:r>
              <a:rPr lang="en-US" dirty="0"/>
              <a:t> </a:t>
            </a:r>
            <a:r>
              <a:rPr lang="en-US" dirty="0" err="1"/>
              <a:t>sepotong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,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berpotongan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pertemuan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pojok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206333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893088"/>
            <a:ext cx="4876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 smtClean="0"/>
              <a:t>b. </a:t>
            </a:r>
            <a:r>
              <a:rPr lang="en-US" dirty="0" err="1" smtClean="0"/>
              <a:t>Garis</a:t>
            </a:r>
            <a:r>
              <a:rPr lang="en-US" dirty="0" smtClean="0"/>
              <a:t> :</a:t>
            </a:r>
          </a:p>
          <a:p>
            <a:pPr lvl="0" algn="just"/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bergerak</a:t>
            </a:r>
            <a:r>
              <a:rPr lang="en-US" dirty="0"/>
              <a:t>, </a:t>
            </a:r>
            <a:r>
              <a:rPr lang="en-US" dirty="0" err="1"/>
              <a:t>jalan</a:t>
            </a:r>
            <a:r>
              <a:rPr lang="en-US" dirty="0"/>
              <a:t> yang </a:t>
            </a:r>
            <a:r>
              <a:rPr lang="en-US" dirty="0" err="1"/>
              <a:t>dilaluinya</a:t>
            </a:r>
            <a:r>
              <a:rPr lang="en-US" dirty="0"/>
              <a:t>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.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,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arah</a:t>
            </a:r>
            <a:r>
              <a:rPr lang="en-US" dirty="0"/>
              <a:t>.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sanding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bersambungan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berpotongan</a:t>
            </a:r>
            <a:r>
              <a:rPr lang="en-US" dirty="0" smtClean="0"/>
              <a:t>.</a:t>
            </a:r>
          </a:p>
          <a:p>
            <a:pPr lvl="0" algn="just"/>
            <a:endParaRPr lang="en-US" dirty="0"/>
          </a:p>
          <a:p>
            <a:pPr algn="just"/>
            <a:r>
              <a:rPr lang="en-US" dirty="0" smtClean="0"/>
              <a:t>c.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pPr algn="just"/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lebar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tebal</a:t>
            </a:r>
            <a:r>
              <a:rPr lang="en-US" dirty="0"/>
              <a:t>, </a:t>
            </a:r>
            <a:r>
              <a:rPr lang="en-US" dirty="0" err="1"/>
              <a:t>dibatasi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menetukan</a:t>
            </a:r>
            <a:r>
              <a:rPr lang="en-US" dirty="0"/>
              <a:t> </a:t>
            </a:r>
            <a:r>
              <a:rPr lang="en-US" dirty="0" err="1"/>
              <a:t>batas</a:t>
            </a:r>
            <a:r>
              <a:rPr lang="en-US" dirty="0"/>
              <a:t> </a:t>
            </a:r>
            <a:r>
              <a:rPr lang="en-US" dirty="0" err="1"/>
              <a:t>terluar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gempal</a:t>
            </a:r>
            <a:r>
              <a:rPr lang="en-US" dirty="0"/>
              <a:t> (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padat</a:t>
            </a:r>
            <a:r>
              <a:rPr lang="en-US" dirty="0"/>
              <a:t>/</a:t>
            </a:r>
            <a:r>
              <a:rPr lang="en-US" dirty="0" err="1"/>
              <a:t>berisi</a:t>
            </a:r>
            <a:r>
              <a:rPr lang="en-US" dirty="0" smtClean="0"/>
              <a:t>).</a:t>
            </a:r>
          </a:p>
          <a:p>
            <a:pPr algn="just"/>
            <a:endParaRPr lang="en-US" dirty="0"/>
          </a:p>
          <a:p>
            <a:pPr lvl="0"/>
            <a:r>
              <a:rPr lang="en-US" dirty="0" smtClean="0"/>
              <a:t>d. Volume </a:t>
            </a:r>
            <a:r>
              <a:rPr lang="en-US" dirty="0"/>
              <a:t>:</a:t>
            </a:r>
          </a:p>
          <a:p>
            <a:r>
              <a:rPr lang="en-US" dirty="0" err="1"/>
              <a:t>Gempal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, </a:t>
            </a:r>
            <a:r>
              <a:rPr lang="en-US" dirty="0" err="1"/>
              <a:t>lebar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berat</a:t>
            </a:r>
            <a:r>
              <a:rPr lang="en-US" dirty="0"/>
              <a:t>, </a:t>
            </a:r>
            <a:r>
              <a:rPr lang="en-US" dirty="0" err="1"/>
              <a:t>menetukan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yang </a:t>
            </a:r>
            <a:r>
              <a:rPr lang="en-US" dirty="0" err="1"/>
              <a:t>dikandungnya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 smtClean="0"/>
              <a:t>ditempatinya</a:t>
            </a:r>
            <a:r>
              <a:rPr lang="en-US" dirty="0"/>
              <a:t>.</a:t>
            </a:r>
          </a:p>
          <a:p>
            <a:pPr lvl="0"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5858" y="225208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3 </a:t>
            </a:r>
            <a:r>
              <a:rPr lang="en-US" b="1" dirty="0" err="1"/>
              <a:t>Dimensi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40" t="5977" r="7747" b="38836"/>
          <a:stretch/>
        </p:blipFill>
        <p:spPr>
          <a:xfrm>
            <a:off x="5673279" y="1"/>
            <a:ext cx="3470721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80" r="13444" b="26753"/>
          <a:stretch/>
        </p:blipFill>
        <p:spPr>
          <a:xfrm>
            <a:off x="5673279" y="2819401"/>
            <a:ext cx="3470721" cy="403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46755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3 </a:t>
            </a:r>
            <a:r>
              <a:rPr lang="en-US" b="1" dirty="0" err="1"/>
              <a:t>Dimensi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17871" y="914400"/>
            <a:ext cx="491612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 startAt="2"/>
            </a:pPr>
            <a:r>
              <a:rPr lang="en-US" b="1" dirty="0" smtClean="0"/>
              <a:t>UNSUR RUPA</a:t>
            </a:r>
          </a:p>
          <a:p>
            <a:pPr marL="342900" indent="-342900" algn="just">
              <a:buAutoNum type="alphaLcPeriod"/>
            </a:pPr>
            <a:r>
              <a:rPr lang="en-US" dirty="0" err="1" smtClean="0"/>
              <a:t>Raut</a:t>
            </a:r>
            <a:r>
              <a:rPr lang="en-US" dirty="0" smtClean="0"/>
              <a:t>/</a:t>
            </a:r>
            <a:r>
              <a:rPr lang="en-US" dirty="0" err="1" smtClean="0"/>
              <a:t>Rupa</a:t>
            </a:r>
            <a:r>
              <a:rPr lang="en-US" dirty="0" smtClean="0"/>
              <a:t> : </a:t>
            </a:r>
          </a:p>
          <a:p>
            <a:pPr algn="just"/>
            <a:r>
              <a:rPr lang="en-US" dirty="0" err="1" smtClean="0"/>
              <a:t>Raut</a:t>
            </a:r>
            <a:r>
              <a:rPr lang="en-US" dirty="0" smtClean="0"/>
              <a:t>/</a:t>
            </a:r>
            <a:r>
              <a:rPr lang="en-US" dirty="0" err="1" smtClean="0"/>
              <a:t>Rupa</a:t>
            </a:r>
            <a:r>
              <a:rPr lang="en-US" dirty="0" smtClean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 smtClean="0"/>
              <a:t>kerseluruhan</a:t>
            </a:r>
            <a:r>
              <a:rPr lang="en-US" dirty="0" smtClean="0"/>
              <a:t> </a:t>
            </a:r>
            <a:r>
              <a:rPr lang="en-US" dirty="0" err="1"/>
              <a:t>rupa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. </a:t>
            </a:r>
            <a:r>
              <a:rPr lang="en-US" dirty="0" err="1"/>
              <a:t>Raut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digambarkan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2 </a:t>
            </a:r>
            <a:r>
              <a:rPr lang="en-US" dirty="0" err="1"/>
              <a:t>dimensi</a:t>
            </a:r>
            <a:r>
              <a:rPr lang="en-US" dirty="0"/>
              <a:t> (</a:t>
            </a:r>
            <a:r>
              <a:rPr lang="en-US" dirty="0" err="1"/>
              <a:t>dwimatra</a:t>
            </a:r>
            <a:r>
              <a:rPr lang="en-US" dirty="0"/>
              <a:t>)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 (3 </a:t>
            </a:r>
            <a:r>
              <a:rPr lang="en-US" dirty="0" err="1"/>
              <a:t>dimensi</a:t>
            </a:r>
            <a:r>
              <a:rPr lang="en-US" dirty="0"/>
              <a:t>).</a:t>
            </a:r>
          </a:p>
          <a:p>
            <a:pPr lvl="0" algn="just"/>
            <a:endParaRPr lang="en-US" dirty="0" smtClean="0"/>
          </a:p>
          <a:p>
            <a:pPr algn="just"/>
            <a:r>
              <a:rPr lang="en-US" dirty="0" smtClean="0"/>
              <a:t>b. </a:t>
            </a:r>
            <a:r>
              <a:rPr lang="en-US" dirty="0" err="1"/>
              <a:t>Ukuran</a:t>
            </a:r>
            <a:r>
              <a:rPr lang="en-US" dirty="0"/>
              <a:t> : </a:t>
            </a:r>
            <a:endParaRPr lang="en-US" dirty="0" smtClean="0"/>
          </a:p>
          <a:p>
            <a:pPr algn="just"/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panjang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pendek</a:t>
            </a:r>
            <a:r>
              <a:rPr lang="en-US" dirty="0"/>
              <a:t> yang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perbandingan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trimatra</a:t>
            </a:r>
            <a:r>
              <a:rPr lang="en-US" dirty="0"/>
              <a:t> (3 </a:t>
            </a:r>
            <a:r>
              <a:rPr lang="en-US" dirty="0" err="1"/>
              <a:t>dimensi</a:t>
            </a:r>
            <a:r>
              <a:rPr lang="en-US" dirty="0"/>
              <a:t>)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panjangnya</a:t>
            </a:r>
            <a:r>
              <a:rPr lang="en-US" dirty="0"/>
              <a:t>, </a:t>
            </a:r>
            <a:r>
              <a:rPr lang="en-US" dirty="0" err="1"/>
              <a:t>lebarnya</a:t>
            </a:r>
            <a:r>
              <a:rPr lang="en-US" dirty="0"/>
              <a:t> dang </a:t>
            </a:r>
            <a:r>
              <a:rPr lang="en-US" dirty="0" err="1"/>
              <a:t>tingginya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isinya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dihitung</a:t>
            </a:r>
            <a:r>
              <a:rPr lang="en-US" dirty="0" smtClean="0"/>
              <a:t>.</a:t>
            </a:r>
          </a:p>
          <a:p>
            <a:pPr algn="just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7871" y="4724400"/>
            <a:ext cx="4916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c. </a:t>
            </a:r>
            <a:r>
              <a:rPr lang="en-US" dirty="0" err="1" smtClean="0"/>
              <a:t>Barik</a:t>
            </a:r>
            <a:r>
              <a:rPr lang="en-US" dirty="0" smtClean="0"/>
              <a:t> </a:t>
            </a:r>
            <a:r>
              <a:rPr lang="en-US" dirty="0"/>
              <a:t>: </a:t>
            </a:r>
            <a:endParaRPr lang="en-US" dirty="0" smtClean="0"/>
          </a:p>
          <a:p>
            <a:pPr algn="just"/>
            <a:r>
              <a:rPr lang="en-US" dirty="0" err="1" smtClean="0"/>
              <a:t>Garis</a:t>
            </a:r>
            <a:r>
              <a:rPr lang="en-US" dirty="0" smtClean="0"/>
              <a:t> </a:t>
            </a:r>
            <a:r>
              <a:rPr lang="en-US" dirty="0" err="1"/>
              <a:t>tekstur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yang </a:t>
            </a:r>
            <a:r>
              <a:rPr lang="en-US" dirty="0" err="1"/>
              <a:t>membentuk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 3 </a:t>
            </a:r>
            <a:r>
              <a:rPr lang="en-US" dirty="0" err="1"/>
              <a:t>dimensi</a:t>
            </a:r>
            <a:r>
              <a:rPr lang="en-US" dirty="0"/>
              <a:t>. </a:t>
            </a:r>
            <a:r>
              <a:rPr lang="en-US" dirty="0" err="1"/>
              <a:t>Barik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kedwimatraan</a:t>
            </a:r>
            <a:r>
              <a:rPr lang="en-US" dirty="0"/>
              <a:t>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hiasan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yang </a:t>
            </a:r>
            <a:r>
              <a:rPr lang="en-US" dirty="0" err="1"/>
              <a:t>menekankan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raba</a:t>
            </a:r>
            <a:r>
              <a:rPr lang="en-US" dirty="0"/>
              <a:t> </a:t>
            </a:r>
            <a:r>
              <a:rPr lang="en-US" dirty="0" err="1" smtClean="0"/>
              <a:t>trimatra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84" r="19723"/>
          <a:stretch/>
        </p:blipFill>
        <p:spPr>
          <a:xfrm>
            <a:off x="5711641" y="3505200"/>
            <a:ext cx="343236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33" t="5915" r="20390" b="10979"/>
          <a:stretch/>
        </p:blipFill>
        <p:spPr>
          <a:xfrm>
            <a:off x="5711641" y="0"/>
            <a:ext cx="345413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0318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81000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err="1"/>
              <a:t>Unsur</a:t>
            </a:r>
            <a:r>
              <a:rPr lang="en-US" b="1" dirty="0"/>
              <a:t> </a:t>
            </a:r>
            <a:r>
              <a:rPr lang="en-US" b="1" dirty="0" err="1"/>
              <a:t>Rupa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3 </a:t>
            </a:r>
            <a:r>
              <a:rPr lang="en-US" b="1" dirty="0" err="1"/>
              <a:t>Dimensi</a:t>
            </a: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5715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b="1" dirty="0" smtClean="0"/>
              <a:t>3. UNSUR PERTALIAN :</a:t>
            </a:r>
          </a:p>
          <a:p>
            <a:pPr lvl="0" algn="just"/>
            <a:endParaRPr lang="en-US" dirty="0"/>
          </a:p>
          <a:p>
            <a:pPr marL="342900" lvl="0" indent="-342900" algn="just">
              <a:buAutoNum type="alphaLcPeriod"/>
            </a:pPr>
            <a:r>
              <a:rPr lang="en-US" dirty="0" err="1" smtClean="0"/>
              <a:t>Kedudukan</a:t>
            </a:r>
            <a:r>
              <a:rPr lang="en-US" dirty="0" smtClean="0"/>
              <a:t> :</a:t>
            </a:r>
          </a:p>
          <a:p>
            <a:pPr lvl="0" algn="just"/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letak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)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ditentukan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,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bertautan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 smtClean="0"/>
              <a:t>.</a:t>
            </a:r>
          </a:p>
          <a:p>
            <a:pPr lvl="0" algn="just"/>
            <a:endParaRPr lang="en-US" dirty="0"/>
          </a:p>
          <a:p>
            <a:pPr lvl="0" algn="just"/>
            <a:r>
              <a:rPr lang="en-US" dirty="0" smtClean="0"/>
              <a:t>b. </a:t>
            </a:r>
            <a:r>
              <a:rPr lang="en-US" dirty="0" err="1" smtClean="0"/>
              <a:t>Arah</a:t>
            </a:r>
            <a:r>
              <a:rPr lang="en-US" dirty="0" smtClean="0"/>
              <a:t> :</a:t>
            </a:r>
          </a:p>
          <a:p>
            <a:pPr lvl="0" algn="just"/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.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sepotong</a:t>
            </a:r>
            <a:r>
              <a:rPr lang="en-US" dirty="0"/>
              <a:t> </a:t>
            </a:r>
            <a:r>
              <a:rPr lang="en-US" dirty="0" err="1"/>
              <a:t>garis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muka</a:t>
            </a:r>
            <a:r>
              <a:rPr lang="en-US" dirty="0"/>
              <a:t>, </a:t>
            </a:r>
            <a:r>
              <a:rPr lang="en-US" dirty="0" err="1"/>
              <a:t>tapi</a:t>
            </a:r>
            <a:r>
              <a:rPr lang="en-US" dirty="0"/>
              <a:t> miring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lain.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c. </a:t>
            </a:r>
            <a:r>
              <a:rPr lang="en-US" dirty="0" err="1" smtClean="0"/>
              <a:t>Ruang</a:t>
            </a:r>
            <a:r>
              <a:rPr lang="en-US" dirty="0" smtClean="0"/>
              <a:t> :</a:t>
            </a:r>
          </a:p>
          <a:p>
            <a:pPr lvl="0" algn="just"/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, </a:t>
            </a:r>
            <a:r>
              <a:rPr lang="en-US" dirty="0" err="1"/>
              <a:t>ditempati</a:t>
            </a:r>
            <a:r>
              <a:rPr lang="en-US" dirty="0"/>
              <a:t>/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ditempati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berongga</a:t>
            </a:r>
            <a:r>
              <a:rPr lang="en-US" dirty="0"/>
              <a:t>.</a:t>
            </a:r>
          </a:p>
          <a:p>
            <a:pPr lvl="0" algn="just"/>
            <a:endParaRPr lang="en-US" dirty="0" smtClean="0"/>
          </a:p>
          <a:p>
            <a:pPr lvl="0" algn="just"/>
            <a:r>
              <a:rPr lang="en-US" dirty="0" smtClean="0"/>
              <a:t>d. Gaya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smtClean="0"/>
              <a:t>:</a:t>
            </a:r>
          </a:p>
          <a:p>
            <a:pPr lvl="0" algn="just"/>
            <a:r>
              <a:rPr lang="en-US" dirty="0" smtClean="0"/>
              <a:t>Gaya </a:t>
            </a:r>
            <a:r>
              <a:rPr lang="en-US" dirty="0" err="1"/>
              <a:t>berat</a:t>
            </a:r>
            <a:r>
              <a:rPr lang="en-US" dirty="0"/>
              <a:t> </a:t>
            </a:r>
            <a:r>
              <a:rPr lang="en-US" dirty="0" err="1"/>
              <a:t>nyata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kemantapan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rancangan</a:t>
            </a:r>
            <a:r>
              <a:rPr lang="en-US" dirty="0"/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32" t="28858" r="20437" b="15936"/>
          <a:stretch/>
        </p:blipFill>
        <p:spPr>
          <a:xfrm rot="16200000">
            <a:off x="6046387" y="3760385"/>
            <a:ext cx="3448397" cy="27468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61" t="3994" r="42857" b="27996"/>
          <a:stretch/>
        </p:blipFill>
        <p:spPr>
          <a:xfrm>
            <a:off x="6397171" y="-2"/>
            <a:ext cx="2746829" cy="346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059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45068"/>
            <a:ext cx="324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RUPA DASAR 3 DIMENSI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381000" y="914399"/>
            <a:ext cx="7924800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3600" b="1" dirty="0" err="1" smtClean="0"/>
              <a:t>Komposisi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modul</a:t>
            </a:r>
            <a:r>
              <a:rPr lang="en-US" sz="3600" b="1" dirty="0" smtClean="0"/>
              <a:t> mix material</a:t>
            </a:r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en-US" sz="2800" b="1" dirty="0" err="1" smtClean="0"/>
              <a:t>Carilah</a:t>
            </a:r>
            <a:r>
              <a:rPr lang="en-US" sz="2800" b="1" dirty="0" smtClean="0"/>
              <a:t> material </a:t>
            </a:r>
            <a:r>
              <a:rPr lang="en-US" sz="2800" b="1" dirty="0" err="1" smtClean="0"/>
              <a:t>bebas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alam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atau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buatan</a:t>
            </a:r>
            <a:r>
              <a:rPr lang="en-US" sz="2800" b="1" smtClean="0"/>
              <a:t>) sebanyak2nya.</a:t>
            </a:r>
            <a:endParaRPr lang="en-US" sz="2800" b="1" dirty="0" smtClean="0"/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en-US" sz="2800" b="1" dirty="0" err="1" smtClean="0"/>
              <a:t>Potong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masing-masing</a:t>
            </a:r>
            <a:r>
              <a:rPr lang="en-US" sz="2800" b="1" dirty="0" smtClean="0"/>
              <a:t> material </a:t>
            </a:r>
            <a:r>
              <a:rPr lang="en-US" sz="2800" b="1" dirty="0" err="1" smtClean="0"/>
              <a:t>menjadi</a:t>
            </a:r>
            <a:r>
              <a:rPr lang="en-US" sz="2800" b="1" dirty="0" smtClean="0"/>
              <a:t> 4x4cm</a:t>
            </a:r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r>
              <a:rPr lang="en-US" sz="2800" b="1" dirty="0" err="1" smtClean="0"/>
              <a:t>Buatlah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sebuah</a:t>
            </a:r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komposisi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bebas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dari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eksplorasi</a:t>
            </a:r>
            <a:r>
              <a:rPr lang="en-US" sz="2800" b="1" dirty="0" smtClean="0">
                <a:solidFill>
                  <a:srgbClr val="FF0000"/>
                </a:solidFill>
              </a:rPr>
              <a:t> material </a:t>
            </a:r>
            <a:r>
              <a:rPr lang="en-US" sz="2800" b="1" dirty="0" err="1" smtClean="0">
                <a:solidFill>
                  <a:srgbClr val="FF0000"/>
                </a:solidFill>
              </a:rPr>
              <a:t>tersebut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diatas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bidang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kerja</a:t>
            </a:r>
            <a:r>
              <a:rPr lang="en-US" sz="2800" b="1" dirty="0" smtClean="0">
                <a:solidFill>
                  <a:srgbClr val="FF0000"/>
                </a:solidFill>
              </a:rPr>
              <a:t> 40x40cm</a:t>
            </a:r>
          </a:p>
          <a:p>
            <a:pPr marL="742950" lvl="0" indent="-742950" algn="just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endParaRPr lang="en-US" sz="2800" b="1" dirty="0" smtClean="0"/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endParaRPr lang="en-US" sz="3600" b="1" dirty="0" smtClean="0"/>
          </a:p>
          <a:p>
            <a:pPr marL="742950" lvl="0" indent="-742950" algn="just">
              <a:lnSpc>
                <a:spcPct val="150000"/>
              </a:lnSpc>
              <a:buAutoNum type="arabicPeriod"/>
            </a:pP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595860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</TotalTime>
  <Words>509</Words>
  <Application>Microsoft Office PowerPoint</Application>
  <PresentationFormat>On-screen Show (4:3)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Toufiq Panji Wisesa</cp:lastModifiedBy>
  <cp:revision>36</cp:revision>
  <dcterms:created xsi:type="dcterms:W3CDTF">2013-02-05T07:21:00Z</dcterms:created>
  <dcterms:modified xsi:type="dcterms:W3CDTF">2016-01-25T04:46:24Z</dcterms:modified>
</cp:coreProperties>
</file>