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2" r:id="rId2"/>
    <p:sldId id="256" r:id="rId3"/>
    <p:sldId id="384" r:id="rId4"/>
    <p:sldId id="387" r:id="rId5"/>
    <p:sldId id="343" r:id="rId6"/>
    <p:sldId id="344" r:id="rId7"/>
    <p:sldId id="381" r:id="rId8"/>
    <p:sldId id="385" r:id="rId9"/>
    <p:sldId id="386" r:id="rId10"/>
    <p:sldId id="303" r:id="rId11"/>
    <p:sldId id="304" r:id="rId12"/>
    <p:sldId id="300" r:id="rId13"/>
    <p:sldId id="301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60" d="100"/>
          <a:sy n="60" d="100"/>
        </p:scale>
        <p:origin x="-86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B228-071D-4572-8FB3-F6AE697E557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A45D-B839-49E3-8ECA-92BF2EBAC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5867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  <a:latin typeface="Iskoola Pota" pitchFamily="34" charset="0"/>
                <a:cs typeface="Iskoola Pota" pitchFamily="34" charset="0"/>
              </a:rPr>
              <a:t>MATERIAL PRODUK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057400" y="6324600"/>
            <a:ext cx="50292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6412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  <a:latin typeface="Iskoola Pota" pitchFamily="34" charset="0"/>
                <a:cs typeface="Iskoola Pota" pitchFamily="34" charset="0"/>
              </a:rPr>
              <a:t>Dosen : I. Alif Siregar M.A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58373" name="Picture 5" descr="http://www.antiquebox.org/wp-content/uploads/2012/05/calamander-wood-01.jpg"/>
          <p:cNvPicPr>
            <a:picLocks noChangeAspect="1" noChangeArrowheads="1"/>
          </p:cNvPicPr>
          <p:nvPr/>
        </p:nvPicPr>
        <p:blipFill>
          <a:blip r:embed="rId2"/>
          <a:srcRect b="20840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9956" t="31363" r="12152" b="30208"/>
          <a:stretch>
            <a:fillRect/>
          </a:stretch>
        </p:blipFill>
        <p:spPr bwMode="auto">
          <a:xfrm>
            <a:off x="0" y="762000"/>
            <a:ext cx="9144000" cy="25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 l="9956" t="29167" r="12152" b="32292"/>
          <a:stretch>
            <a:fillRect/>
          </a:stretch>
        </p:blipFill>
        <p:spPr bwMode="auto">
          <a:xfrm>
            <a:off x="0" y="3780780"/>
            <a:ext cx="9144000" cy="254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1600" y="76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Material termoplastik dengan output bentuk kompleks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0"/>
            <a:ext cx="32766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0176" t="29167" r="12518" b="32292"/>
          <a:stretch>
            <a:fillRect/>
          </a:stretch>
        </p:blipFill>
        <p:spPr bwMode="auto">
          <a:xfrm>
            <a:off x="0" y="533400"/>
            <a:ext cx="9144000" cy="25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61123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5.1 A </a:t>
            </a:r>
            <a:r>
              <a:rPr lang="en-US" sz="1400" dirty="0" err="1">
                <a:solidFill>
                  <a:schemeClr val="bg1"/>
                </a:solidFill>
              </a:rPr>
              <a:t>Classifi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cation</a:t>
            </a:r>
            <a:r>
              <a:rPr lang="en-US" sz="1400" dirty="0">
                <a:solidFill>
                  <a:schemeClr val="bg1"/>
                </a:solidFill>
              </a:rPr>
              <a:t> of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Processes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Based on groupings that are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familiar to engineers. The final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column shows a list of possible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attributes for a specific process.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Top, Classification of Shaping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Processes; center, Classification of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Joining Processes; bottom,</a:t>
            </a:r>
          </a:p>
          <a:p>
            <a:pPr algn="just"/>
            <a:r>
              <a:rPr lang="en-US" sz="1400" i="1" dirty="0">
                <a:solidFill>
                  <a:schemeClr val="bg1"/>
                </a:solidFill>
              </a:rPr>
              <a:t>Classification of Surface Processes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Materials are the stuff of design, and throughout history have dictated its</a:t>
            </a:r>
          </a:p>
          <a:p>
            <a:pPr algn="just"/>
            <a:r>
              <a:rPr lang="en-US" dirty="0"/>
              <a:t>opportunities and its limits. The ages in which man has lived are named for</a:t>
            </a:r>
          </a:p>
          <a:p>
            <a:pPr algn="just"/>
            <a:r>
              <a:rPr lang="en-US" dirty="0"/>
              <a:t>the materials he used: stone, bronze, iron, plastics and – today – silicon. But</a:t>
            </a:r>
          </a:p>
          <a:p>
            <a:pPr algn="just"/>
            <a:r>
              <a:rPr lang="en-US" dirty="0"/>
              <a:t>today is not the age of just one material; it is the age of an immense range</a:t>
            </a:r>
          </a:p>
          <a:p>
            <a:pPr algn="just"/>
            <a:r>
              <a:rPr lang="en-US" dirty="0"/>
              <a:t>of materials and the combinations these allow. And people (your customers)</a:t>
            </a:r>
          </a:p>
          <a:p>
            <a:pPr algn="just"/>
            <a:r>
              <a:rPr lang="en-US" dirty="0"/>
              <a:t>are </a:t>
            </a:r>
            <a:r>
              <a:rPr lang="en-US" b="1" dirty="0"/>
              <a:t>more aware of issues</a:t>
            </a:r>
            <a:r>
              <a:rPr lang="en-US" dirty="0"/>
              <a:t> related to material selection due to the </a:t>
            </a:r>
            <a:r>
              <a:rPr lang="en-US" b="1" dirty="0"/>
              <a:t>emergence</a:t>
            </a:r>
          </a:p>
          <a:p>
            <a:pPr algn="just"/>
            <a:r>
              <a:rPr lang="en-US" b="1" dirty="0"/>
              <a:t>of the idea of sustainability</a:t>
            </a:r>
            <a:r>
              <a:rPr lang="en-US" dirty="0"/>
              <a:t>. There has never been </a:t>
            </a:r>
            <a:r>
              <a:rPr lang="en-US" b="1" dirty="0"/>
              <a:t>an era in which the</a:t>
            </a:r>
          </a:p>
          <a:p>
            <a:pPr algn="just"/>
            <a:r>
              <a:rPr lang="en-US" b="1" dirty="0"/>
              <a:t>evolution of materials was faster</a:t>
            </a:r>
            <a:r>
              <a:rPr lang="en-US" dirty="0"/>
              <a:t> and the sweep of their properties more</a:t>
            </a:r>
          </a:p>
          <a:p>
            <a:pPr algn="just"/>
            <a:r>
              <a:rPr lang="en-US" dirty="0"/>
              <a:t>varied. The menu of </a:t>
            </a:r>
            <a:r>
              <a:rPr lang="en-US" b="1" dirty="0"/>
              <a:t>materials has expanded so rapidly </a:t>
            </a:r>
            <a:r>
              <a:rPr lang="en-US" dirty="0"/>
              <a:t>that designers can</a:t>
            </a:r>
          </a:p>
          <a:p>
            <a:pPr algn="just"/>
            <a:r>
              <a:rPr lang="en-US" dirty="0"/>
              <a:t>be forgiven for not knowing that half of them exist. Yet not-to-know is, for</a:t>
            </a:r>
          </a:p>
          <a:p>
            <a:pPr algn="just"/>
            <a:r>
              <a:rPr lang="en-US" dirty="0"/>
              <a:t>the designer, to risk failure: </a:t>
            </a:r>
            <a:r>
              <a:rPr lang="en-US" b="1" dirty="0"/>
              <a:t>innovative design, is enabled by the imaginative</a:t>
            </a:r>
          </a:p>
          <a:p>
            <a:pPr algn="just"/>
            <a:r>
              <a:rPr lang="en-US" b="1" dirty="0"/>
              <a:t>exploitation of new or improved materials</a:t>
            </a:r>
            <a:r>
              <a:rPr lang="en-US" dirty="0"/>
              <a:t>. </a:t>
            </a:r>
            <a:r>
              <a:rPr lang="en-US" b="1" dirty="0"/>
              <a:t>There is no reason to expect that</a:t>
            </a:r>
          </a:p>
          <a:p>
            <a:pPr algn="just"/>
            <a:r>
              <a:rPr lang="en-US" b="1" dirty="0"/>
              <a:t>the pace of material development will slow so things can only get worse </a:t>
            </a:r>
            <a:r>
              <a:rPr lang="en-US" dirty="0"/>
              <a:t>(or</a:t>
            </a:r>
          </a:p>
          <a:p>
            <a:pPr algn="just"/>
            <a:r>
              <a:rPr lang="en-US" dirty="0"/>
              <a:t>better</a:t>
            </a:r>
            <a:r>
              <a:rPr lang="en-US" dirty="0" smtClean="0"/>
              <a:t>!).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0"/>
            <a:ext cx="28956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26094" t="32529" r="21523" b="12500"/>
          <a:stretch>
            <a:fillRect/>
          </a:stretch>
        </p:blipFill>
        <p:spPr bwMode="auto">
          <a:xfrm>
            <a:off x="0" y="1463040"/>
            <a:ext cx="914400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The Evolution of Engineering</a:t>
            </a:r>
          </a:p>
          <a:p>
            <a:r>
              <a:rPr lang="en-US" sz="1050" dirty="0">
                <a:solidFill>
                  <a:schemeClr val="bg1"/>
                </a:solidFill>
              </a:rPr>
              <a:t>Materials with Time</a:t>
            </a:r>
          </a:p>
          <a:p>
            <a:r>
              <a:rPr lang="en-US" sz="1050" i="1" dirty="0">
                <a:solidFill>
                  <a:schemeClr val="bg1"/>
                </a:solidFill>
              </a:rPr>
              <a:t>Relative importance in the Stone and Bronze</a:t>
            </a:r>
          </a:p>
          <a:p>
            <a:r>
              <a:rPr lang="en-US" sz="1050" i="1" dirty="0">
                <a:solidFill>
                  <a:schemeClr val="bg1"/>
                </a:solidFill>
              </a:rPr>
              <a:t>Age is based on assessments of archeologists;</a:t>
            </a:r>
          </a:p>
          <a:p>
            <a:r>
              <a:rPr lang="en-US" sz="1050" i="1" dirty="0">
                <a:solidFill>
                  <a:schemeClr val="bg1"/>
                </a:solidFill>
              </a:rPr>
              <a:t>that in 1960 on allocated teaching hours in</a:t>
            </a:r>
          </a:p>
          <a:p>
            <a:r>
              <a:rPr lang="en-US" sz="1050" i="1" dirty="0">
                <a:solidFill>
                  <a:schemeClr val="bg1"/>
                </a:solidFill>
              </a:rPr>
              <a:t>UK and US universities; that in 2020 on</a:t>
            </a:r>
          </a:p>
          <a:p>
            <a:r>
              <a:rPr lang="en-US" sz="1050" i="1" dirty="0">
                <a:solidFill>
                  <a:schemeClr val="bg1"/>
                </a:solidFill>
              </a:rPr>
              <a:t>prediction of material usage in automobiles</a:t>
            </a:r>
          </a:p>
          <a:p>
            <a:r>
              <a:rPr lang="en-US" sz="1050" i="1" dirty="0">
                <a:solidFill>
                  <a:schemeClr val="bg1"/>
                </a:solidFill>
              </a:rPr>
              <a:t>by manufacturers.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rehistoric pottery from Dartmoor. On display in the Uncovered archaeology gallery.&#10;"/>
          <p:cNvPicPr>
            <a:picLocks noChangeAspect="1" noChangeArrowheads="1"/>
          </p:cNvPicPr>
          <p:nvPr/>
        </p:nvPicPr>
        <p:blipFill>
          <a:blip r:embed="rId2"/>
          <a:srcRect r="3566"/>
          <a:stretch>
            <a:fillRect/>
          </a:stretch>
        </p:blipFill>
        <p:spPr bwMode="auto">
          <a:xfrm>
            <a:off x="0" y="0"/>
            <a:ext cx="6246055" cy="29287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</a:rPr>
              <a:t>Pottery of dartmoor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0420" name="Picture 4" descr="Pectoral maskette gold Oaxaca Mexico Mixtec-Aztec Culture Late Postclassic Period 1350-1521 CE"/>
          <p:cNvPicPr>
            <a:picLocks noChangeAspect="1" noChangeArrowheads="1"/>
          </p:cNvPicPr>
          <p:nvPr/>
        </p:nvPicPr>
        <p:blipFill>
          <a:blip r:embed="rId3"/>
          <a:srcRect l="891"/>
          <a:stretch>
            <a:fillRect/>
          </a:stretch>
        </p:blipFill>
        <p:spPr bwMode="auto">
          <a:xfrm>
            <a:off x="6274191" y="1"/>
            <a:ext cx="2869808" cy="386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3200400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Pectoral </a:t>
            </a:r>
            <a:r>
              <a:rPr lang="en-US" sz="1100" dirty="0" err="1" smtClean="0">
                <a:solidFill>
                  <a:schemeClr val="bg1"/>
                </a:solidFill>
              </a:rPr>
              <a:t>maskette</a:t>
            </a:r>
            <a:r>
              <a:rPr lang="en-US" sz="1100" dirty="0" smtClean="0">
                <a:solidFill>
                  <a:schemeClr val="bg1"/>
                </a:solidFill>
              </a:rPr>
              <a:t> gold Oaxaca Mexico </a:t>
            </a:r>
            <a:r>
              <a:rPr lang="en-US" sz="1100" dirty="0" err="1" smtClean="0">
                <a:solidFill>
                  <a:schemeClr val="bg1"/>
                </a:solidFill>
              </a:rPr>
              <a:t>Mixtec</a:t>
            </a:r>
            <a:r>
              <a:rPr lang="en-US" sz="1100" dirty="0" smtClean="0">
                <a:solidFill>
                  <a:schemeClr val="bg1"/>
                </a:solidFill>
              </a:rPr>
              <a:t>-Aztec Culture Late </a:t>
            </a:r>
            <a:r>
              <a:rPr lang="en-US" sz="1100" dirty="0" err="1" smtClean="0">
                <a:solidFill>
                  <a:schemeClr val="bg1"/>
                </a:solidFill>
              </a:rPr>
              <a:t>Postclassic</a:t>
            </a:r>
            <a:r>
              <a:rPr lang="en-US" sz="1100" dirty="0" smtClean="0">
                <a:solidFill>
                  <a:schemeClr val="bg1"/>
                </a:solidFill>
              </a:rPr>
              <a:t> Period 1350-1521 CE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0422" name="Picture 6" descr="The sword of Tiberius    Roman, around AD 15  From Mainz, Germany    Victory to the Empire"/>
          <p:cNvPicPr>
            <a:picLocks noChangeAspect="1" noChangeArrowheads="1"/>
          </p:cNvPicPr>
          <p:nvPr/>
        </p:nvPicPr>
        <p:blipFill>
          <a:blip r:embed="rId4"/>
          <a:srcRect l="4770" t="24000" b="25333"/>
          <a:stretch>
            <a:fillRect/>
          </a:stretch>
        </p:blipFill>
        <p:spPr bwMode="auto">
          <a:xfrm>
            <a:off x="0" y="3803823"/>
            <a:ext cx="3437296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71202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sword of Tiberius Roman, </a:t>
            </a:r>
            <a:endParaRPr lang="id-ID" sz="1400" dirty="0" smtClean="0"/>
          </a:p>
          <a:p>
            <a:r>
              <a:rPr lang="en-US" sz="1400" dirty="0" smtClean="0"/>
              <a:t>around AD 15 From Mainz</a:t>
            </a:r>
            <a:endParaRPr lang="en-US" sz="1400" dirty="0"/>
          </a:p>
        </p:txBody>
      </p:sp>
      <p:pic>
        <p:nvPicPr>
          <p:cNvPr id="60424" name="Picture 8" descr="Gold goblet, Mycenaean Greek 1500 BC"/>
          <p:cNvPicPr>
            <a:picLocks noChangeAspect="1" noChangeArrowheads="1"/>
          </p:cNvPicPr>
          <p:nvPr/>
        </p:nvPicPr>
        <p:blipFill>
          <a:blip r:embed="rId5"/>
          <a:srcRect l="5846" t="2385"/>
          <a:stretch>
            <a:fillRect/>
          </a:stretch>
        </p:blipFill>
        <p:spPr bwMode="auto">
          <a:xfrm>
            <a:off x="6274191" y="3882683"/>
            <a:ext cx="2869809" cy="29753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24600" y="64286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Gold goblet, Mycenaean Greek 1500 BC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0426" name="Picture 10" descr="http://www.naturecoast.com/hobby/images/ma8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022" y="3422823"/>
            <a:ext cx="2762978" cy="2746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0" y="60168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id-ID" sz="1400" dirty="0" smtClean="0"/>
              <a:t>atapult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texasbeyondhistory.net/harrell/images/artifact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7239000" cy="2784231"/>
          </a:xfrm>
          <a:prstGeom prst="rect">
            <a:avLst/>
          </a:prstGeom>
          <a:noFill/>
        </p:spPr>
      </p:pic>
      <p:pic>
        <p:nvPicPr>
          <p:cNvPr id="62468" name="Picture 4" descr="http://upload.wikimedia.org/wikipedia/en/a/a0/PrehistoricWeapons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96086" cy="2787349"/>
          </a:xfrm>
          <a:prstGeom prst="rect">
            <a:avLst/>
          </a:prstGeom>
          <a:noFill/>
        </p:spPr>
      </p:pic>
      <p:pic>
        <p:nvPicPr>
          <p:cNvPr id="62470" name="Picture 6" descr="http://www.a-work-of-art.net/pages/page06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415" y="4343400"/>
            <a:ext cx="4662585" cy="2514600"/>
          </a:xfrm>
          <a:prstGeom prst="rect">
            <a:avLst/>
          </a:prstGeom>
          <a:noFill/>
        </p:spPr>
      </p:pic>
      <p:pic>
        <p:nvPicPr>
          <p:cNvPr id="62474" name="Picture 10" descr="http://www.civilization.ca/cmc/exhibitions/milhist/austria/images/auswp03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4588495" cy="2514600"/>
          </a:xfrm>
          <a:prstGeom prst="rect">
            <a:avLst/>
          </a:prstGeom>
          <a:noFill/>
        </p:spPr>
      </p:pic>
      <p:sp>
        <p:nvSpPr>
          <p:cNvPr id="10" name="Flowchart: Merge 9"/>
          <p:cNvSpPr/>
          <p:nvPr/>
        </p:nvSpPr>
        <p:spPr>
          <a:xfrm>
            <a:off x="3505200" y="3276600"/>
            <a:ext cx="2057400" cy="609600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4004846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Bronze Age, 3000 </a:t>
            </a:r>
            <a:r>
              <a:rPr lang="id-ID" sz="1600" dirty="0" smtClean="0"/>
              <a:t>BC </a:t>
            </a:r>
            <a:r>
              <a:rPr lang="en-US" sz="1600" dirty="0" smtClean="0"/>
              <a:t>to </a:t>
            </a:r>
            <a:r>
              <a:rPr lang="en-US" sz="1600" dirty="0"/>
              <a:t>1000 </a:t>
            </a:r>
            <a:r>
              <a:rPr lang="id-ID" sz="1600" dirty="0" smtClean="0"/>
              <a:t>BC</a:t>
            </a:r>
            <a:r>
              <a:rPr lang="en-US" sz="1600" dirty="0" smtClean="0"/>
              <a:t>, </a:t>
            </a:r>
            <a:r>
              <a:rPr lang="en-US" sz="1600" dirty="0"/>
              <a:t>and the Iron Age, 1000 </a:t>
            </a:r>
            <a:r>
              <a:rPr lang="id-ID" sz="1600" dirty="0" smtClean="0"/>
              <a:t>BC</a:t>
            </a:r>
            <a:r>
              <a:rPr lang="en-US" sz="1600" dirty="0" smtClean="0"/>
              <a:t> </a:t>
            </a:r>
            <a:r>
              <a:rPr lang="en-US" sz="1600" dirty="0"/>
              <a:t>to 1620 </a:t>
            </a:r>
            <a:r>
              <a:rPr lang="id-ID" sz="1600" dirty="0" smtClean="0"/>
              <a:t>AD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8194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</a:t>
            </a:r>
            <a:r>
              <a:rPr lang="id-ID" sz="1600" dirty="0" smtClean="0"/>
              <a:t>tone age 4500 BC &gt;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donwagner.dk/cice-fig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21976" cy="2571750"/>
          </a:xfrm>
          <a:prstGeom prst="rect">
            <a:avLst/>
          </a:prstGeom>
          <a:noFill/>
        </p:spPr>
      </p:pic>
      <p:pic>
        <p:nvPicPr>
          <p:cNvPr id="63494" name="Picture 6" descr="http://donwagner.dk/cice-figs/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</p:spPr>
      </p:pic>
      <p:pic>
        <p:nvPicPr>
          <p:cNvPr id="63498" name="Picture 10" descr="http://images.wisegeek.com/stainless-steel-pots-and-pans.jpg"/>
          <p:cNvPicPr>
            <a:picLocks noChangeAspect="1" noChangeArrowheads="1"/>
          </p:cNvPicPr>
          <p:nvPr/>
        </p:nvPicPr>
        <p:blipFill>
          <a:blip r:embed="rId4"/>
          <a:srcRect t="33333" b="17333"/>
          <a:stretch>
            <a:fillRect/>
          </a:stretch>
        </p:blipFill>
        <p:spPr bwMode="auto">
          <a:xfrm>
            <a:off x="0" y="4151376"/>
            <a:ext cx="9144000" cy="2706624"/>
          </a:xfrm>
          <a:prstGeom prst="rect">
            <a:avLst/>
          </a:prstGeom>
          <a:noFill/>
        </p:spPr>
      </p:pic>
      <p:sp>
        <p:nvSpPr>
          <p:cNvPr id="10" name="Flowchart: Merge 9"/>
          <p:cNvSpPr/>
          <p:nvPr/>
        </p:nvSpPr>
        <p:spPr>
          <a:xfrm>
            <a:off x="3505200" y="3124200"/>
            <a:ext cx="2057400" cy="609600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259080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Cast iron (1620), development of steel (1850), light alloy (1940)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776246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Engineering materials/metals (1960)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 l="3563" r="12226"/>
          <a:stretch>
            <a:fillRect/>
          </a:stretch>
        </p:blipFill>
        <p:spPr bwMode="auto">
          <a:xfrm>
            <a:off x="0" y="0"/>
            <a:ext cx="3657600" cy="289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/>
          <a:srcRect l="3054" r="19267" b="9567"/>
          <a:stretch>
            <a:fillRect/>
          </a:stretch>
        </p:blipFill>
        <p:spPr bwMode="auto">
          <a:xfrm>
            <a:off x="2729132" y="0"/>
            <a:ext cx="3519268" cy="286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 descr="http://www.etftrends.com/wp-content/uploads/2010/10/metals1auqik3.jpg"/>
          <p:cNvPicPr>
            <a:picLocks noChangeAspect="1" noChangeArrowheads="1"/>
          </p:cNvPicPr>
          <p:nvPr/>
        </p:nvPicPr>
        <p:blipFill>
          <a:blip r:embed="rId4"/>
          <a:srcRect l="38527" t="14366" b="2602"/>
          <a:stretch>
            <a:fillRect/>
          </a:stretch>
        </p:blipFill>
        <p:spPr bwMode="auto">
          <a:xfrm>
            <a:off x="5950634" y="0"/>
            <a:ext cx="3193365" cy="2869809"/>
          </a:xfrm>
          <a:prstGeom prst="rect">
            <a:avLst/>
          </a:prstGeom>
          <a:noFill/>
        </p:spPr>
      </p:pic>
      <p:pic>
        <p:nvPicPr>
          <p:cNvPr id="55307" name="Picture 11" descr="http://www.solusibangunanmu.com/materials/image/Ceramic-Flooring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3010371" cy="3048000"/>
          </a:xfrm>
          <a:prstGeom prst="rect">
            <a:avLst/>
          </a:prstGeom>
          <a:noFill/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6"/>
          <a:srcRect l="65813" t="47529" r="10761" b="13542"/>
          <a:stretch>
            <a:fillRect/>
          </a:stretch>
        </p:blipFill>
        <p:spPr bwMode="auto">
          <a:xfrm>
            <a:off x="2757434" y="3810000"/>
            <a:ext cx="3262365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10" name="Picture 14" descr="http://www.banggaindonesia.com/v2/wp-content/uploads/2013/06/url.jpeg"/>
          <p:cNvPicPr>
            <a:picLocks noChangeAspect="1" noChangeArrowheads="1"/>
          </p:cNvPicPr>
          <p:nvPr/>
        </p:nvPicPr>
        <p:blipFill>
          <a:blip r:embed="rId7"/>
          <a:srcRect l="27351" t="383"/>
          <a:stretch>
            <a:fillRect/>
          </a:stretch>
        </p:blipFill>
        <p:spPr bwMode="auto">
          <a:xfrm>
            <a:off x="5943600" y="3810000"/>
            <a:ext cx="3200399" cy="304799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81940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971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koola Pota" pitchFamily="34" charset="0"/>
                <a:cs typeface="Iskoola Pota" pitchFamily="34" charset="0"/>
              </a:rPr>
              <a:t>  Woods			     Glass				Metals</a:t>
            </a:r>
          </a:p>
          <a:p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koola Pota" pitchFamily="34" charset="0"/>
                <a:cs typeface="Iskoola Pota" pitchFamily="34" charset="0"/>
              </a:rPr>
              <a:t>Ceramics		  Polymers		              Textiles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3303941"/>
            <a:ext cx="7848600" cy="9906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7261" y="989806"/>
            <a:ext cx="1752600" cy="1752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7861" y="351607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Quality		Visual identity		Cost		Suitability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461" y="167114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MATERIALS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567961" y="3847306"/>
            <a:ext cx="1143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07155" y="3846512"/>
            <a:ext cx="1143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064555" y="3846512"/>
            <a:ext cx="1143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http://images.celebrateexpress.com/mgen/merchandiser/72758.jpg?zm=1600,1600,1,0,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200"/>
            <a:ext cx="3352800" cy="3352800"/>
          </a:xfrm>
          <a:prstGeom prst="rect">
            <a:avLst/>
          </a:prstGeom>
          <a:noFill/>
        </p:spPr>
      </p:pic>
      <p:pic>
        <p:nvPicPr>
          <p:cNvPr id="143362" name="Picture 2" descr="http://r1.cygnuspub.com/files/cygnus/image/FBP/2010/SEP/450x300/CertainTeedC_EverNewPTWoodComp_QUR_0.jpg"/>
          <p:cNvPicPr>
            <a:picLocks noChangeAspect="1" noChangeArrowheads="1"/>
          </p:cNvPicPr>
          <p:nvPr/>
        </p:nvPicPr>
        <p:blipFill>
          <a:blip r:embed="rId3"/>
          <a:srcRect l="10728" r="11111"/>
          <a:stretch>
            <a:fillRect/>
          </a:stretch>
        </p:blipFill>
        <p:spPr bwMode="auto">
          <a:xfrm>
            <a:off x="0" y="228600"/>
            <a:ext cx="3886200" cy="3314700"/>
          </a:xfrm>
          <a:prstGeom prst="rect">
            <a:avLst/>
          </a:prstGeom>
          <a:noFill/>
        </p:spPr>
      </p:pic>
      <p:pic>
        <p:nvPicPr>
          <p:cNvPr id="143364" name="Picture 4" descr="http://www.maritimewoodproducts.com/images/photo_teak_mai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3400"/>
            <a:ext cx="4762500" cy="2667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733800" y="2667000"/>
            <a:ext cx="15240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2895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chemeClr val="bg1"/>
                </a:solidFill>
              </a:rPr>
              <a:t>VS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Cost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68" name="Picture 8" descr="http://images.hayneedle.com/mgen/master:SHM004.jpg?is=1200,1200,0xffff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Visual identity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6820" t="26042" r="25036" b="20000"/>
          <a:stretch>
            <a:fillRect/>
          </a:stretch>
        </p:blipFill>
        <p:spPr bwMode="auto">
          <a:xfrm>
            <a:off x="0" y="609600"/>
            <a:ext cx="7854462" cy="62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2311" t="24008" r="25706" b="33333"/>
          <a:stretch>
            <a:fillRect/>
          </a:stretch>
        </p:blipFill>
        <p:spPr bwMode="auto">
          <a:xfrm>
            <a:off x="304800" y="1143000"/>
            <a:ext cx="84231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Visual identity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Bang &amp; Olufsen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carbonfibrerepair.com/wp-content/uploads/2012/09/carbon-fibre-bike-repair.jpg"/>
          <p:cNvPicPr>
            <a:picLocks noChangeAspect="1" noChangeArrowheads="1"/>
          </p:cNvPicPr>
          <p:nvPr/>
        </p:nvPicPr>
        <p:blipFill>
          <a:blip r:embed="rId2"/>
          <a:srcRect l="2225"/>
          <a:stretch>
            <a:fillRect/>
          </a:stretch>
        </p:blipFill>
        <p:spPr bwMode="auto">
          <a:xfrm>
            <a:off x="0" y="1066800"/>
            <a:ext cx="5562991" cy="4267200"/>
          </a:xfrm>
          <a:prstGeom prst="rect">
            <a:avLst/>
          </a:prstGeom>
          <a:noFill/>
        </p:spPr>
      </p:pic>
      <p:pic>
        <p:nvPicPr>
          <p:cNvPr id="139268" name="Picture 4" descr="http://www.carbonfibergear.com/wp-content/uploads/2010/12/2-indepedant-bike-frame.jpg"/>
          <p:cNvPicPr>
            <a:picLocks noChangeAspect="1" noChangeArrowheads="1"/>
          </p:cNvPicPr>
          <p:nvPr/>
        </p:nvPicPr>
        <p:blipFill>
          <a:blip r:embed="rId3"/>
          <a:srcRect r="22162"/>
          <a:stretch>
            <a:fillRect/>
          </a:stretch>
        </p:blipFill>
        <p:spPr bwMode="auto">
          <a:xfrm>
            <a:off x="5528603" y="-1"/>
            <a:ext cx="3615397" cy="6838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Quality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www.mobilegazette.com/handsets/other/sonim-xp3/sonim-x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80" y="0"/>
            <a:ext cx="3030070" cy="3200400"/>
          </a:xfrm>
          <a:prstGeom prst="rect">
            <a:avLst/>
          </a:prstGeom>
          <a:noFill/>
        </p:spPr>
      </p:pic>
      <p:pic>
        <p:nvPicPr>
          <p:cNvPr id="141316" name="Picture 4" descr="http://cache.gawkerassets.com/assets/images/gizmodo/2009/08/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314" y="-1"/>
            <a:ext cx="5753686" cy="3344331"/>
          </a:xfrm>
          <a:prstGeom prst="rect">
            <a:avLst/>
          </a:prstGeom>
          <a:noFill/>
        </p:spPr>
      </p:pic>
      <p:pic>
        <p:nvPicPr>
          <p:cNvPr id="141318" name="Picture 6" descr="http://sonimtechnologies.files.wordpress.com/2012/06/sonim-water-41.jpg"/>
          <p:cNvPicPr>
            <a:picLocks noChangeAspect="1" noChangeArrowheads="1"/>
          </p:cNvPicPr>
          <p:nvPr/>
        </p:nvPicPr>
        <p:blipFill>
          <a:blip r:embed="rId4" cstate="print"/>
          <a:srcRect l="25581"/>
          <a:stretch>
            <a:fillRect/>
          </a:stretch>
        </p:blipFill>
        <p:spPr bwMode="auto">
          <a:xfrm>
            <a:off x="0" y="3360150"/>
            <a:ext cx="2438400" cy="3497850"/>
          </a:xfrm>
          <a:prstGeom prst="rect">
            <a:avLst/>
          </a:prstGeom>
          <a:noFill/>
        </p:spPr>
      </p:pic>
      <p:pic>
        <p:nvPicPr>
          <p:cNvPr id="141320" name="Picture 8" descr="http://asset2.cbsistatic.com/cnwk.1d/i/tim/2011/02/14/sonim_320x240.jpg"/>
          <p:cNvPicPr>
            <a:picLocks noChangeAspect="1" noChangeArrowheads="1"/>
          </p:cNvPicPr>
          <p:nvPr/>
        </p:nvPicPr>
        <p:blipFill>
          <a:blip r:embed="rId5"/>
          <a:srcRect l="26052" r="26728"/>
          <a:stretch>
            <a:fillRect/>
          </a:stretch>
        </p:blipFill>
        <p:spPr bwMode="auto">
          <a:xfrm>
            <a:off x="2362200" y="3348111"/>
            <a:ext cx="2209800" cy="3509889"/>
          </a:xfrm>
          <a:prstGeom prst="rect">
            <a:avLst/>
          </a:prstGeom>
          <a:noFill/>
        </p:spPr>
      </p:pic>
      <p:pic>
        <p:nvPicPr>
          <p:cNvPr id="141322" name="Picture 10" descr="http://www.otakku.com/wp-content/uploads/2009/08/sonim_xp3_boiled_2.jpg"/>
          <p:cNvPicPr>
            <a:picLocks noChangeAspect="1" noChangeArrowheads="1"/>
          </p:cNvPicPr>
          <p:nvPr/>
        </p:nvPicPr>
        <p:blipFill>
          <a:blip r:embed="rId6"/>
          <a:srcRect l="12446"/>
          <a:stretch>
            <a:fillRect/>
          </a:stretch>
        </p:blipFill>
        <p:spPr bwMode="auto">
          <a:xfrm>
            <a:off x="4543865" y="3351523"/>
            <a:ext cx="4600135" cy="35064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248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Quality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boronextrication.com/files/2013/02/2004_BMW_5-Series_Body-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411464" cy="3762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340" name="Picture 4" descr="http://www.carterspackaging.com/prod_img/latex-glo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</p:spPr>
      </p:pic>
      <p:pic>
        <p:nvPicPr>
          <p:cNvPr id="142342" name="Picture 6" descr="http://www.publicdomainpictures.net/pictures/10000/nahled/1-12372996943ow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95800"/>
            <a:ext cx="3200399" cy="2133600"/>
          </a:xfrm>
          <a:prstGeom prst="rect">
            <a:avLst/>
          </a:prstGeom>
          <a:noFill/>
        </p:spPr>
      </p:pic>
      <p:pic>
        <p:nvPicPr>
          <p:cNvPr id="142344" name="Picture 8" descr="http://msnbcmedia.msn.com/j/MSNBC/Components/Photo/_new/pb-110822-tupperware-rs-01.photoblog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330873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404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Pandu</dc:creator>
  <cp:lastModifiedBy>dear.rina</cp:lastModifiedBy>
  <cp:revision>328</cp:revision>
  <dcterms:created xsi:type="dcterms:W3CDTF">2013-09-23T02:05:11Z</dcterms:created>
  <dcterms:modified xsi:type="dcterms:W3CDTF">2016-04-25T06:20:59Z</dcterms:modified>
</cp:coreProperties>
</file>