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11" r:id="rId2"/>
    <p:sldId id="312" r:id="rId3"/>
    <p:sldId id="313" r:id="rId4"/>
    <p:sldId id="415" r:id="rId5"/>
    <p:sldId id="416" r:id="rId6"/>
    <p:sldId id="363" r:id="rId7"/>
    <p:sldId id="364" r:id="rId8"/>
    <p:sldId id="366" r:id="rId9"/>
    <p:sldId id="365" r:id="rId10"/>
    <p:sldId id="367" r:id="rId11"/>
    <p:sldId id="368" r:id="rId12"/>
    <p:sldId id="369" r:id="rId13"/>
    <p:sldId id="370" r:id="rId14"/>
    <p:sldId id="371" r:id="rId15"/>
    <p:sldId id="372" r:id="rId16"/>
    <p:sldId id="3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>
        <p:scale>
          <a:sx n="60" d="100"/>
          <a:sy n="60" d="100"/>
        </p:scale>
        <p:origin x="-86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AB228-071D-4572-8FB3-F6AE697E557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CA45D-B839-49E3-8ECA-92BF2EBACC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207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D7CA-6C35-4F85-9585-994CA950AD5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14C5-D20A-467E-99B9-8A6E86EB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D7CA-6C35-4F85-9585-994CA950AD5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14C5-D20A-467E-99B9-8A6E86EB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D7CA-6C35-4F85-9585-994CA950AD5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14C5-D20A-467E-99B9-8A6E86EB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D7CA-6C35-4F85-9585-994CA950AD5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14C5-D20A-467E-99B9-8A6E86EB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D7CA-6C35-4F85-9585-994CA950AD5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14C5-D20A-467E-99B9-8A6E86EB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D7CA-6C35-4F85-9585-994CA950AD5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14C5-D20A-467E-99B9-8A6E86EB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D7CA-6C35-4F85-9585-994CA950AD5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14C5-D20A-467E-99B9-8A6E86EB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D7CA-6C35-4F85-9585-994CA950AD5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14C5-D20A-467E-99B9-8A6E86EB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D7CA-6C35-4F85-9585-994CA950AD5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14C5-D20A-467E-99B9-8A6E86EB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D7CA-6C35-4F85-9585-994CA950AD5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14C5-D20A-467E-99B9-8A6E86EB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8D7CA-6C35-4F85-9585-994CA950AD5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C14C5-D20A-467E-99B9-8A6E86EB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8D7CA-6C35-4F85-9585-994CA950AD58}" type="datetimeFigureOut">
              <a:rPr lang="en-US" smtClean="0"/>
              <a:pPr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C14C5-D20A-467E-99B9-8A6E86EB857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13329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>
                <a:solidFill>
                  <a:schemeClr val="accent6">
                    <a:lumMod val="75000"/>
                  </a:schemeClr>
                </a:solidFill>
              </a:rPr>
              <a:t>Metal</a:t>
            </a:r>
            <a:endParaRPr 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7526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Most of the elements in the periodic table are metals. Metals have “free” </a:t>
            </a:r>
            <a:r>
              <a:rPr lang="en-US" dirty="0" smtClean="0"/>
              <a:t>electrons</a:t>
            </a:r>
            <a:endParaRPr lang="en-US" dirty="0"/>
          </a:p>
          <a:p>
            <a:pPr algn="just"/>
            <a:r>
              <a:rPr lang="en-US" dirty="0"/>
              <a:t>electrons that </a:t>
            </a:r>
            <a:r>
              <a:rPr lang="en-US" dirty="0" smtClean="0"/>
              <a:t>flow </a:t>
            </a:r>
            <a:r>
              <a:rPr lang="en-US" dirty="0"/>
              <a:t>in an electric </a:t>
            </a:r>
            <a:r>
              <a:rPr lang="en-US" dirty="0" smtClean="0"/>
              <a:t>field</a:t>
            </a:r>
            <a:r>
              <a:rPr lang="id-ID" dirty="0" smtClean="0"/>
              <a:t>, </a:t>
            </a:r>
            <a:r>
              <a:rPr lang="en-US" dirty="0" smtClean="0"/>
              <a:t>so </a:t>
            </a:r>
            <a:r>
              <a:rPr lang="en-US" dirty="0"/>
              <a:t>they conduct electricity well, they </a:t>
            </a:r>
            <a:r>
              <a:rPr lang="en-US" dirty="0" err="1"/>
              <a:t>refl</a:t>
            </a:r>
            <a:r>
              <a:rPr lang="en-US" dirty="0"/>
              <a:t> </a:t>
            </a:r>
            <a:r>
              <a:rPr lang="en-US" dirty="0" err="1"/>
              <a:t>ect</a:t>
            </a:r>
            <a:r>
              <a:rPr lang="en-US" dirty="0"/>
              <a:t> </a:t>
            </a:r>
            <a:r>
              <a:rPr lang="en-US" dirty="0" smtClean="0"/>
              <a:t>light</a:t>
            </a:r>
            <a:r>
              <a:rPr lang="id-ID" dirty="0" smtClean="0"/>
              <a:t> </a:t>
            </a:r>
            <a:r>
              <a:rPr lang="en-US" dirty="0" smtClean="0"/>
              <a:t>and viewed </a:t>
            </a:r>
            <a:r>
              <a:rPr lang="en-US" dirty="0"/>
              <a:t>with the light behind </a:t>
            </a:r>
            <a:r>
              <a:rPr lang="en-US" dirty="0" smtClean="0"/>
              <a:t>them</a:t>
            </a:r>
            <a:r>
              <a:rPr lang="id-ID" dirty="0" smtClean="0"/>
              <a:t>, </a:t>
            </a:r>
            <a:r>
              <a:rPr lang="en-US" dirty="0" smtClean="0"/>
              <a:t>they </a:t>
            </a:r>
            <a:r>
              <a:rPr lang="en-US" dirty="0"/>
              <a:t>are completely opaque. The metals used </a:t>
            </a:r>
            <a:r>
              <a:rPr lang="en-US" dirty="0" smtClean="0"/>
              <a:t>in</a:t>
            </a:r>
            <a:r>
              <a:rPr lang="id-ID" dirty="0" smtClean="0"/>
              <a:t> </a:t>
            </a:r>
            <a:r>
              <a:rPr lang="en-US" dirty="0" smtClean="0"/>
              <a:t>product </a:t>
            </a:r>
            <a:r>
              <a:rPr lang="en-US" dirty="0"/>
              <a:t>design are, almost without exception, alloys. Steels (iron with carbon and a </a:t>
            </a:r>
            <a:r>
              <a:rPr lang="en-US" dirty="0" smtClean="0"/>
              <a:t>host</a:t>
            </a:r>
            <a:r>
              <a:rPr lang="id-ID" dirty="0" smtClean="0"/>
              <a:t> </a:t>
            </a:r>
            <a:r>
              <a:rPr lang="en-US" dirty="0" smtClean="0"/>
              <a:t>of </a:t>
            </a:r>
            <a:r>
              <a:rPr lang="en-US" dirty="0"/>
              <a:t>other alloying elements to make them harder, tougher, or more corrosion resistant) </a:t>
            </a:r>
            <a:r>
              <a:rPr lang="en-US" dirty="0" smtClean="0"/>
              <a:t>account</a:t>
            </a:r>
            <a:r>
              <a:rPr lang="id-ID" dirty="0" smtClean="0"/>
              <a:t> </a:t>
            </a:r>
            <a:r>
              <a:rPr lang="en-US" dirty="0" smtClean="0"/>
              <a:t>for </a:t>
            </a:r>
            <a:r>
              <a:rPr lang="en-US" dirty="0"/>
              <a:t>more than 90% of all the metals consumed in the world; aluminum comes </a:t>
            </a:r>
            <a:r>
              <a:rPr lang="en-US" dirty="0" smtClean="0"/>
              <a:t>next,</a:t>
            </a:r>
            <a:r>
              <a:rPr lang="id-ID" dirty="0" smtClean="0"/>
              <a:t> </a:t>
            </a:r>
            <a:r>
              <a:rPr lang="en-US" dirty="0" smtClean="0"/>
              <a:t>followed </a:t>
            </a:r>
            <a:r>
              <a:rPr lang="en-US" dirty="0"/>
              <a:t>by copper, nickel, zinc, titanium, magnesium and tungsten.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0"/>
            <a:ext cx="60960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553200" y="0"/>
            <a:ext cx="18917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Magnesium Alloys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1858" name="Picture 2" descr="http://metallurgyfordummies.com/wp-content/uploads/2011/11/magnesium-alloy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3141850"/>
            <a:ext cx="4953000" cy="371615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l="23943" t="26587" r="60812" b="9567"/>
          <a:stretch>
            <a:fillRect/>
          </a:stretch>
        </p:blipFill>
        <p:spPr bwMode="auto">
          <a:xfrm>
            <a:off x="126611" y="164123"/>
            <a:ext cx="2817836" cy="6634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48000" y="509587"/>
            <a:ext cx="57912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 smtClean="0"/>
              <a:t>Application : </a:t>
            </a:r>
            <a:r>
              <a:rPr lang="en-US" sz="1400" dirty="0" smtClean="0"/>
              <a:t>Aerospace; automotive; sports goods; nuclear fuel cans; vibration damping</a:t>
            </a:r>
            <a:r>
              <a:rPr lang="id-ID" sz="1400" dirty="0" smtClean="0"/>
              <a:t> </a:t>
            </a:r>
            <a:r>
              <a:rPr lang="en-US" sz="1400" dirty="0" smtClean="0"/>
              <a:t>and shielding of machine tools; engine case castings; automotive wheels; ladders; housings</a:t>
            </a:r>
            <a:r>
              <a:rPr lang="id-ID" sz="1400" dirty="0" smtClean="0"/>
              <a:t> </a:t>
            </a:r>
            <a:r>
              <a:rPr lang="en-US" sz="1400" dirty="0" smtClean="0"/>
              <a:t>for electronic equipment, </a:t>
            </a:r>
            <a:r>
              <a:rPr lang="en-US" sz="1400" dirty="0" err="1" smtClean="0"/>
              <a:t>offi</a:t>
            </a:r>
            <a:r>
              <a:rPr lang="en-US" sz="1400" dirty="0" smtClean="0"/>
              <a:t> </a:t>
            </a:r>
            <a:r>
              <a:rPr lang="en-US" sz="1400" dirty="0" err="1" smtClean="0"/>
              <a:t>ce</a:t>
            </a:r>
            <a:r>
              <a:rPr lang="en-US" sz="1400" dirty="0" smtClean="0"/>
              <a:t> equipment, and lawnmowers.</a:t>
            </a:r>
            <a:endParaRPr lang="id-ID" sz="1400" dirty="0" smtClean="0"/>
          </a:p>
          <a:p>
            <a:endParaRPr lang="id-ID" sz="1400" b="1" dirty="0" smtClean="0"/>
          </a:p>
          <a:p>
            <a:r>
              <a:rPr lang="id-ID" sz="1400" b="1" dirty="0" smtClean="0"/>
              <a:t>Environment : </a:t>
            </a:r>
            <a:r>
              <a:rPr lang="en-US" sz="1400" dirty="0" smtClean="0"/>
              <a:t>Magnesium is the </a:t>
            </a:r>
            <a:r>
              <a:rPr lang="en-US" sz="1400" dirty="0" err="1" smtClean="0"/>
              <a:t>fi</a:t>
            </a:r>
            <a:r>
              <a:rPr lang="en-US" sz="1400" dirty="0" smtClean="0"/>
              <a:t> </a:t>
            </a:r>
            <a:r>
              <a:rPr lang="en-US" sz="1400" dirty="0" err="1" smtClean="0"/>
              <a:t>fth</a:t>
            </a:r>
            <a:r>
              <a:rPr lang="en-US" sz="1400" dirty="0" smtClean="0"/>
              <a:t> most abundant metal in the earth’s crust, and the</a:t>
            </a:r>
            <a:r>
              <a:rPr lang="id-ID" sz="1400" dirty="0" smtClean="0"/>
              <a:t> </a:t>
            </a:r>
            <a:r>
              <a:rPr lang="en-US" sz="1400" dirty="0" smtClean="0"/>
              <a:t>third in its oceans – and it can be extracted economically from both (the Dead Sea, thick</a:t>
            </a:r>
            <a:r>
              <a:rPr lang="id-ID" sz="1400" dirty="0" smtClean="0"/>
              <a:t> </a:t>
            </a:r>
            <a:r>
              <a:rPr lang="en-US" sz="1400" dirty="0" smtClean="0"/>
              <a:t>with dissolved salts – is the best source of all). But its extraction is very energy intensive,</a:t>
            </a:r>
            <a:r>
              <a:rPr lang="id-ID" sz="1400" dirty="0" smtClean="0"/>
              <a:t> </a:t>
            </a:r>
            <a:r>
              <a:rPr lang="en-US" sz="1400" dirty="0" smtClean="0"/>
              <a:t>consuming three times more per unit weight than commodity polymers and nearly twice</a:t>
            </a:r>
            <a:r>
              <a:rPr lang="id-ID" sz="1400" dirty="0" smtClean="0"/>
              <a:t> </a:t>
            </a:r>
            <a:r>
              <a:rPr lang="en-US" sz="1400" dirty="0" smtClean="0"/>
              <a:t>as much as aluminum. It can be recycled, and doing this uses barely one-</a:t>
            </a:r>
            <a:r>
              <a:rPr lang="en-US" sz="1400" dirty="0" err="1" smtClean="0"/>
              <a:t>fi</a:t>
            </a:r>
            <a:r>
              <a:rPr lang="en-US" sz="1400" dirty="0" smtClean="0"/>
              <a:t> </a:t>
            </a:r>
            <a:r>
              <a:rPr lang="en-US" sz="1400" dirty="0" err="1" smtClean="0"/>
              <a:t>fth</a:t>
            </a:r>
            <a:r>
              <a:rPr lang="en-US" sz="1400" dirty="0" smtClean="0"/>
              <a:t> as much</a:t>
            </a:r>
            <a:r>
              <a:rPr lang="id-ID" sz="1400" dirty="0" smtClean="0"/>
              <a:t> </a:t>
            </a:r>
            <a:r>
              <a:rPr lang="en-US" sz="1400" dirty="0" smtClean="0"/>
              <a:t>energy.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0"/>
            <a:ext cx="60960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53200" y="0"/>
            <a:ext cx="16196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Titanium Alloys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62001" t="13462" r="22213" b="22692"/>
          <a:stretch>
            <a:fillRect/>
          </a:stretch>
        </p:blipFill>
        <p:spPr bwMode="auto">
          <a:xfrm>
            <a:off x="31397" y="42202"/>
            <a:ext cx="2936885" cy="6678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3906" name="Picture 2" descr="http://www.amg-nv.com/files/images/Prod_TitaniumAlloysCoatings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24554" y="2844886"/>
            <a:ext cx="6119446" cy="40131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48000" y="609600"/>
            <a:ext cx="5791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 smtClean="0"/>
              <a:t>Application : </a:t>
            </a:r>
            <a:r>
              <a:rPr lang="en-US" sz="1400" dirty="0" smtClean="0"/>
              <a:t>Aircraft turbine blades; general aerospace applications; chemical engineering;</a:t>
            </a:r>
            <a:r>
              <a:rPr lang="id-ID" sz="1400" dirty="0" smtClean="0"/>
              <a:t> </a:t>
            </a:r>
            <a:r>
              <a:rPr lang="en-US" sz="1400" dirty="0" smtClean="0"/>
              <a:t>heat exchangers; bioengineering; medical; missile fuel tanks; heat exchangers, compressors,</a:t>
            </a:r>
            <a:r>
              <a:rPr lang="id-ID" sz="1400" dirty="0" smtClean="0"/>
              <a:t> </a:t>
            </a:r>
            <a:r>
              <a:rPr lang="en-US" sz="1400" dirty="0" smtClean="0"/>
              <a:t>valve bodies, surgical implants, marine hardware, paper-pulp equipment, casings for</a:t>
            </a:r>
            <a:r>
              <a:rPr lang="id-ID" sz="1400" dirty="0" smtClean="0"/>
              <a:t> </a:t>
            </a:r>
            <a:r>
              <a:rPr lang="en-US" sz="1400" dirty="0" smtClean="0"/>
              <a:t>mobile phones and portable computers.</a:t>
            </a:r>
            <a:endParaRPr lang="id-ID" sz="1400" dirty="0" smtClean="0"/>
          </a:p>
          <a:p>
            <a:endParaRPr lang="id-ID" sz="1400" dirty="0" smtClean="0"/>
          </a:p>
          <a:p>
            <a:r>
              <a:rPr lang="id-ID" sz="1400" b="1" dirty="0" smtClean="0"/>
              <a:t>Environment : </a:t>
            </a:r>
            <a:r>
              <a:rPr lang="en-US" sz="1400" dirty="0" smtClean="0"/>
              <a:t>Extracting titanium from its ores is very energy intensive. It can be</a:t>
            </a:r>
            <a:r>
              <a:rPr lang="id-ID" sz="1400" dirty="0" smtClean="0"/>
              <a:t> </a:t>
            </a:r>
            <a:r>
              <a:rPr lang="en-US" sz="1400" dirty="0" smtClean="0"/>
              <a:t>recycled provided it is not contaminated with oxygen.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0960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Nickel Alloys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24159" t="20048" r="60488" b="17837"/>
          <a:stretch>
            <a:fillRect/>
          </a:stretch>
        </p:blipFill>
        <p:spPr bwMode="auto">
          <a:xfrm>
            <a:off x="6200335" y="37513"/>
            <a:ext cx="2919975" cy="664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4930" name="Picture 2" descr="http://butweldpipefittings.com/2/923535/full-images/nickel-alloy-fasteners-778408.jpg"/>
          <p:cNvPicPr>
            <a:picLocks noChangeAspect="1" noChangeArrowheads="1"/>
          </p:cNvPicPr>
          <p:nvPr/>
        </p:nvPicPr>
        <p:blipFill>
          <a:blip r:embed="rId3"/>
          <a:srcRect t="29329"/>
          <a:stretch>
            <a:fillRect/>
          </a:stretch>
        </p:blipFill>
        <p:spPr bwMode="auto">
          <a:xfrm>
            <a:off x="0" y="3048000"/>
            <a:ext cx="6096000" cy="3810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788075"/>
            <a:ext cx="5562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400" b="1" dirty="0" smtClean="0"/>
              <a:t>Application : </a:t>
            </a:r>
            <a:r>
              <a:rPr lang="en-US" sz="1400" dirty="0" smtClean="0"/>
              <a:t>blades, disks, and combustion chambers in turbines and jet engines, rocket</a:t>
            </a:r>
            <a:r>
              <a:rPr lang="id-ID" sz="1400" dirty="0" smtClean="0"/>
              <a:t> </a:t>
            </a:r>
            <a:r>
              <a:rPr lang="en-US" sz="1400" dirty="0" smtClean="0"/>
              <a:t>engines, bi-metallic strips, thermocouples, springs, food equipment, heating wires,</a:t>
            </a:r>
            <a:r>
              <a:rPr lang="id-ID" sz="1400" dirty="0" smtClean="0"/>
              <a:t> </a:t>
            </a:r>
            <a:r>
              <a:rPr lang="en-US" sz="1400" dirty="0" smtClean="0"/>
              <a:t>electroplating</a:t>
            </a:r>
            <a:r>
              <a:rPr lang="id-ID" sz="1400" dirty="0" smtClean="0"/>
              <a:t> </a:t>
            </a:r>
            <a:r>
              <a:rPr lang="en-US" sz="1400" dirty="0" smtClean="0"/>
              <a:t>for corrosion protection, coinage, and nickel-cadmium batteries.</a:t>
            </a:r>
            <a:endParaRPr lang="id-ID" sz="1400" dirty="0" smtClean="0"/>
          </a:p>
          <a:p>
            <a:pPr algn="just"/>
            <a:endParaRPr lang="id-ID" sz="1400" dirty="0" smtClean="0"/>
          </a:p>
          <a:p>
            <a:r>
              <a:rPr lang="id-ID" sz="1400" b="1" dirty="0" smtClean="0"/>
              <a:t>Environment : </a:t>
            </a:r>
            <a:r>
              <a:rPr lang="en-US" sz="1400" dirty="0" smtClean="0"/>
              <a:t>About 10% of the population is sensitive to nickel, causing them to react</a:t>
            </a:r>
            <a:r>
              <a:rPr lang="id-ID" sz="1400" dirty="0" smtClean="0"/>
              <a:t> </a:t>
            </a:r>
            <a:r>
              <a:rPr lang="en-US" sz="1400" dirty="0" smtClean="0"/>
              <a:t>even to the nickel in stainless steel watch straps. Compounds of nickel can be more toxic;</a:t>
            </a:r>
            <a:r>
              <a:rPr lang="id-ID" sz="1400" dirty="0" smtClean="0"/>
              <a:t> </a:t>
            </a:r>
            <a:r>
              <a:rPr lang="en-US" sz="1400" dirty="0" smtClean="0"/>
              <a:t>nickel carbonyl, used in the extraction of nickel, is deadly.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0960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Zinc</a:t>
            </a:r>
            <a:r>
              <a:rPr lang="en-US" dirty="0" smtClean="0">
                <a:solidFill>
                  <a:schemeClr val="bg1"/>
                </a:solidFill>
              </a:rPr>
              <a:t> Alloys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/>
          <a:srcRect l="62326" t="25817" r="22429" b="11875"/>
          <a:stretch>
            <a:fillRect/>
          </a:stretch>
        </p:blipFill>
        <p:spPr bwMode="auto">
          <a:xfrm>
            <a:off x="6307016" y="77372"/>
            <a:ext cx="2851052" cy="6551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5954" name="Picture 2" descr="http://image.dhgate.com/albu_317165303_00-1.0x0/zinc-alloys-automatic-tap-the-world-cheapest.jpg"/>
          <p:cNvPicPr>
            <a:picLocks noChangeAspect="1" noChangeArrowheads="1"/>
          </p:cNvPicPr>
          <p:nvPr/>
        </p:nvPicPr>
        <p:blipFill>
          <a:blip r:embed="rId3"/>
          <a:srcRect b="12169"/>
          <a:stretch>
            <a:fillRect/>
          </a:stretch>
        </p:blipFill>
        <p:spPr bwMode="auto">
          <a:xfrm>
            <a:off x="0" y="2948764"/>
            <a:ext cx="5867400" cy="390923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76200" y="681097"/>
            <a:ext cx="5867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600" b="1" dirty="0" smtClean="0"/>
              <a:t>Application : </a:t>
            </a:r>
            <a:r>
              <a:rPr lang="en-US" sz="1600" dirty="0" smtClean="0"/>
              <a:t>Roofing, gutters, flashlight </a:t>
            </a:r>
            <a:r>
              <a:rPr lang="en-US" sz="1600" dirty="0" err="1" smtClean="0"/>
              <a:t>refl</a:t>
            </a:r>
            <a:r>
              <a:rPr lang="en-US" sz="1600" dirty="0" smtClean="0"/>
              <a:t> </a:t>
            </a:r>
            <a:r>
              <a:rPr lang="en-US" sz="1600" dirty="0" err="1" smtClean="0"/>
              <a:t>ectors</a:t>
            </a:r>
            <a:r>
              <a:rPr lang="en-US" sz="1600" dirty="0" smtClean="0"/>
              <a:t>, fruit jar caps, radio shielding, gaskets,</a:t>
            </a:r>
            <a:r>
              <a:rPr lang="id-ID" sz="1600" dirty="0" smtClean="0"/>
              <a:t> </a:t>
            </a:r>
            <a:r>
              <a:rPr lang="en-US" sz="1600" dirty="0" smtClean="0"/>
              <a:t>photoengraving plates, handles, gears, automotive components, kitchen counter-tops,</a:t>
            </a:r>
            <a:r>
              <a:rPr lang="id-ID" sz="1600" dirty="0" smtClean="0"/>
              <a:t> </a:t>
            </a:r>
            <a:r>
              <a:rPr lang="en-US" sz="1600" dirty="0" smtClean="0"/>
              <a:t>protective plating.</a:t>
            </a:r>
            <a:endParaRPr lang="id-ID" sz="1600" dirty="0" smtClean="0"/>
          </a:p>
          <a:p>
            <a:pPr algn="just"/>
            <a:endParaRPr lang="id-ID" sz="1600" dirty="0" smtClean="0"/>
          </a:p>
          <a:p>
            <a:r>
              <a:rPr lang="id-ID" sz="1600" b="1" dirty="0" smtClean="0"/>
              <a:t>Environment : </a:t>
            </a:r>
            <a:r>
              <a:rPr lang="en-US" sz="1600" dirty="0" smtClean="0"/>
              <a:t>Zinc vapor is toxic</a:t>
            </a:r>
            <a:r>
              <a:rPr lang="id-ID" sz="1600" dirty="0" smtClean="0"/>
              <a:t> </a:t>
            </a:r>
            <a:r>
              <a:rPr lang="en-US" sz="1600" dirty="0" smtClean="0"/>
              <a:t>if you inhale it you get the “</a:t>
            </a:r>
            <a:r>
              <a:rPr lang="en-US" sz="1600" dirty="0" err="1" smtClean="0"/>
              <a:t>spelter</a:t>
            </a:r>
            <a:r>
              <a:rPr lang="en-US" sz="1600" dirty="0" smtClean="0"/>
              <a:t>-shakes” </a:t>
            </a:r>
            <a:r>
              <a:rPr lang="id-ID" sz="1600" dirty="0" smtClean="0"/>
              <a:t> </a:t>
            </a:r>
            <a:r>
              <a:rPr lang="en-US" sz="1600" dirty="0" smtClean="0"/>
              <a:t>but</a:t>
            </a:r>
            <a:r>
              <a:rPr lang="id-ID" sz="1600" dirty="0" smtClean="0"/>
              <a:t> </a:t>
            </a:r>
            <a:r>
              <a:rPr lang="en-US" sz="1600" dirty="0" smtClean="0"/>
              <a:t>adequate protection is now universal. In all other ways zinc is a star: it is non-toxic, has low</a:t>
            </a:r>
            <a:r>
              <a:rPr lang="id-ID" sz="1600" dirty="0" smtClean="0"/>
              <a:t> </a:t>
            </a:r>
            <a:r>
              <a:rPr lang="en-US" sz="1600" dirty="0" smtClean="0"/>
              <a:t>energy content and – in bulk</a:t>
            </a:r>
            <a:r>
              <a:rPr lang="id-ID" sz="1600" dirty="0" smtClean="0"/>
              <a:t> </a:t>
            </a:r>
            <a:r>
              <a:rPr lang="en-US" sz="1600" dirty="0" smtClean="0"/>
              <a:t>can be recycled (not, of course, as plating).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0"/>
            <a:ext cx="60960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53200" y="0"/>
            <a:ext cx="8691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Copper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6978" name="Picture 2" descr="http://images3.wikia.nocookie.net/__cb20101003000626/39clues/images/a/a3/Copper_Bea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1530095"/>
            <a:ext cx="6096000" cy="5327905"/>
          </a:xfrm>
          <a:prstGeom prst="rect">
            <a:avLst/>
          </a:prstGeom>
          <a:noFill/>
        </p:spPr>
      </p:pic>
      <p:pic>
        <p:nvPicPr>
          <p:cNvPr id="126980" name="Picture 4" descr="http://balitrekkingtour.com/wp-content/uploads/2012/08/GWK-Garuda-Wisnu-Kencana.jpg"/>
          <p:cNvPicPr>
            <a:picLocks noChangeAspect="1" noChangeArrowheads="1"/>
          </p:cNvPicPr>
          <p:nvPr/>
        </p:nvPicPr>
        <p:blipFill>
          <a:blip r:embed="rId3"/>
          <a:srcRect l="16910" r="23939"/>
          <a:stretch>
            <a:fillRect/>
          </a:stretch>
        </p:blipFill>
        <p:spPr bwMode="auto">
          <a:xfrm>
            <a:off x="0" y="1524000"/>
            <a:ext cx="5597487" cy="5334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600" y="609600"/>
            <a:ext cx="487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 smtClean="0"/>
              <a:t>Application : </a:t>
            </a:r>
            <a:r>
              <a:rPr lang="en-US" sz="1400" dirty="0" smtClean="0"/>
              <a:t>Electrical conductors, heat exchangers, coinage, pans, kettles and boilers,</a:t>
            </a:r>
            <a:r>
              <a:rPr lang="id-ID" sz="1400" dirty="0" smtClean="0"/>
              <a:t> </a:t>
            </a:r>
            <a:r>
              <a:rPr lang="en-US" sz="1400" dirty="0" smtClean="0"/>
              <a:t>plates for etching and engraving, </a:t>
            </a:r>
            <a:r>
              <a:rPr lang="en-US" sz="1400" dirty="0" err="1" smtClean="0"/>
              <a:t>roofi</a:t>
            </a:r>
            <a:r>
              <a:rPr lang="en-US" sz="1400" dirty="0" smtClean="0"/>
              <a:t> </a:t>
            </a:r>
            <a:r>
              <a:rPr lang="en-US" sz="1400" dirty="0" err="1" smtClean="0"/>
              <a:t>ng</a:t>
            </a:r>
            <a:r>
              <a:rPr lang="en-US" sz="1400" dirty="0" smtClean="0"/>
              <a:t> and architecture, cast sculptures, printing wires,</a:t>
            </a:r>
            <a:r>
              <a:rPr lang="id-ID" sz="1400" dirty="0" smtClean="0"/>
              <a:t> </a:t>
            </a:r>
            <a:r>
              <a:rPr lang="en-US" sz="1400" dirty="0" smtClean="0"/>
              <a:t>heat pipes, </a:t>
            </a:r>
            <a:r>
              <a:rPr lang="en-US" sz="1400" dirty="0" err="1" smtClean="0"/>
              <a:t>fi</a:t>
            </a:r>
            <a:r>
              <a:rPr lang="en-US" sz="1400" dirty="0" smtClean="0"/>
              <a:t> laments and musical instruments.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715000" y="533400"/>
            <a:ext cx="342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 smtClean="0"/>
              <a:t>Environment : </a:t>
            </a:r>
            <a:r>
              <a:rPr lang="en-US" sz="1400" dirty="0" smtClean="0"/>
              <a:t>Copper and its alloys are particularly easy to recycle </a:t>
            </a:r>
            <a:r>
              <a:rPr lang="id-ID" sz="1400" dirty="0" smtClean="0"/>
              <a:t> </a:t>
            </a:r>
            <a:r>
              <a:rPr lang="en-US" sz="1400" dirty="0" smtClean="0"/>
              <a:t>in many countries</a:t>
            </a:r>
            <a:r>
              <a:rPr lang="id-ID" sz="1400" dirty="0" smtClean="0"/>
              <a:t> </a:t>
            </a:r>
            <a:r>
              <a:rPr lang="en-US" sz="1400" dirty="0" smtClean="0"/>
              <a:t>the recycle fraction approaches 90%.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0"/>
            <a:ext cx="60960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53200" y="0"/>
            <a:ext cx="675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Brass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8002" name="Picture 2" descr="http://www.bhphotovideo.com/images/Recording_Brass-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1" y="3368953"/>
            <a:ext cx="4648200" cy="3489048"/>
          </a:xfrm>
          <a:prstGeom prst="rect">
            <a:avLst/>
          </a:prstGeom>
          <a:noFill/>
        </p:spPr>
      </p:pic>
      <p:pic>
        <p:nvPicPr>
          <p:cNvPr id="128004" name="Picture 4" descr="http://www.pagunblog.com/wp-content/uploads/2009/02/weird-308-damage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727937"/>
            <a:ext cx="4156220" cy="3118339"/>
          </a:xfrm>
          <a:prstGeom prst="rect">
            <a:avLst/>
          </a:prstGeom>
          <a:noFill/>
        </p:spPr>
      </p:pic>
      <p:pic>
        <p:nvPicPr>
          <p:cNvPr id="128006" name="Picture 6" descr="http://3.bp.blogspot.com/_F8d-HxnKiJs/TRAUZiVG7hI/AAAAAAAAAG0/Ou7OCw_QFZY/s1600/kuningan-MA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5907" y="475053"/>
            <a:ext cx="4286250" cy="3190876"/>
          </a:xfrm>
          <a:prstGeom prst="rect">
            <a:avLst/>
          </a:prstGeom>
          <a:noFill/>
        </p:spPr>
      </p:pic>
      <p:pic>
        <p:nvPicPr>
          <p:cNvPr id="128008" name="Picture 8" descr="http://www.productsdb.com/images/produk/601_1914_AYAT_JUMBO.jpg"/>
          <p:cNvPicPr>
            <a:picLocks noChangeAspect="1" noChangeArrowheads="1"/>
          </p:cNvPicPr>
          <p:nvPr/>
        </p:nvPicPr>
        <p:blipFill>
          <a:blip r:embed="rId5"/>
          <a:srcRect l="1457" r="1394"/>
          <a:stretch>
            <a:fillRect/>
          </a:stretch>
        </p:blipFill>
        <p:spPr bwMode="auto">
          <a:xfrm>
            <a:off x="56271" y="520506"/>
            <a:ext cx="4754880" cy="2838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0" y="0"/>
            <a:ext cx="60960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53200" y="0"/>
            <a:ext cx="8313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Bronze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9026" name="Picture 2" descr="http://www.mus.cam.ac.uk/wp-content/uploads/2010/09/gamelan_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762000"/>
            <a:ext cx="104394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Compared to all other classes of material, metals are stiff, strong and tough, but they are</a:t>
            </a:r>
          </a:p>
          <a:p>
            <a:r>
              <a:rPr lang="en-US" sz="1200" dirty="0"/>
              <a:t>heavy. They have relatively high melting points, allowing some metal alloys to be used at</a:t>
            </a:r>
          </a:p>
          <a:p>
            <a:r>
              <a:rPr lang="en-US" sz="1200" dirty="0"/>
              <a:t>temperatures as high as 2200 c. Only one metal – gold – is chemically stable as a metal;</a:t>
            </a:r>
          </a:p>
          <a:p>
            <a:r>
              <a:rPr lang="en-US" sz="1200" dirty="0"/>
              <a:t>all the others will, given the chance, react with oxygen or sulfur to form compounds</a:t>
            </a:r>
          </a:p>
          <a:p>
            <a:r>
              <a:rPr lang="en-US" sz="1200" dirty="0"/>
              <a:t>that are more stable than the metal itself, making them vulnerable to corrosion. There</a:t>
            </a:r>
          </a:p>
          <a:p>
            <a:r>
              <a:rPr lang="en-US" sz="1200" dirty="0"/>
              <a:t>are numerous ways of preventing or slowing this to an acceptable level, but they require</a:t>
            </a:r>
          </a:p>
          <a:p>
            <a:r>
              <a:rPr lang="en-US" sz="1200" dirty="0"/>
              <a:t>maintenance. Metals are ductile, allowing them to be shaped by rolling, forging, drawing</a:t>
            </a:r>
          </a:p>
          <a:p>
            <a:r>
              <a:rPr lang="en-US" sz="1200" dirty="0"/>
              <a:t>and extrusion; they are easy to machine with precision; and they can be joined in many different</a:t>
            </a:r>
          </a:p>
          <a:p>
            <a:r>
              <a:rPr lang="en-US" sz="1200" dirty="0"/>
              <a:t>ways. This allows a fl </a:t>
            </a:r>
            <a:r>
              <a:rPr lang="en-US" sz="1200" dirty="0" err="1"/>
              <a:t>exibility</a:t>
            </a:r>
            <a:r>
              <a:rPr lang="en-US" sz="1200" dirty="0"/>
              <a:t> of design with metals that is only now being challenged</a:t>
            </a:r>
          </a:p>
          <a:p>
            <a:r>
              <a:rPr lang="en-US" sz="1200" dirty="0"/>
              <a:t>by polymers.</a:t>
            </a:r>
          </a:p>
          <a:p>
            <a:r>
              <a:rPr lang="en-US" sz="1200" dirty="0"/>
              <a:t>The development of metals and alloys continues. </a:t>
            </a:r>
            <a:r>
              <a:rPr lang="en-US" sz="1200" dirty="0" err="1"/>
              <a:t>Superplastic</a:t>
            </a:r>
            <a:r>
              <a:rPr lang="en-US" sz="1200" dirty="0"/>
              <a:t> alloys have the unique</a:t>
            </a:r>
          </a:p>
          <a:p>
            <a:r>
              <a:rPr lang="en-US" sz="1200" dirty="0"/>
              <a:t>property that, in sheet form, they can be vacuum or thermoformed like thermoplastics.</a:t>
            </a:r>
          </a:p>
          <a:p>
            <a:r>
              <a:rPr lang="en-US" sz="1200" dirty="0"/>
              <a:t>Shape-memory alloys have the capacity to remember their initial shape even when deformed</a:t>
            </a:r>
          </a:p>
          <a:p>
            <a:r>
              <a:rPr lang="en-US" sz="1200" dirty="0"/>
              <a:t>very heavily, so that they spring back like a rubber – they are used in thermostats,</a:t>
            </a:r>
          </a:p>
          <a:p>
            <a:r>
              <a:rPr lang="en-US" sz="1200" dirty="0"/>
              <a:t>and as the frames for eye glasses, brassieres and small actuators. Metal matrix </a:t>
            </a:r>
            <a:r>
              <a:rPr lang="en-US" sz="1200" dirty="0" smtClean="0"/>
              <a:t>composites</a:t>
            </a:r>
            <a:endParaRPr lang="id-ID" sz="1200" dirty="0" smtClean="0"/>
          </a:p>
          <a:p>
            <a:endParaRPr lang="id-ID" sz="1200" dirty="0"/>
          </a:p>
          <a:p>
            <a:r>
              <a:rPr lang="en-US" sz="1200" dirty="0"/>
              <a:t>(such as aluminum with silicon carbide) extend the property range of metals, usually to</a:t>
            </a:r>
          </a:p>
          <a:p>
            <a:r>
              <a:rPr lang="en-US" sz="1200" dirty="0"/>
              <a:t>make them stiffer, lighter, and more tolerant of heat, but their cost limits their applications.</a:t>
            </a:r>
          </a:p>
          <a:p>
            <a:r>
              <a:rPr lang="en-US" sz="1200" dirty="0"/>
              <a:t>Techniques for foaming metals are emerging that have the potential to capture new</a:t>
            </a:r>
          </a:p>
          <a:p>
            <a:r>
              <a:rPr lang="en-US" sz="1200" dirty="0"/>
              <a:t>market. Nonetheless, the status of metals has been eroded during the past few decades by</a:t>
            </a:r>
          </a:p>
          <a:p>
            <a:r>
              <a:rPr lang="en-US" sz="1200" dirty="0"/>
              <a:t>other materials: polymers in small scale structures like household appliances, </a:t>
            </a:r>
            <a:r>
              <a:rPr lang="en-US" sz="1200" dirty="0" err="1"/>
              <a:t>polymerbased</a:t>
            </a:r>
            <a:endParaRPr lang="en-US" sz="1200" dirty="0"/>
          </a:p>
          <a:p>
            <a:r>
              <a:rPr lang="en-US" sz="1200" dirty="0"/>
              <a:t>composites in cars, aircraft and boats; and ceramics in certain engine parts and</a:t>
            </a:r>
          </a:p>
          <a:p>
            <a:r>
              <a:rPr lang="en-US" sz="1200" dirty="0"/>
              <a:t>cutting blades. But as Guy </a:t>
            </a:r>
            <a:r>
              <a:rPr lang="en-US" sz="1200" dirty="0" err="1"/>
              <a:t>Nordenson</a:t>
            </a:r>
            <a:r>
              <a:rPr lang="en-US" sz="1200" dirty="0"/>
              <a:t>, of the engineering firm Arup, observes, “Materials</a:t>
            </a:r>
          </a:p>
          <a:p>
            <a:r>
              <a:rPr lang="en-US" sz="1200" dirty="0"/>
              <a:t>development and usage are historically cyclical. Work with metals is probably more out of</a:t>
            </a:r>
          </a:p>
          <a:p>
            <a:r>
              <a:rPr lang="en-US" sz="1200" dirty="0"/>
              <a:t>touch than it is behind.”</a:t>
            </a:r>
          </a:p>
          <a:p>
            <a:r>
              <a:rPr lang="en-US" sz="1200" dirty="0"/>
              <a:t>Primary production of metals is energy intensive. Many, among them aluminum, magnesium</a:t>
            </a:r>
          </a:p>
          <a:p>
            <a:r>
              <a:rPr lang="en-US" sz="1200" dirty="0"/>
              <a:t>and titanium, require at least twice as much energy per unit weight (or five times</a:t>
            </a:r>
          </a:p>
          <a:p>
            <a:r>
              <a:rPr lang="en-US" sz="1200" dirty="0"/>
              <a:t>more per unit volume) than commodity polymers. But metals can generally be recycled,</a:t>
            </a:r>
          </a:p>
          <a:p>
            <a:r>
              <a:rPr lang="en-US" sz="1200" dirty="0"/>
              <a:t>and the energy required to do so is much less than that required for primary production.</a:t>
            </a:r>
          </a:p>
          <a:p>
            <a:r>
              <a:rPr lang="en-US" sz="1200" dirty="0"/>
              <a:t>Some are toxic, particularly the heavy metals – lead, cadmium, mercury. Some, however,</a:t>
            </a:r>
          </a:p>
          <a:p>
            <a:r>
              <a:rPr lang="en-US" sz="1200" dirty="0"/>
              <a:t>are so inert that they can be implanted in the body: stainless steels, cobalt alloys and certain</a:t>
            </a:r>
          </a:p>
          <a:p>
            <a:r>
              <a:rPr lang="en-US" sz="1200" dirty="0"/>
              <a:t>alloys of titanium, for example.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685800"/>
            <a:ext cx="4038600" cy="5334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762000"/>
            <a:ext cx="5105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>
                <a:solidFill>
                  <a:schemeClr val="bg1"/>
                </a:solidFill>
              </a:rPr>
              <a:t>Metals</a:t>
            </a:r>
          </a:p>
          <a:p>
            <a:endParaRPr lang="id-ID" dirty="0"/>
          </a:p>
          <a:p>
            <a:r>
              <a:rPr lang="en-US" dirty="0"/>
              <a:t>Aluminum alloys</a:t>
            </a:r>
          </a:p>
          <a:p>
            <a:r>
              <a:rPr lang="en-US" dirty="0"/>
              <a:t>Copper alloys</a:t>
            </a:r>
          </a:p>
          <a:p>
            <a:r>
              <a:rPr lang="en-US" dirty="0"/>
              <a:t>Magnesium alloys</a:t>
            </a:r>
          </a:p>
          <a:p>
            <a:r>
              <a:rPr lang="en-US" dirty="0"/>
              <a:t>Nickel alloys</a:t>
            </a:r>
          </a:p>
          <a:p>
            <a:r>
              <a:rPr lang="en-US" dirty="0"/>
              <a:t>Steels – carbon</a:t>
            </a:r>
          </a:p>
          <a:p>
            <a:r>
              <a:rPr lang="en-US" dirty="0"/>
              <a:t>Steels – low alloy</a:t>
            </a:r>
          </a:p>
          <a:p>
            <a:r>
              <a:rPr lang="en-US" dirty="0"/>
              <a:t>Steels – stainless</a:t>
            </a:r>
          </a:p>
          <a:p>
            <a:r>
              <a:rPr lang="en-US" dirty="0"/>
              <a:t>Titanium alloys</a:t>
            </a:r>
          </a:p>
          <a:p>
            <a:r>
              <a:rPr lang="en-US" dirty="0"/>
              <a:t>Zinc alloys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685800"/>
            <a:ext cx="84406" cy="482873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11816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solidFill>
                  <a:schemeClr val="bg1"/>
                </a:solidFill>
              </a:rPr>
              <a:t>Metal Manufacturing Process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696200" cy="5365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684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1816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>
                <a:solidFill>
                  <a:schemeClr val="bg1"/>
                </a:solidFill>
              </a:rPr>
              <a:t>Metal Ingots</a:t>
            </a:r>
            <a:endParaRPr lang="id-ID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361" y="1600200"/>
            <a:ext cx="681327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187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0" y="0"/>
            <a:ext cx="60960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8786" name="Picture 2" descr="http://iyume.com/wp-content/uploads/2013/02/alumunium-garage-cabinets-design.jpg"/>
          <p:cNvPicPr>
            <a:picLocks noChangeAspect="1" noChangeArrowheads="1"/>
          </p:cNvPicPr>
          <p:nvPr/>
        </p:nvPicPr>
        <p:blipFill>
          <a:blip r:embed="rId2"/>
          <a:srcRect b="8330"/>
          <a:stretch>
            <a:fillRect/>
          </a:stretch>
        </p:blipFill>
        <p:spPr bwMode="auto">
          <a:xfrm>
            <a:off x="3048000" y="2665278"/>
            <a:ext cx="6096000" cy="419272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0" y="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Aluminum alloys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l="62109" t="15240" r="22862" b="20144"/>
          <a:stretch>
            <a:fillRect/>
          </a:stretch>
        </p:blipFill>
        <p:spPr bwMode="auto">
          <a:xfrm>
            <a:off x="67813" y="148883"/>
            <a:ext cx="2703522" cy="6535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048000" y="824805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 smtClean="0"/>
              <a:t>Application : </a:t>
            </a:r>
            <a:r>
              <a:rPr lang="en-US" sz="1400" dirty="0" smtClean="0"/>
              <a:t>Aerospace engineering; automotive engineering; die cast chassis for household</a:t>
            </a:r>
            <a:r>
              <a:rPr lang="id-ID" sz="1400" dirty="0" smtClean="0"/>
              <a:t> </a:t>
            </a:r>
            <a:r>
              <a:rPr lang="en-US" sz="1400" dirty="0" smtClean="0"/>
              <a:t>and electronic products; siding for buildings; foil for containers and packaging; beverage</a:t>
            </a:r>
            <a:r>
              <a:rPr lang="id-ID" sz="1400" dirty="0" smtClean="0"/>
              <a:t> </a:t>
            </a:r>
            <a:r>
              <a:rPr lang="en-US" sz="1400" dirty="0" smtClean="0"/>
              <a:t>cans; electrical and thermal</a:t>
            </a:r>
            <a:r>
              <a:rPr lang="id-ID" sz="1400" dirty="0" smtClean="0"/>
              <a:t> </a:t>
            </a:r>
            <a:r>
              <a:rPr lang="en-US" sz="1400" dirty="0" smtClean="0"/>
              <a:t>conductors.</a:t>
            </a:r>
            <a:endParaRPr lang="id-ID" sz="1400" dirty="0" smtClean="0"/>
          </a:p>
          <a:p>
            <a:endParaRPr lang="id-ID" sz="1400" dirty="0" smtClean="0"/>
          </a:p>
          <a:p>
            <a:r>
              <a:rPr lang="id-ID" sz="1400" b="1" dirty="0" smtClean="0"/>
              <a:t>Environment : </a:t>
            </a:r>
            <a:r>
              <a:rPr lang="en-US" sz="1400" dirty="0" smtClean="0"/>
              <a:t>Aluminum ore is abundant. It takes a lot of energy to extract aluminum,</a:t>
            </a:r>
            <a:r>
              <a:rPr lang="id-ID" sz="1400" dirty="0" smtClean="0"/>
              <a:t> </a:t>
            </a:r>
            <a:r>
              <a:rPr lang="en-US" sz="1400" dirty="0" smtClean="0"/>
              <a:t>but it is easily recycled at low energy cost.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0" y="0"/>
            <a:ext cx="60960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6781800" y="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Carbon Steels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9810" name="Picture 2" descr="http://image.made-in-china.com/2f0j00AMvatoRUbsgN/Carbon-Steel.jpg"/>
          <p:cNvPicPr>
            <a:picLocks noChangeAspect="1" noChangeArrowheads="1"/>
          </p:cNvPicPr>
          <p:nvPr/>
        </p:nvPicPr>
        <p:blipFill>
          <a:blip r:embed="rId2"/>
          <a:srcRect l="5075" t="6654" r="5191" b="6821"/>
          <a:stretch>
            <a:fillRect/>
          </a:stretch>
        </p:blipFill>
        <p:spPr bwMode="auto">
          <a:xfrm>
            <a:off x="3052689" y="3038247"/>
            <a:ext cx="6091311" cy="3819753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l="24051" t="22548" r="60812" b="15529"/>
          <a:stretch>
            <a:fillRect/>
          </a:stretch>
        </p:blipFill>
        <p:spPr bwMode="auto">
          <a:xfrm>
            <a:off x="0" y="95658"/>
            <a:ext cx="2940148" cy="6762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3048000" y="685800"/>
            <a:ext cx="6096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 smtClean="0"/>
              <a:t>Application : </a:t>
            </a:r>
            <a:r>
              <a:rPr lang="en-US" sz="1400" dirty="0" smtClean="0"/>
              <a:t>Reinforcement</a:t>
            </a:r>
            <a:r>
              <a:rPr lang="id-ID" sz="1400" dirty="0" smtClean="0"/>
              <a:t> </a:t>
            </a:r>
            <a:r>
              <a:rPr lang="en-US" sz="1400" dirty="0" smtClean="0"/>
              <a:t>of concrete, steel sections for construction, sheet for </a:t>
            </a:r>
            <a:r>
              <a:rPr lang="en-US" sz="1400" dirty="0" err="1" smtClean="0"/>
              <a:t>roofi</a:t>
            </a:r>
            <a:r>
              <a:rPr lang="en-US" sz="1400" dirty="0" smtClean="0"/>
              <a:t> </a:t>
            </a:r>
            <a:r>
              <a:rPr lang="en-US" sz="1400" dirty="0" err="1" smtClean="0"/>
              <a:t>ng</a:t>
            </a:r>
            <a:r>
              <a:rPr lang="en-US" sz="1400" dirty="0" smtClean="0"/>
              <a:t>, car body panels,</a:t>
            </a:r>
            <a:r>
              <a:rPr lang="id-ID" sz="1400" dirty="0" smtClean="0"/>
              <a:t> </a:t>
            </a:r>
            <a:r>
              <a:rPr lang="en-US" sz="1400" dirty="0" smtClean="0"/>
              <a:t>cans and pressed sheet products give an idea of the scope. Medium carbon steels are the</a:t>
            </a:r>
            <a:r>
              <a:rPr lang="id-ID" sz="1400" dirty="0" smtClean="0"/>
              <a:t> </a:t>
            </a:r>
            <a:r>
              <a:rPr lang="en-US" sz="1400" dirty="0" smtClean="0"/>
              <a:t>materials of general construction and engineering, axles and gears, bearings, cranks and</a:t>
            </a:r>
            <a:r>
              <a:rPr lang="id-ID" sz="1400" dirty="0" smtClean="0"/>
              <a:t> </a:t>
            </a:r>
            <a:r>
              <a:rPr lang="en-US" sz="1400" dirty="0" smtClean="0"/>
              <a:t>shafts. High carbon steels are used for cutting tools, high performance bearings, cranks</a:t>
            </a:r>
            <a:r>
              <a:rPr lang="id-ID" sz="1400" dirty="0" smtClean="0"/>
              <a:t> a</a:t>
            </a:r>
            <a:r>
              <a:rPr lang="en-US" sz="1400" dirty="0" err="1" smtClean="0"/>
              <a:t>nd</a:t>
            </a:r>
            <a:r>
              <a:rPr lang="en-US" sz="1400" dirty="0" smtClean="0"/>
              <a:t> shafts, springs, knives, ice axes and ice skates.</a:t>
            </a:r>
            <a:endParaRPr lang="id-ID" sz="1400" dirty="0" smtClean="0"/>
          </a:p>
          <a:p>
            <a:endParaRPr lang="id-ID" sz="1400" dirty="0" smtClean="0"/>
          </a:p>
          <a:p>
            <a:r>
              <a:rPr lang="id-ID" sz="1400" b="1" dirty="0" smtClean="0"/>
              <a:t>Environment : </a:t>
            </a:r>
            <a:r>
              <a:rPr lang="en-US" sz="1400" dirty="0" smtClean="0"/>
              <a:t>The production energy of steel is comparatively low – per unit weight,</a:t>
            </a:r>
            <a:r>
              <a:rPr lang="id-ID" sz="1400" dirty="0" smtClean="0"/>
              <a:t> </a:t>
            </a:r>
            <a:r>
              <a:rPr lang="en-US" sz="1400" dirty="0" smtClean="0"/>
              <a:t>about a half that of polymers; per unit volume, though, twice as much. Carbon steels are</a:t>
            </a:r>
            <a:r>
              <a:rPr lang="id-ID" sz="1400" dirty="0" smtClean="0"/>
              <a:t> </a:t>
            </a:r>
            <a:r>
              <a:rPr lang="en-US" sz="1400" dirty="0" smtClean="0"/>
              <a:t>easy to recycle, and the energy to do so is small.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60960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l="23943" t="21587" r="60812" b="15913"/>
          <a:stretch>
            <a:fillRect/>
          </a:stretch>
        </p:blipFill>
        <p:spPr bwMode="auto">
          <a:xfrm>
            <a:off x="6105378" y="45719"/>
            <a:ext cx="2919047" cy="672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24840" y="12895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Low Alloy Steels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 l="20002" t="16923" r="68594" b="35769"/>
          <a:stretch>
            <a:fillRect/>
          </a:stretch>
        </p:blipFill>
        <p:spPr bwMode="auto">
          <a:xfrm rot="16200000">
            <a:off x="1143000" y="1905001"/>
            <a:ext cx="3810001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304800" y="1038761"/>
            <a:ext cx="510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600" b="1" dirty="0" smtClean="0"/>
              <a:t>Application : </a:t>
            </a:r>
            <a:r>
              <a:rPr lang="en-US" sz="1600" dirty="0" smtClean="0"/>
              <a:t>Springs, tools, ball bearings, rollers; crankshafts, gears, connecting rods.</a:t>
            </a:r>
            <a:endParaRPr lang="id-ID" sz="1600" dirty="0" smtClean="0"/>
          </a:p>
          <a:p>
            <a:endParaRPr lang="id-ID" sz="1600" dirty="0" smtClean="0"/>
          </a:p>
          <a:p>
            <a:r>
              <a:rPr lang="id-ID" sz="1600" b="1" dirty="0" smtClean="0"/>
              <a:t>Environment : </a:t>
            </a:r>
            <a:r>
              <a:rPr lang="en-US" sz="1600" dirty="0" smtClean="0"/>
              <a:t>Steels are not particularly energy intensive to make, and are easily and</a:t>
            </a:r>
            <a:r>
              <a:rPr lang="id-ID" sz="1600" dirty="0" smtClean="0"/>
              <a:t> </a:t>
            </a:r>
            <a:r>
              <a:rPr lang="en-US" sz="1600" dirty="0" smtClean="0"/>
              <a:t>widely recycled.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6096000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33400" y="8786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Stainless Steels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0834" name="Picture 2" descr="http://indianapublicmedia.org/amomentofscience/files/2010/02/stainlesssteel_031-940x6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799471"/>
            <a:ext cx="6094276" cy="4058529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 l="62110" t="15818" r="22537" b="22067"/>
          <a:stretch>
            <a:fillRect/>
          </a:stretch>
        </p:blipFill>
        <p:spPr bwMode="auto">
          <a:xfrm>
            <a:off x="6172200" y="76200"/>
            <a:ext cx="2912011" cy="662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52400" y="685800"/>
            <a:ext cx="563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1400" b="1" dirty="0" smtClean="0"/>
              <a:t>Application : </a:t>
            </a:r>
            <a:r>
              <a:rPr lang="en-US" sz="1400" dirty="0" smtClean="0"/>
              <a:t>Railway cars, trucks, trailers, food-processing equipment, sinks, stoves,</a:t>
            </a:r>
            <a:r>
              <a:rPr lang="id-ID" sz="1400" dirty="0" smtClean="0"/>
              <a:t> </a:t>
            </a:r>
            <a:r>
              <a:rPr lang="en-US" sz="1400" dirty="0" smtClean="0"/>
              <a:t>cooking utensils, cutlery, fl </a:t>
            </a:r>
            <a:r>
              <a:rPr lang="en-US" sz="1400" dirty="0" err="1" smtClean="0"/>
              <a:t>atware</a:t>
            </a:r>
            <a:r>
              <a:rPr lang="en-US" sz="1400" dirty="0" smtClean="0"/>
              <a:t>, architectural metalwork, laundry equipment, </a:t>
            </a:r>
            <a:r>
              <a:rPr lang="en-US" sz="1400" dirty="0" err="1" smtClean="0"/>
              <a:t>chemicalprocessing</a:t>
            </a:r>
            <a:r>
              <a:rPr lang="id-ID" sz="1400" dirty="0" smtClean="0"/>
              <a:t> </a:t>
            </a:r>
            <a:r>
              <a:rPr lang="en-US" sz="1400" dirty="0" smtClean="0"/>
              <a:t>equipment, jet-engine parts, surgical tools, furnace and boiler components,</a:t>
            </a:r>
            <a:r>
              <a:rPr lang="id-ID" sz="1400" dirty="0" smtClean="0"/>
              <a:t> </a:t>
            </a:r>
            <a:r>
              <a:rPr lang="en-US" sz="1400" dirty="0" smtClean="0"/>
              <a:t>oil-burner parts, petroleum-processing equipment, dairy equipment, heat-treating equipment,</a:t>
            </a:r>
          </a:p>
          <a:p>
            <a:pPr algn="just"/>
            <a:r>
              <a:rPr lang="en-US" sz="1400" dirty="0" smtClean="0"/>
              <a:t>automotive trim.</a:t>
            </a:r>
            <a:endParaRPr lang="id-ID" sz="1400" dirty="0" smtClean="0"/>
          </a:p>
          <a:p>
            <a:pPr algn="just"/>
            <a:endParaRPr lang="id-ID" sz="1400" dirty="0" smtClean="0"/>
          </a:p>
          <a:p>
            <a:r>
              <a:rPr lang="id-ID" sz="1400" b="1" dirty="0" smtClean="0"/>
              <a:t>Environment : </a:t>
            </a:r>
            <a:r>
              <a:rPr lang="en-US" sz="1400" dirty="0" smtClean="0"/>
              <a:t>Stainless steels are </a:t>
            </a:r>
            <a:r>
              <a:rPr lang="en-US" sz="1400" dirty="0" err="1" smtClean="0"/>
              <a:t>fda</a:t>
            </a:r>
            <a:r>
              <a:rPr lang="en-US" sz="1400" dirty="0" smtClean="0"/>
              <a:t> approved – indeed, they are so inert that they can</a:t>
            </a:r>
            <a:r>
              <a:rPr lang="id-ID" sz="1400" dirty="0" smtClean="0"/>
              <a:t> </a:t>
            </a:r>
            <a:r>
              <a:rPr lang="en-US" sz="1400" dirty="0" smtClean="0"/>
              <a:t>be implanted in the body. All can be recycled.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2668</TotalTime>
  <Words>1410</Words>
  <Application>Microsoft Office PowerPoint</Application>
  <PresentationFormat>On-screen Show (4:3)</PresentationFormat>
  <Paragraphs>86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Metal Manufacturing Process</vt:lpstr>
      <vt:lpstr>Metal Ingots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Pandu</dc:creator>
  <cp:lastModifiedBy>dear.rina</cp:lastModifiedBy>
  <cp:revision>330</cp:revision>
  <dcterms:created xsi:type="dcterms:W3CDTF">2013-09-23T02:05:11Z</dcterms:created>
  <dcterms:modified xsi:type="dcterms:W3CDTF">2016-04-25T06:22:41Z</dcterms:modified>
</cp:coreProperties>
</file>