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9" r:id="rId2"/>
    <p:sldId id="308" r:id="rId3"/>
    <p:sldId id="309"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1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60" d="100"/>
          <a:sy n="60" d="100"/>
        </p:scale>
        <p:origin x="-86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AB228-071D-4572-8FB3-F6AE697E5578}" type="datetimeFigureOut">
              <a:rPr lang="en-US" smtClean="0"/>
              <a:pPr/>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CA45D-B839-49E3-8ECA-92BF2EBACCBB}" type="slidenum">
              <a:rPr lang="en-US" smtClean="0"/>
              <a:pPr/>
              <a:t>‹#›</a:t>
            </a:fld>
            <a:endParaRPr lang="en-US"/>
          </a:p>
        </p:txBody>
      </p:sp>
    </p:spTree>
    <p:extLst>
      <p:ext uri="{BB962C8B-B14F-4D97-AF65-F5344CB8AC3E}">
        <p14:creationId xmlns:p14="http://schemas.microsoft.com/office/powerpoint/2010/main" val="160020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4CA45D-B839-49E3-8ECA-92BF2EBACCB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8D7CA-6C35-4F85-9585-994CA950AD58}"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8D7CA-6C35-4F85-9585-994CA950AD58}" type="datetimeFigureOut">
              <a:rPr lang="en-US" smtClean="0"/>
              <a:pPr/>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8D7CA-6C35-4F85-9585-994CA950AD58}" type="datetimeFigureOut">
              <a:rPr lang="en-US" smtClean="0"/>
              <a:pPr/>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8D7CA-6C35-4F85-9585-994CA950AD58}" type="datetimeFigureOut">
              <a:rPr lang="en-US" smtClean="0"/>
              <a:pPr/>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8D7CA-6C35-4F85-9585-994CA950AD58}"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8D7CA-6C35-4F85-9585-994CA950AD58}"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8D7CA-6C35-4F85-9585-994CA950AD58}" type="datetimeFigureOut">
              <a:rPr lang="en-US" smtClean="0"/>
              <a:pPr/>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C14C5-D20A-467E-99B9-8A6E86EB85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429000" y="1981200"/>
            <a:ext cx="1981200" cy="533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 y="5029200"/>
            <a:ext cx="1447800" cy="14478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p:cNvSpPr/>
          <p:nvPr/>
        </p:nvSpPr>
        <p:spPr>
          <a:xfrm>
            <a:off x="609600" y="3657600"/>
            <a:ext cx="1447800" cy="685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p:cNvSpPr txBox="1"/>
          <p:nvPr/>
        </p:nvSpPr>
        <p:spPr>
          <a:xfrm>
            <a:off x="304800" y="133290"/>
            <a:ext cx="6934200" cy="400110"/>
          </a:xfrm>
          <a:prstGeom prst="rect">
            <a:avLst/>
          </a:prstGeom>
          <a:noFill/>
        </p:spPr>
        <p:txBody>
          <a:bodyPr wrap="square" rtlCol="0">
            <a:spAutoFit/>
          </a:bodyPr>
          <a:lstStyle/>
          <a:p>
            <a:r>
              <a:rPr lang="id-ID" sz="2000" b="1" dirty="0" smtClean="0">
                <a:solidFill>
                  <a:schemeClr val="accent6">
                    <a:lumMod val="75000"/>
                  </a:schemeClr>
                </a:solidFill>
              </a:rPr>
              <a:t>Polimer</a:t>
            </a:r>
            <a:endParaRPr lang="en-US" sz="2000" b="1" dirty="0">
              <a:solidFill>
                <a:schemeClr val="accent6">
                  <a:lumMod val="75000"/>
                </a:schemeClr>
              </a:solidFill>
            </a:endParaRPr>
          </a:p>
        </p:txBody>
      </p:sp>
      <p:sp>
        <p:nvSpPr>
          <p:cNvPr id="5" name="TextBox 4"/>
          <p:cNvSpPr txBox="1"/>
          <p:nvPr/>
        </p:nvSpPr>
        <p:spPr>
          <a:xfrm>
            <a:off x="304800" y="685800"/>
            <a:ext cx="8458200" cy="923330"/>
          </a:xfrm>
          <a:prstGeom prst="rect">
            <a:avLst/>
          </a:prstGeom>
          <a:noFill/>
        </p:spPr>
        <p:txBody>
          <a:bodyPr wrap="square" rtlCol="0">
            <a:spAutoFit/>
          </a:bodyPr>
          <a:lstStyle/>
          <a:p>
            <a:r>
              <a:rPr lang="en-US" dirty="0" err="1" smtClean="0"/>
              <a:t>Polimer</a:t>
            </a:r>
            <a:r>
              <a:rPr lang="en-US" dirty="0" smtClean="0"/>
              <a:t> </a:t>
            </a:r>
            <a:r>
              <a:rPr lang="en-US" dirty="0" err="1" smtClean="0"/>
              <a:t>didefinisikan</a:t>
            </a:r>
            <a:r>
              <a:rPr lang="en-US" dirty="0" smtClean="0"/>
              <a:t> </a:t>
            </a:r>
            <a:r>
              <a:rPr lang="en-US" dirty="0" err="1" smtClean="0"/>
              <a:t>sebagai</a:t>
            </a:r>
            <a:r>
              <a:rPr lang="en-US" dirty="0" smtClean="0"/>
              <a:t> </a:t>
            </a:r>
            <a:r>
              <a:rPr lang="en-US" dirty="0" err="1" smtClean="0"/>
              <a:t>substansi</a:t>
            </a:r>
            <a:r>
              <a:rPr lang="en-US" dirty="0" smtClean="0"/>
              <a:t> yang </a:t>
            </a:r>
            <a:r>
              <a:rPr lang="en-US" dirty="0" err="1" smtClean="0"/>
              <a:t>terdiri</a:t>
            </a:r>
            <a:r>
              <a:rPr lang="en-US" dirty="0" smtClean="0"/>
              <a:t> </a:t>
            </a:r>
            <a:r>
              <a:rPr lang="en-US" dirty="0" err="1" smtClean="0"/>
              <a:t>dari</a:t>
            </a:r>
            <a:r>
              <a:rPr lang="en-US" dirty="0" smtClean="0"/>
              <a:t> </a:t>
            </a:r>
            <a:r>
              <a:rPr lang="en-US" dirty="0" err="1" smtClean="0"/>
              <a:t>molekul-molekul</a:t>
            </a:r>
            <a:r>
              <a:rPr lang="en-US" dirty="0" smtClean="0"/>
              <a:t> yang </a:t>
            </a:r>
            <a:r>
              <a:rPr lang="en-US" dirty="0" err="1" smtClean="0"/>
              <a:t>menyertakan</a:t>
            </a:r>
            <a:r>
              <a:rPr lang="en-US" dirty="0" smtClean="0"/>
              <a:t> </a:t>
            </a:r>
            <a:r>
              <a:rPr lang="en-US" dirty="0" err="1" smtClean="0"/>
              <a:t>rangkaian</a:t>
            </a:r>
            <a:r>
              <a:rPr lang="en-US" dirty="0" smtClean="0"/>
              <a:t> </a:t>
            </a:r>
            <a:r>
              <a:rPr lang="en-US" dirty="0" err="1" smtClean="0"/>
              <a:t>satu</a:t>
            </a:r>
            <a:r>
              <a:rPr lang="en-US" dirty="0" smtClean="0"/>
              <a:t> </a:t>
            </a:r>
            <a:r>
              <a:rPr lang="en-US" dirty="0" err="1" smtClean="0"/>
              <a:t>atau</a:t>
            </a:r>
            <a:r>
              <a:rPr lang="en-US" dirty="0" smtClean="0"/>
              <a:t> </a:t>
            </a:r>
            <a:r>
              <a:rPr lang="en-US" dirty="0" err="1" smtClean="0"/>
              <a:t>lebih</a:t>
            </a:r>
            <a:r>
              <a:rPr lang="en-US" dirty="0" smtClean="0"/>
              <a:t> </a:t>
            </a:r>
            <a:r>
              <a:rPr lang="en-US" dirty="0" err="1" smtClean="0"/>
              <a:t>dari</a:t>
            </a:r>
            <a:r>
              <a:rPr lang="en-US" dirty="0" smtClean="0"/>
              <a:t> </a:t>
            </a:r>
            <a:r>
              <a:rPr lang="en-US" dirty="0" err="1" smtClean="0"/>
              <a:t>satu</a:t>
            </a:r>
            <a:r>
              <a:rPr lang="en-US" dirty="0" smtClean="0"/>
              <a:t> unit monomer. </a:t>
            </a:r>
            <a:r>
              <a:rPr lang="en-US" dirty="0" err="1" smtClean="0"/>
              <a:t>Manusia</a:t>
            </a:r>
            <a:r>
              <a:rPr lang="en-US" dirty="0" smtClean="0"/>
              <a:t> </a:t>
            </a:r>
            <a:r>
              <a:rPr lang="en-US" dirty="0" err="1" smtClean="0"/>
              <a:t>sudah</a:t>
            </a:r>
            <a:r>
              <a:rPr lang="en-US" dirty="0" smtClean="0"/>
              <a:t> </a:t>
            </a:r>
            <a:r>
              <a:rPr lang="en-US" dirty="0" err="1" smtClean="0"/>
              <a:t>berabad-abad</a:t>
            </a:r>
            <a:r>
              <a:rPr lang="en-US" dirty="0" smtClean="0"/>
              <a:t> </a:t>
            </a:r>
            <a:r>
              <a:rPr lang="en-US" dirty="0" err="1" smtClean="0"/>
              <a:t>menggunakan</a:t>
            </a:r>
            <a:r>
              <a:rPr lang="en-US" dirty="0" smtClean="0"/>
              <a:t> </a:t>
            </a:r>
            <a:r>
              <a:rPr lang="en-US" dirty="0" err="1" smtClean="0"/>
              <a:t>polimer</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minyak</a:t>
            </a:r>
            <a:r>
              <a:rPr lang="en-US" dirty="0" smtClean="0"/>
              <a:t>, </a:t>
            </a:r>
            <a:r>
              <a:rPr lang="en-US" dirty="0" err="1" smtClean="0"/>
              <a:t>aspal</a:t>
            </a:r>
            <a:r>
              <a:rPr lang="id-ID" dirty="0" smtClean="0"/>
              <a:t>, </a:t>
            </a:r>
            <a:r>
              <a:rPr lang="en-US" dirty="0" err="1" smtClean="0"/>
              <a:t>dan</a:t>
            </a:r>
            <a:r>
              <a:rPr lang="en-US" dirty="0" smtClean="0"/>
              <a:t> </a:t>
            </a:r>
            <a:r>
              <a:rPr lang="en-US" dirty="0" err="1" smtClean="0"/>
              <a:t>permen</a:t>
            </a:r>
            <a:r>
              <a:rPr lang="en-US" dirty="0" smtClean="0"/>
              <a:t> </a:t>
            </a:r>
            <a:r>
              <a:rPr lang="en-US" dirty="0" err="1" smtClean="0"/>
              <a:t>karet</a:t>
            </a:r>
            <a:r>
              <a:rPr lang="en-US" dirty="0" smtClean="0"/>
              <a:t>.</a:t>
            </a:r>
            <a:endParaRPr lang="en-US" dirty="0"/>
          </a:p>
        </p:txBody>
      </p:sp>
      <p:sp>
        <p:nvSpPr>
          <p:cNvPr id="6" name="TextBox 5"/>
          <p:cNvSpPr txBox="1"/>
          <p:nvPr/>
        </p:nvSpPr>
        <p:spPr>
          <a:xfrm>
            <a:off x="609600" y="3810000"/>
            <a:ext cx="2819400" cy="338554"/>
          </a:xfrm>
          <a:prstGeom prst="rect">
            <a:avLst/>
          </a:prstGeom>
          <a:noFill/>
        </p:spPr>
        <p:txBody>
          <a:bodyPr wrap="square" rtlCol="0">
            <a:spAutoFit/>
          </a:bodyPr>
          <a:lstStyle/>
          <a:p>
            <a:r>
              <a:rPr lang="id-ID" sz="1600" dirty="0" smtClean="0">
                <a:solidFill>
                  <a:schemeClr val="bg1"/>
                </a:solidFill>
              </a:rPr>
              <a:t>Natural polimer</a:t>
            </a:r>
            <a:endParaRPr lang="en-US" sz="1600" dirty="0">
              <a:solidFill>
                <a:schemeClr val="bg1"/>
              </a:solidFill>
            </a:endParaRPr>
          </a:p>
        </p:txBody>
      </p:sp>
      <p:sp>
        <p:nvSpPr>
          <p:cNvPr id="10" name="TextBox 9"/>
          <p:cNvSpPr txBox="1"/>
          <p:nvPr/>
        </p:nvSpPr>
        <p:spPr>
          <a:xfrm>
            <a:off x="685800" y="5562600"/>
            <a:ext cx="3810000" cy="338554"/>
          </a:xfrm>
          <a:prstGeom prst="rect">
            <a:avLst/>
          </a:prstGeom>
          <a:noFill/>
        </p:spPr>
        <p:txBody>
          <a:bodyPr wrap="square" rtlCol="0">
            <a:spAutoFit/>
          </a:bodyPr>
          <a:lstStyle/>
          <a:p>
            <a:r>
              <a:rPr lang="id-ID" sz="1600" dirty="0" smtClean="0">
                <a:solidFill>
                  <a:schemeClr val="bg1"/>
                </a:solidFill>
              </a:rPr>
              <a:t>Kayu, wool, kulit</a:t>
            </a:r>
            <a:endParaRPr lang="en-US" sz="1600" dirty="0">
              <a:solidFill>
                <a:schemeClr val="bg1"/>
              </a:solidFill>
            </a:endParaRPr>
          </a:p>
        </p:txBody>
      </p:sp>
      <p:sp>
        <p:nvSpPr>
          <p:cNvPr id="14" name="Flowchart: Merge 13"/>
          <p:cNvSpPr/>
          <p:nvPr/>
        </p:nvSpPr>
        <p:spPr>
          <a:xfrm>
            <a:off x="1066800" y="4648200"/>
            <a:ext cx="609600" cy="228600"/>
          </a:xfrm>
          <a:prstGeom prst="flowChartMerg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p:cNvSpPr/>
          <p:nvPr/>
        </p:nvSpPr>
        <p:spPr>
          <a:xfrm>
            <a:off x="2819400" y="5029200"/>
            <a:ext cx="1447800" cy="14478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p:cNvSpPr/>
          <p:nvPr/>
        </p:nvSpPr>
        <p:spPr>
          <a:xfrm>
            <a:off x="2743200" y="3657600"/>
            <a:ext cx="1447800" cy="685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Flowchart: Merge 17"/>
          <p:cNvSpPr/>
          <p:nvPr/>
        </p:nvSpPr>
        <p:spPr>
          <a:xfrm>
            <a:off x="3200400" y="4648200"/>
            <a:ext cx="609600" cy="228600"/>
          </a:xfrm>
          <a:prstGeom prst="flowChartMerg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2743200" y="3810000"/>
            <a:ext cx="2819400" cy="338554"/>
          </a:xfrm>
          <a:prstGeom prst="rect">
            <a:avLst/>
          </a:prstGeom>
          <a:noFill/>
        </p:spPr>
        <p:txBody>
          <a:bodyPr wrap="square" rtlCol="0">
            <a:spAutoFit/>
          </a:bodyPr>
          <a:lstStyle/>
          <a:p>
            <a:r>
              <a:rPr lang="id-ID" sz="1600" dirty="0" smtClean="0">
                <a:solidFill>
                  <a:schemeClr val="bg1"/>
                </a:solidFill>
              </a:rPr>
              <a:t>Sintetik polimer</a:t>
            </a:r>
            <a:endParaRPr lang="en-US" sz="1600" dirty="0">
              <a:solidFill>
                <a:schemeClr val="bg1"/>
              </a:solidFill>
            </a:endParaRPr>
          </a:p>
        </p:txBody>
      </p:sp>
      <p:sp>
        <p:nvSpPr>
          <p:cNvPr id="20" name="TextBox 19"/>
          <p:cNvSpPr txBox="1"/>
          <p:nvPr/>
        </p:nvSpPr>
        <p:spPr>
          <a:xfrm>
            <a:off x="2895600" y="5562600"/>
            <a:ext cx="3810000" cy="338554"/>
          </a:xfrm>
          <a:prstGeom prst="rect">
            <a:avLst/>
          </a:prstGeom>
          <a:noFill/>
        </p:spPr>
        <p:txBody>
          <a:bodyPr wrap="square" rtlCol="0">
            <a:spAutoFit/>
          </a:bodyPr>
          <a:lstStyle/>
          <a:p>
            <a:r>
              <a:rPr lang="id-ID" sz="1600" dirty="0" smtClean="0">
                <a:solidFill>
                  <a:schemeClr val="bg1"/>
                </a:solidFill>
              </a:rPr>
              <a:t>Minyak bumi</a:t>
            </a:r>
            <a:endParaRPr lang="en-US" sz="1600" dirty="0">
              <a:solidFill>
                <a:schemeClr val="bg1"/>
              </a:solidFill>
            </a:endParaRPr>
          </a:p>
        </p:txBody>
      </p:sp>
      <p:sp>
        <p:nvSpPr>
          <p:cNvPr id="22" name="Rectangle 21"/>
          <p:cNvSpPr/>
          <p:nvPr/>
        </p:nvSpPr>
        <p:spPr>
          <a:xfrm>
            <a:off x="4876800" y="3657600"/>
            <a:ext cx="1447800" cy="685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p:cNvSpPr txBox="1"/>
          <p:nvPr/>
        </p:nvSpPr>
        <p:spPr>
          <a:xfrm>
            <a:off x="4953000" y="3810000"/>
            <a:ext cx="2819400" cy="338554"/>
          </a:xfrm>
          <a:prstGeom prst="rect">
            <a:avLst/>
          </a:prstGeom>
          <a:noFill/>
        </p:spPr>
        <p:txBody>
          <a:bodyPr wrap="square" rtlCol="0">
            <a:spAutoFit/>
          </a:bodyPr>
          <a:lstStyle/>
          <a:p>
            <a:r>
              <a:rPr lang="id-ID" sz="1600" dirty="0" smtClean="0">
                <a:solidFill>
                  <a:schemeClr val="bg1"/>
                </a:solidFill>
              </a:rPr>
              <a:t>Termoplastik</a:t>
            </a:r>
            <a:endParaRPr lang="en-US" sz="1600" dirty="0">
              <a:solidFill>
                <a:schemeClr val="bg1"/>
              </a:solidFill>
            </a:endParaRPr>
          </a:p>
        </p:txBody>
      </p:sp>
      <p:sp>
        <p:nvSpPr>
          <p:cNvPr id="25" name="Rectangle 24"/>
          <p:cNvSpPr/>
          <p:nvPr/>
        </p:nvSpPr>
        <p:spPr>
          <a:xfrm>
            <a:off x="7010400" y="3657600"/>
            <a:ext cx="1447800" cy="685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p:cNvSpPr txBox="1"/>
          <p:nvPr/>
        </p:nvSpPr>
        <p:spPr>
          <a:xfrm>
            <a:off x="7086600" y="3733800"/>
            <a:ext cx="2819400" cy="338554"/>
          </a:xfrm>
          <a:prstGeom prst="rect">
            <a:avLst/>
          </a:prstGeom>
          <a:noFill/>
        </p:spPr>
        <p:txBody>
          <a:bodyPr wrap="square" rtlCol="0">
            <a:spAutoFit/>
          </a:bodyPr>
          <a:lstStyle/>
          <a:p>
            <a:r>
              <a:rPr lang="id-ID" sz="1600" dirty="0" smtClean="0">
                <a:solidFill>
                  <a:schemeClr val="bg1"/>
                </a:solidFill>
              </a:rPr>
              <a:t>Termoseting</a:t>
            </a:r>
            <a:endParaRPr lang="en-US" sz="1600" dirty="0">
              <a:solidFill>
                <a:schemeClr val="bg1"/>
              </a:solidFill>
            </a:endParaRPr>
          </a:p>
        </p:txBody>
      </p:sp>
      <p:sp>
        <p:nvSpPr>
          <p:cNvPr id="27" name="TextBox 26"/>
          <p:cNvSpPr txBox="1"/>
          <p:nvPr/>
        </p:nvSpPr>
        <p:spPr>
          <a:xfrm>
            <a:off x="1219200" y="2819400"/>
            <a:ext cx="3505200" cy="369332"/>
          </a:xfrm>
          <a:prstGeom prst="rect">
            <a:avLst/>
          </a:prstGeom>
          <a:noFill/>
        </p:spPr>
        <p:txBody>
          <a:bodyPr wrap="square" rtlCol="0">
            <a:spAutoFit/>
          </a:bodyPr>
          <a:lstStyle/>
          <a:p>
            <a:r>
              <a:rPr lang="id-ID" dirty="0" smtClean="0">
                <a:solidFill>
                  <a:schemeClr val="accent6">
                    <a:lumMod val="75000"/>
                  </a:schemeClr>
                </a:solidFill>
              </a:rPr>
              <a:t>Bahan pembuatannya</a:t>
            </a:r>
            <a:endParaRPr lang="en-US" dirty="0">
              <a:solidFill>
                <a:schemeClr val="accent6">
                  <a:lumMod val="75000"/>
                </a:schemeClr>
              </a:solidFill>
            </a:endParaRPr>
          </a:p>
        </p:txBody>
      </p:sp>
      <p:sp>
        <p:nvSpPr>
          <p:cNvPr id="28" name="TextBox 27"/>
          <p:cNvSpPr txBox="1"/>
          <p:nvPr/>
        </p:nvSpPr>
        <p:spPr>
          <a:xfrm>
            <a:off x="5715000" y="2819400"/>
            <a:ext cx="3505200" cy="369332"/>
          </a:xfrm>
          <a:prstGeom prst="rect">
            <a:avLst/>
          </a:prstGeom>
          <a:noFill/>
        </p:spPr>
        <p:txBody>
          <a:bodyPr wrap="square" rtlCol="0">
            <a:spAutoFit/>
          </a:bodyPr>
          <a:lstStyle/>
          <a:p>
            <a:r>
              <a:rPr lang="id-ID" dirty="0" smtClean="0">
                <a:solidFill>
                  <a:schemeClr val="accent6">
                    <a:lumMod val="75000"/>
                  </a:schemeClr>
                </a:solidFill>
              </a:rPr>
              <a:t>Karakter bahannya</a:t>
            </a:r>
            <a:endParaRPr lang="en-US" dirty="0">
              <a:solidFill>
                <a:schemeClr val="accent6">
                  <a:lumMod val="75000"/>
                </a:schemeClr>
              </a:solidFill>
            </a:endParaRPr>
          </a:p>
        </p:txBody>
      </p:sp>
      <p:sp>
        <p:nvSpPr>
          <p:cNvPr id="29" name="TextBox 28"/>
          <p:cNvSpPr txBox="1"/>
          <p:nvPr/>
        </p:nvSpPr>
        <p:spPr>
          <a:xfrm>
            <a:off x="3886200" y="2069068"/>
            <a:ext cx="3962400" cy="369332"/>
          </a:xfrm>
          <a:prstGeom prst="rect">
            <a:avLst/>
          </a:prstGeom>
          <a:noFill/>
        </p:spPr>
        <p:txBody>
          <a:bodyPr wrap="square" rtlCol="0">
            <a:spAutoFit/>
          </a:bodyPr>
          <a:lstStyle/>
          <a:p>
            <a:r>
              <a:rPr lang="id-ID" dirty="0" smtClean="0">
                <a:solidFill>
                  <a:schemeClr val="bg1"/>
                </a:solidFill>
              </a:rPr>
              <a:t>POLIMER</a:t>
            </a:r>
            <a:endParaRPr lang="en-US" dirty="0">
              <a:solidFill>
                <a:schemeClr val="bg1"/>
              </a:solidFill>
            </a:endParaRPr>
          </a:p>
        </p:txBody>
      </p:sp>
      <p:cxnSp>
        <p:nvCxnSpPr>
          <p:cNvPr id="34" name="Straight Arrow Connector 33"/>
          <p:cNvCxnSpPr/>
          <p:nvPr/>
        </p:nvCxnSpPr>
        <p:spPr>
          <a:xfrm rot="5400000">
            <a:off x="2133600" y="2514600"/>
            <a:ext cx="609600" cy="15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38400" y="2209800"/>
            <a:ext cx="1191065" cy="234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34000" y="2207455"/>
            <a:ext cx="1191065" cy="234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209336" y="2500910"/>
            <a:ext cx="609600" cy="15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8" idx="0"/>
            <a:endCxn id="17" idx="0"/>
          </p:cNvCxnSpPr>
          <p:nvPr/>
        </p:nvCxnSpPr>
        <p:spPr>
          <a:xfrm rot="5400000" flipH="1" flipV="1">
            <a:off x="2400300" y="2590800"/>
            <a:ext cx="1588" cy="2133600"/>
          </a:xfrm>
          <a:prstGeom prst="bentConnector3">
            <a:avLst>
              <a:gd name="adj1" fmla="val 1439546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5400000" flipH="1" flipV="1">
            <a:off x="6704806" y="2591594"/>
            <a:ext cx="1588" cy="2133600"/>
          </a:xfrm>
          <a:prstGeom prst="bentConnector3">
            <a:avLst>
              <a:gd name="adj1" fmla="val 1439546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0"/>
            <a:ext cx="1997535" cy="369332"/>
          </a:xfrm>
          <a:prstGeom prst="rect">
            <a:avLst/>
          </a:prstGeom>
        </p:spPr>
        <p:txBody>
          <a:bodyPr wrap="none">
            <a:spAutoFit/>
          </a:bodyPr>
          <a:lstStyle/>
          <a:p>
            <a:r>
              <a:rPr lang="en-US" dirty="0" smtClean="0">
                <a:solidFill>
                  <a:schemeClr val="accent6">
                    <a:lumMod val="75000"/>
                  </a:schemeClr>
                </a:solidFill>
              </a:rPr>
              <a:t>Polycarbonate (PC)</a:t>
            </a:r>
            <a:endParaRPr lang="en-US" dirty="0">
              <a:solidFill>
                <a:schemeClr val="accent6">
                  <a:lumMod val="75000"/>
                </a:schemeClr>
              </a:solidFill>
            </a:endParaRPr>
          </a:p>
        </p:txBody>
      </p:sp>
      <p:sp>
        <p:nvSpPr>
          <p:cNvPr id="5" name="Rectangle 4"/>
          <p:cNvSpPr/>
          <p:nvPr/>
        </p:nvSpPr>
        <p:spPr>
          <a:xfrm>
            <a:off x="0" y="381000"/>
            <a:ext cx="58674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107522" name="Picture 2" descr="http://www.tasnee.com/getfile/2c6b03d0-6df7-43bb-96fa-df9eac0bcdc3/Products_Polycarbonate.aspx"/>
          <p:cNvPicPr>
            <a:picLocks noChangeAspect="1" noChangeArrowheads="1"/>
          </p:cNvPicPr>
          <p:nvPr/>
        </p:nvPicPr>
        <p:blipFill>
          <a:blip r:embed="rId2"/>
          <a:srcRect/>
          <a:stretch>
            <a:fillRect/>
          </a:stretch>
        </p:blipFill>
        <p:spPr bwMode="auto">
          <a:xfrm>
            <a:off x="0" y="3484485"/>
            <a:ext cx="5791200" cy="3373515"/>
          </a:xfrm>
          <a:prstGeom prst="rect">
            <a:avLst/>
          </a:prstGeom>
          <a:noFill/>
        </p:spPr>
      </p:pic>
      <p:pic>
        <p:nvPicPr>
          <p:cNvPr id="8" name="Picture 3"/>
          <p:cNvPicPr>
            <a:picLocks noChangeAspect="1" noChangeArrowheads="1"/>
          </p:cNvPicPr>
          <p:nvPr/>
        </p:nvPicPr>
        <p:blipFill>
          <a:blip r:embed="rId3"/>
          <a:srcRect l="24159" t="29471" r="60163" b="10337"/>
          <a:stretch>
            <a:fillRect/>
          </a:stretch>
        </p:blipFill>
        <p:spPr bwMode="auto">
          <a:xfrm>
            <a:off x="5969069" y="92812"/>
            <a:ext cx="3098731" cy="6688988"/>
          </a:xfrm>
          <a:prstGeom prst="rect">
            <a:avLst/>
          </a:prstGeom>
          <a:noFill/>
          <a:ln w="9525">
            <a:noFill/>
            <a:miter lim="800000"/>
            <a:headEnd/>
            <a:tailEnd/>
          </a:ln>
          <a:effectLst/>
        </p:spPr>
      </p:pic>
      <p:sp>
        <p:nvSpPr>
          <p:cNvPr id="9" name="TextBox 8"/>
          <p:cNvSpPr txBox="1"/>
          <p:nvPr/>
        </p:nvSpPr>
        <p:spPr>
          <a:xfrm>
            <a:off x="152400" y="914400"/>
            <a:ext cx="5715000" cy="1384995"/>
          </a:xfrm>
          <a:prstGeom prst="rect">
            <a:avLst/>
          </a:prstGeom>
          <a:noFill/>
        </p:spPr>
        <p:txBody>
          <a:bodyPr wrap="square" rtlCol="0">
            <a:spAutoFit/>
          </a:bodyPr>
          <a:lstStyle/>
          <a:p>
            <a:pPr algn="just"/>
            <a:r>
              <a:rPr lang="id-ID" sz="1200" b="1" dirty="0" smtClean="0"/>
              <a:t>Application : </a:t>
            </a:r>
            <a:r>
              <a:rPr lang="en-US" sz="1200" dirty="0" smtClean="0"/>
              <a:t>Compact disks, housings for hair dryers, toasters, printers and power tool</a:t>
            </a:r>
          </a:p>
          <a:p>
            <a:pPr algn="just"/>
            <a:r>
              <a:rPr lang="en-US" sz="1200" dirty="0" smtClean="0"/>
              <a:t>housings, refrigerator linings, mechanical gears, instrument panels, motorcycle helmets,</a:t>
            </a:r>
          </a:p>
          <a:p>
            <a:pPr algn="just"/>
            <a:r>
              <a:rPr lang="en-US" sz="1200" dirty="0" smtClean="0"/>
              <a:t>automotive bumpers and body parts, riot shields.</a:t>
            </a:r>
            <a:endParaRPr lang="id-ID" sz="1200" dirty="0" smtClean="0"/>
          </a:p>
          <a:p>
            <a:pPr algn="just"/>
            <a:endParaRPr lang="id-ID" sz="1200" dirty="0" smtClean="0"/>
          </a:p>
          <a:p>
            <a:pPr algn="just"/>
            <a:r>
              <a:rPr lang="id-ID" sz="1200" b="1" dirty="0" smtClean="0"/>
              <a:t>Environment : </a:t>
            </a:r>
            <a:r>
              <a:rPr lang="en-US" sz="1200" dirty="0" smtClean="0"/>
              <a:t>The processing of engineering thermoplastics requires a higher energy</a:t>
            </a:r>
          </a:p>
          <a:p>
            <a:pPr algn="just"/>
            <a:r>
              <a:rPr lang="en-US" sz="1200" dirty="0" smtClean="0"/>
              <a:t>input than that of commodity plastics, but otherwise there are no particular environmental</a:t>
            </a:r>
            <a:r>
              <a:rPr lang="id-ID" sz="1200" dirty="0" smtClean="0"/>
              <a:t> </a:t>
            </a:r>
            <a:r>
              <a:rPr lang="en-US" sz="1200" dirty="0" smtClean="0"/>
              <a:t>penalties. pc can be recycled if unreinforced.</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668"/>
            <a:ext cx="4953000" cy="369332"/>
          </a:xfrm>
          <a:prstGeom prst="rect">
            <a:avLst/>
          </a:prstGeom>
          <a:noFill/>
        </p:spPr>
        <p:txBody>
          <a:bodyPr wrap="square" rtlCol="0">
            <a:spAutoFit/>
          </a:bodyPr>
          <a:lstStyle/>
          <a:p>
            <a:r>
              <a:rPr lang="en-US" dirty="0" err="1" smtClean="0">
                <a:solidFill>
                  <a:schemeClr val="accent6">
                    <a:lumMod val="75000"/>
                  </a:schemeClr>
                </a:solidFill>
              </a:rPr>
              <a:t>Polyoxymethylene</a:t>
            </a:r>
            <a:r>
              <a:rPr lang="en-US" dirty="0" smtClean="0">
                <a:solidFill>
                  <a:schemeClr val="accent6">
                    <a:lumMod val="75000"/>
                  </a:schemeClr>
                </a:solidFill>
              </a:rPr>
              <a:t> (POM), </a:t>
            </a:r>
            <a:r>
              <a:rPr lang="en-US" dirty="0" err="1" smtClean="0">
                <a:solidFill>
                  <a:schemeClr val="accent6">
                    <a:lumMod val="75000"/>
                  </a:schemeClr>
                </a:solidFill>
              </a:rPr>
              <a:t>Acetal</a:t>
            </a:r>
            <a:endParaRPr lang="en-US" dirty="0">
              <a:solidFill>
                <a:schemeClr val="accent6">
                  <a:lumMod val="75000"/>
                </a:schemeClr>
              </a:solidFill>
            </a:endParaRPr>
          </a:p>
        </p:txBody>
      </p:sp>
      <p:sp>
        <p:nvSpPr>
          <p:cNvPr id="5" name="Rectangle 4"/>
          <p:cNvSpPr/>
          <p:nvPr/>
        </p:nvSpPr>
        <p:spPr>
          <a:xfrm>
            <a:off x="0" y="381000"/>
            <a:ext cx="53340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8" name="Picture 3"/>
          <p:cNvPicPr>
            <a:picLocks noChangeAspect="1" noChangeArrowheads="1"/>
          </p:cNvPicPr>
          <p:nvPr/>
        </p:nvPicPr>
        <p:blipFill>
          <a:blip r:embed="rId2"/>
          <a:srcRect l="62299" t="16667" r="22474" b="22917"/>
          <a:stretch>
            <a:fillRect/>
          </a:stretch>
        </p:blipFill>
        <p:spPr bwMode="auto">
          <a:xfrm>
            <a:off x="6077243" y="16773"/>
            <a:ext cx="3066757" cy="6841227"/>
          </a:xfrm>
          <a:prstGeom prst="rect">
            <a:avLst/>
          </a:prstGeom>
          <a:noFill/>
          <a:ln w="9525">
            <a:noFill/>
            <a:miter lim="800000"/>
            <a:headEnd/>
            <a:tailEnd/>
          </a:ln>
          <a:effectLst/>
        </p:spPr>
      </p:pic>
      <p:sp>
        <p:nvSpPr>
          <p:cNvPr id="9" name="TextBox 8"/>
          <p:cNvSpPr txBox="1"/>
          <p:nvPr/>
        </p:nvSpPr>
        <p:spPr>
          <a:xfrm>
            <a:off x="0" y="2057400"/>
            <a:ext cx="5410200" cy="1169551"/>
          </a:xfrm>
          <a:prstGeom prst="rect">
            <a:avLst/>
          </a:prstGeom>
          <a:noFill/>
        </p:spPr>
        <p:txBody>
          <a:bodyPr wrap="square" rtlCol="0">
            <a:spAutoFit/>
          </a:bodyPr>
          <a:lstStyle/>
          <a:p>
            <a:r>
              <a:rPr lang="id-ID" sz="1400" b="1" dirty="0" smtClean="0"/>
              <a:t>Application : </a:t>
            </a:r>
            <a:r>
              <a:rPr lang="en-US" sz="1400" dirty="0" smtClean="0"/>
              <a:t>Automobile </a:t>
            </a:r>
            <a:r>
              <a:rPr lang="en-US" sz="1400" dirty="0" err="1" smtClean="0"/>
              <a:t>carburettors</a:t>
            </a:r>
            <a:r>
              <a:rPr lang="en-US" sz="1400" dirty="0" smtClean="0"/>
              <a:t> and door handles, videocassette parts, gears and</a:t>
            </a:r>
            <a:r>
              <a:rPr lang="id-ID" sz="1400" dirty="0" smtClean="0"/>
              <a:t> </a:t>
            </a:r>
            <a:r>
              <a:rPr lang="en-US" sz="1400" dirty="0" smtClean="0"/>
              <a:t>bearings, tool handles, plumbing parts, clothing zips.</a:t>
            </a:r>
            <a:endParaRPr lang="id-ID" sz="1400" dirty="0" smtClean="0"/>
          </a:p>
          <a:p>
            <a:endParaRPr lang="id-ID" sz="1400" dirty="0" smtClean="0"/>
          </a:p>
          <a:p>
            <a:r>
              <a:rPr lang="id-ID" sz="1400" b="1" dirty="0" smtClean="0"/>
              <a:t>Environment : </a:t>
            </a:r>
            <a:r>
              <a:rPr lang="en-US" sz="1400" dirty="0" err="1" smtClean="0"/>
              <a:t>Acetal</a:t>
            </a:r>
            <a:r>
              <a:rPr lang="en-US" sz="1400" dirty="0" smtClean="0"/>
              <a:t>, like most thermoplastics, is an oil derivative, but this poses no</a:t>
            </a:r>
            <a:r>
              <a:rPr lang="id-ID" sz="1400" dirty="0" smtClean="0"/>
              <a:t> </a:t>
            </a:r>
            <a:r>
              <a:rPr lang="en-US" sz="1400" dirty="0" smtClean="0"/>
              <a:t>immediate threat to its use.</a:t>
            </a:r>
            <a:endParaRPr lang="en-US" sz="1400" dirty="0"/>
          </a:p>
        </p:txBody>
      </p:sp>
      <p:pic>
        <p:nvPicPr>
          <p:cNvPr id="108548" name="Picture 4" descr="File:Keck clips.jpg"/>
          <p:cNvPicPr>
            <a:picLocks noChangeAspect="1" noChangeArrowheads="1"/>
          </p:cNvPicPr>
          <p:nvPr/>
        </p:nvPicPr>
        <p:blipFill>
          <a:blip r:embed="rId3"/>
          <a:srcRect/>
          <a:stretch>
            <a:fillRect/>
          </a:stretch>
        </p:blipFill>
        <p:spPr bwMode="auto">
          <a:xfrm>
            <a:off x="0" y="4343400"/>
            <a:ext cx="5526593" cy="251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11668"/>
            <a:ext cx="4419600" cy="369332"/>
          </a:xfrm>
          <a:prstGeom prst="rect">
            <a:avLst/>
          </a:prstGeom>
          <a:noFill/>
        </p:spPr>
        <p:txBody>
          <a:bodyPr wrap="square" rtlCol="0">
            <a:spAutoFit/>
          </a:bodyPr>
          <a:lstStyle/>
          <a:p>
            <a:r>
              <a:rPr lang="en-US" dirty="0" err="1" smtClean="0">
                <a:solidFill>
                  <a:schemeClr val="accent6">
                    <a:lumMod val="75000"/>
                  </a:schemeClr>
                </a:solidFill>
              </a:rPr>
              <a:t>Polytetrafluoroethylene</a:t>
            </a:r>
            <a:r>
              <a:rPr lang="en-US" dirty="0" smtClean="0">
                <a:solidFill>
                  <a:schemeClr val="accent6">
                    <a:lumMod val="75000"/>
                  </a:schemeClr>
                </a:solidFill>
              </a:rPr>
              <a:t> (PTFE)</a:t>
            </a:r>
            <a:endParaRPr lang="en-US" dirty="0">
              <a:solidFill>
                <a:schemeClr val="accent6">
                  <a:lumMod val="75000"/>
                </a:schemeClr>
              </a:solidFill>
            </a:endParaRPr>
          </a:p>
        </p:txBody>
      </p:sp>
      <p:sp>
        <p:nvSpPr>
          <p:cNvPr id="5" name="Rectangle 4"/>
          <p:cNvSpPr/>
          <p:nvPr/>
        </p:nvSpPr>
        <p:spPr>
          <a:xfrm>
            <a:off x="3505200" y="381000"/>
            <a:ext cx="56388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109572" name="Picture 4" descr="http://images.wisegeek.com/teflon-pan.jpg"/>
          <p:cNvPicPr>
            <a:picLocks noChangeAspect="1" noChangeArrowheads="1"/>
          </p:cNvPicPr>
          <p:nvPr/>
        </p:nvPicPr>
        <p:blipFill>
          <a:blip r:embed="rId2"/>
          <a:srcRect b="9130"/>
          <a:stretch>
            <a:fillRect/>
          </a:stretch>
        </p:blipFill>
        <p:spPr bwMode="auto">
          <a:xfrm>
            <a:off x="3641932" y="3276600"/>
            <a:ext cx="5502068" cy="3333168"/>
          </a:xfrm>
          <a:prstGeom prst="rect">
            <a:avLst/>
          </a:prstGeom>
          <a:noFill/>
        </p:spPr>
      </p:pic>
      <p:pic>
        <p:nvPicPr>
          <p:cNvPr id="9" name="Picture 3"/>
          <p:cNvPicPr>
            <a:picLocks noChangeAspect="1" noChangeArrowheads="1"/>
          </p:cNvPicPr>
          <p:nvPr/>
        </p:nvPicPr>
        <p:blipFill>
          <a:blip r:embed="rId3"/>
          <a:srcRect l="24231" t="22740" r="60542" b="13542"/>
          <a:stretch>
            <a:fillRect/>
          </a:stretch>
        </p:blipFill>
        <p:spPr bwMode="auto">
          <a:xfrm>
            <a:off x="-1" y="106309"/>
            <a:ext cx="2869809" cy="6751691"/>
          </a:xfrm>
          <a:prstGeom prst="rect">
            <a:avLst/>
          </a:prstGeom>
          <a:noFill/>
          <a:ln w="9525">
            <a:noFill/>
            <a:miter lim="800000"/>
            <a:headEnd/>
            <a:tailEnd/>
          </a:ln>
          <a:effectLst/>
        </p:spPr>
      </p:pic>
      <p:sp>
        <p:nvSpPr>
          <p:cNvPr id="10" name="TextBox 9"/>
          <p:cNvSpPr txBox="1"/>
          <p:nvPr/>
        </p:nvSpPr>
        <p:spPr>
          <a:xfrm>
            <a:off x="3429000" y="1249740"/>
            <a:ext cx="5410200" cy="1569660"/>
          </a:xfrm>
          <a:prstGeom prst="rect">
            <a:avLst/>
          </a:prstGeom>
          <a:noFill/>
        </p:spPr>
        <p:txBody>
          <a:bodyPr wrap="square" rtlCol="0">
            <a:spAutoFit/>
          </a:bodyPr>
          <a:lstStyle/>
          <a:p>
            <a:r>
              <a:rPr lang="id-ID" sz="1200" b="1" dirty="0" smtClean="0"/>
              <a:t>Application : </a:t>
            </a:r>
            <a:r>
              <a:rPr lang="en-US" sz="1200" dirty="0" smtClean="0"/>
              <a:t>Wire and cable covers; high-quality insulating tape; corrosion resistant lining</a:t>
            </a:r>
            <a:r>
              <a:rPr lang="id-ID" sz="1200" dirty="0" smtClean="0"/>
              <a:t> </a:t>
            </a:r>
            <a:r>
              <a:rPr lang="en-US" sz="1200" dirty="0" smtClean="0"/>
              <a:t>for pipes and valves; protective coatings; seals and gaskets; low friction bearings and skis;</a:t>
            </a:r>
            <a:r>
              <a:rPr lang="id-ID" sz="1200" dirty="0" smtClean="0"/>
              <a:t> </a:t>
            </a:r>
            <a:r>
              <a:rPr lang="en-US" sz="1200" dirty="0" smtClean="0"/>
              <a:t>translucent </a:t>
            </a:r>
            <a:r>
              <a:rPr lang="en-US" sz="1200" dirty="0" err="1" smtClean="0"/>
              <a:t>roofi</a:t>
            </a:r>
            <a:r>
              <a:rPr lang="en-US" sz="1200" dirty="0" smtClean="0"/>
              <a:t> </a:t>
            </a:r>
            <a:r>
              <a:rPr lang="en-US" sz="1200" dirty="0" err="1" smtClean="0"/>
              <a:t>ng</a:t>
            </a:r>
            <a:r>
              <a:rPr lang="en-US" sz="1200" dirty="0" smtClean="0"/>
              <a:t> and weather protection for other polymers (e.g. abs); non-stick cooking</a:t>
            </a:r>
            <a:r>
              <a:rPr lang="id-ID" sz="1200" dirty="0" smtClean="0"/>
              <a:t> </a:t>
            </a:r>
            <a:r>
              <a:rPr lang="en-US" sz="1200" dirty="0" smtClean="0"/>
              <a:t>products; water repellent fabrics.</a:t>
            </a:r>
            <a:endParaRPr lang="id-ID" sz="1200" dirty="0" smtClean="0"/>
          </a:p>
          <a:p>
            <a:endParaRPr lang="id-ID" sz="1200" dirty="0" smtClean="0"/>
          </a:p>
          <a:p>
            <a:r>
              <a:rPr lang="id-ID" sz="1200" b="1" dirty="0" smtClean="0"/>
              <a:t>Environment : </a:t>
            </a:r>
            <a:r>
              <a:rPr lang="en-US" sz="1200" dirty="0" smtClean="0"/>
              <a:t>non-fl </a:t>
            </a:r>
            <a:r>
              <a:rPr lang="en-US" sz="1200" dirty="0" err="1" smtClean="0"/>
              <a:t>ammable</a:t>
            </a:r>
            <a:r>
              <a:rPr lang="en-US" sz="1200" dirty="0" smtClean="0"/>
              <a:t> and </a:t>
            </a:r>
            <a:r>
              <a:rPr lang="en-US" sz="1200" dirty="0" err="1" smtClean="0"/>
              <a:t>fda</a:t>
            </a:r>
            <a:r>
              <a:rPr lang="en-US" sz="1200" dirty="0" smtClean="0"/>
              <a:t> approved. Like all thermoplastics,</a:t>
            </a:r>
            <a:r>
              <a:rPr lang="id-ID" sz="1200" dirty="0" smtClean="0"/>
              <a:t> </a:t>
            </a:r>
            <a:r>
              <a:rPr lang="en-US" sz="1200" dirty="0" smtClean="0"/>
              <a:t>simple </a:t>
            </a:r>
            <a:r>
              <a:rPr lang="en-US" sz="1200" dirty="0" err="1" smtClean="0"/>
              <a:t>ptfe</a:t>
            </a:r>
            <a:r>
              <a:rPr lang="en-US" sz="1200" dirty="0" smtClean="0"/>
              <a:t> can be recycled. But in making it into non-stick surfaces, or in transforming it</a:t>
            </a:r>
            <a:r>
              <a:rPr lang="id-ID" sz="1200" dirty="0" smtClean="0"/>
              <a:t> i</a:t>
            </a:r>
            <a:r>
              <a:rPr lang="en-US" sz="1200" dirty="0" err="1" smtClean="0"/>
              <a:t>nto</a:t>
            </a:r>
            <a:r>
              <a:rPr lang="en-US" sz="1200" dirty="0" smtClean="0"/>
              <a:t> </a:t>
            </a:r>
            <a:r>
              <a:rPr lang="en-US" sz="1200" dirty="0" err="1" smtClean="0"/>
              <a:t>GoreTex</a:t>
            </a:r>
            <a:r>
              <a:rPr lang="en-US" sz="1200" dirty="0" smtClean="0"/>
              <a:t>, additives are made which prevent further recycling.</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43800" y="11668"/>
            <a:ext cx="1447800" cy="369332"/>
          </a:xfrm>
          <a:prstGeom prst="rect">
            <a:avLst/>
          </a:prstGeom>
          <a:noFill/>
        </p:spPr>
        <p:txBody>
          <a:bodyPr wrap="square" rtlCol="0">
            <a:spAutoFit/>
          </a:bodyPr>
          <a:lstStyle/>
          <a:p>
            <a:r>
              <a:rPr lang="en-US" dirty="0" err="1" smtClean="0">
                <a:solidFill>
                  <a:schemeClr val="accent6">
                    <a:lumMod val="75000"/>
                  </a:schemeClr>
                </a:solidFill>
              </a:rPr>
              <a:t>Ionomers</a:t>
            </a:r>
            <a:endParaRPr lang="en-US" dirty="0">
              <a:solidFill>
                <a:schemeClr val="accent6">
                  <a:lumMod val="75000"/>
                </a:schemeClr>
              </a:solidFill>
            </a:endParaRPr>
          </a:p>
        </p:txBody>
      </p:sp>
      <p:sp>
        <p:nvSpPr>
          <p:cNvPr id="7" name="Rectangle 6"/>
          <p:cNvSpPr/>
          <p:nvPr/>
        </p:nvSpPr>
        <p:spPr>
          <a:xfrm>
            <a:off x="3319975" y="381000"/>
            <a:ext cx="5824025"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914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9" name="Picture 3"/>
          <p:cNvPicPr>
            <a:picLocks noChangeAspect="1" noChangeArrowheads="1"/>
          </p:cNvPicPr>
          <p:nvPr/>
        </p:nvPicPr>
        <p:blipFill>
          <a:blip r:embed="rId2"/>
          <a:srcRect l="62299" t="28125" r="22474" b="9952"/>
          <a:stretch>
            <a:fillRect/>
          </a:stretch>
        </p:blipFill>
        <p:spPr bwMode="auto">
          <a:xfrm>
            <a:off x="74327" y="50409"/>
            <a:ext cx="2922091" cy="6681040"/>
          </a:xfrm>
          <a:prstGeom prst="rect">
            <a:avLst/>
          </a:prstGeom>
          <a:noFill/>
          <a:ln w="9525">
            <a:noFill/>
            <a:miter lim="800000"/>
            <a:headEnd/>
            <a:tailEnd/>
          </a:ln>
          <a:effectLst/>
        </p:spPr>
      </p:pic>
      <p:sp>
        <p:nvSpPr>
          <p:cNvPr id="10" name="TextBox 9"/>
          <p:cNvSpPr txBox="1"/>
          <p:nvPr/>
        </p:nvSpPr>
        <p:spPr>
          <a:xfrm>
            <a:off x="3352800" y="933271"/>
            <a:ext cx="5791200" cy="1200329"/>
          </a:xfrm>
          <a:prstGeom prst="rect">
            <a:avLst/>
          </a:prstGeom>
          <a:noFill/>
        </p:spPr>
        <p:txBody>
          <a:bodyPr wrap="square" rtlCol="0">
            <a:spAutoFit/>
          </a:bodyPr>
          <a:lstStyle/>
          <a:p>
            <a:r>
              <a:rPr lang="id-ID" sz="1200" b="1" dirty="0" smtClean="0"/>
              <a:t>Application : </a:t>
            </a:r>
            <a:r>
              <a:rPr lang="en-US" sz="1200" dirty="0" smtClean="0"/>
              <a:t>Food packaging, athletic soles with metal inserts, ski boots, ice skate shells,</a:t>
            </a:r>
          </a:p>
          <a:p>
            <a:r>
              <a:rPr lang="en-US" sz="1200" dirty="0" smtClean="0"/>
              <a:t>wrestling mats, thermal pipe insulation, license plate holders, golf ball covers, automotive</a:t>
            </a:r>
          </a:p>
          <a:p>
            <a:r>
              <a:rPr lang="en-US" sz="1200" dirty="0" smtClean="0"/>
              <a:t>bumpers, snack food packaging, blister packs, bottles.</a:t>
            </a:r>
            <a:endParaRPr lang="id-ID" sz="1200" dirty="0" smtClean="0"/>
          </a:p>
          <a:p>
            <a:endParaRPr lang="id-ID" sz="1200" dirty="0" smtClean="0"/>
          </a:p>
          <a:p>
            <a:r>
              <a:rPr lang="id-ID" sz="1200" b="1" dirty="0" smtClean="0"/>
              <a:t>Environment : </a:t>
            </a:r>
            <a:r>
              <a:rPr lang="en-US" sz="1200" dirty="0" err="1" smtClean="0"/>
              <a:t>Ionomers</a:t>
            </a:r>
            <a:r>
              <a:rPr lang="en-US" sz="1200" dirty="0" smtClean="0"/>
              <a:t> have properties that resemble </a:t>
            </a:r>
            <a:r>
              <a:rPr lang="en-US" sz="1200" dirty="0" err="1" smtClean="0"/>
              <a:t>thermosets</a:t>
            </a:r>
            <a:r>
              <a:rPr lang="en-US" sz="1200" dirty="0" smtClean="0"/>
              <a:t> yet they can be</a:t>
            </a:r>
          </a:p>
          <a:p>
            <a:r>
              <a:rPr lang="en-US" sz="1200" dirty="0" smtClean="0"/>
              <a:t>recycled – an attractive combination.</a:t>
            </a:r>
            <a:endParaRPr lang="en-US" sz="1200" dirty="0"/>
          </a:p>
        </p:txBody>
      </p:sp>
      <p:pic>
        <p:nvPicPr>
          <p:cNvPr id="110596" name="Picture 4" descr="http://theaposition.com/herbgould/wp-content/uploads/sites/43/2011/04/golf_ball1.jpg"/>
          <p:cNvPicPr>
            <a:picLocks noChangeAspect="1" noChangeArrowheads="1"/>
          </p:cNvPicPr>
          <p:nvPr/>
        </p:nvPicPr>
        <p:blipFill>
          <a:blip r:embed="rId3"/>
          <a:srcRect/>
          <a:stretch>
            <a:fillRect/>
          </a:stretch>
        </p:blipFill>
        <p:spPr bwMode="auto">
          <a:xfrm>
            <a:off x="3409952" y="2590801"/>
            <a:ext cx="5734048" cy="4267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1593706" cy="369332"/>
          </a:xfrm>
          <a:prstGeom prst="rect">
            <a:avLst/>
          </a:prstGeom>
        </p:spPr>
        <p:txBody>
          <a:bodyPr wrap="none">
            <a:spAutoFit/>
          </a:bodyPr>
          <a:lstStyle/>
          <a:p>
            <a:r>
              <a:rPr lang="en-US" dirty="0" smtClean="0">
                <a:solidFill>
                  <a:schemeClr val="accent6">
                    <a:lumMod val="75000"/>
                  </a:schemeClr>
                </a:solidFill>
              </a:rPr>
              <a:t>Celluloses (CA)</a:t>
            </a:r>
            <a:endParaRPr lang="en-US" dirty="0">
              <a:solidFill>
                <a:schemeClr val="accent6">
                  <a:lumMod val="75000"/>
                </a:schemeClr>
              </a:solidFill>
            </a:endParaRPr>
          </a:p>
        </p:txBody>
      </p:sp>
      <p:sp>
        <p:nvSpPr>
          <p:cNvPr id="5" name="Rectangle 4"/>
          <p:cNvSpPr/>
          <p:nvPr/>
        </p:nvSpPr>
        <p:spPr>
          <a:xfrm>
            <a:off x="1" y="381000"/>
            <a:ext cx="54102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111618" name="Picture 2" descr="China Multi - Function, Cellulose Acetate , Non - Toxic Hexagon Green Usage CA Screwdriver supplier"/>
          <p:cNvPicPr>
            <a:picLocks noChangeAspect="1" noChangeArrowheads="1"/>
          </p:cNvPicPr>
          <p:nvPr/>
        </p:nvPicPr>
        <p:blipFill>
          <a:blip r:embed="rId2"/>
          <a:srcRect/>
          <a:stretch>
            <a:fillRect/>
          </a:stretch>
        </p:blipFill>
        <p:spPr bwMode="auto">
          <a:xfrm>
            <a:off x="0" y="2910092"/>
            <a:ext cx="5261317" cy="3947908"/>
          </a:xfrm>
          <a:prstGeom prst="rect">
            <a:avLst/>
          </a:prstGeom>
          <a:noFill/>
        </p:spPr>
      </p:pic>
      <p:pic>
        <p:nvPicPr>
          <p:cNvPr id="8" name="Picture 3"/>
          <p:cNvPicPr>
            <a:picLocks noChangeAspect="1" noChangeArrowheads="1"/>
          </p:cNvPicPr>
          <p:nvPr/>
        </p:nvPicPr>
        <p:blipFill>
          <a:blip r:embed="rId3"/>
          <a:srcRect l="23943" t="21779" r="61028" b="18029"/>
          <a:stretch>
            <a:fillRect/>
          </a:stretch>
        </p:blipFill>
        <p:spPr bwMode="auto">
          <a:xfrm>
            <a:off x="6020973" y="145365"/>
            <a:ext cx="2959246" cy="6663625"/>
          </a:xfrm>
          <a:prstGeom prst="rect">
            <a:avLst/>
          </a:prstGeom>
          <a:noFill/>
          <a:ln w="9525">
            <a:noFill/>
            <a:miter lim="800000"/>
            <a:headEnd/>
            <a:tailEnd/>
          </a:ln>
          <a:effectLst/>
        </p:spPr>
      </p:pic>
      <p:sp>
        <p:nvSpPr>
          <p:cNvPr id="9" name="TextBox 8"/>
          <p:cNvSpPr txBox="1"/>
          <p:nvPr/>
        </p:nvSpPr>
        <p:spPr>
          <a:xfrm>
            <a:off x="76200" y="1068050"/>
            <a:ext cx="5181600" cy="1446550"/>
          </a:xfrm>
          <a:prstGeom prst="rect">
            <a:avLst/>
          </a:prstGeom>
          <a:noFill/>
        </p:spPr>
        <p:txBody>
          <a:bodyPr wrap="square" rtlCol="0">
            <a:spAutoFit/>
          </a:bodyPr>
          <a:lstStyle/>
          <a:p>
            <a:pPr algn="just"/>
            <a:r>
              <a:rPr lang="id-ID" sz="1100" b="1" dirty="0" smtClean="0"/>
              <a:t>Application : </a:t>
            </a:r>
            <a:r>
              <a:rPr lang="en-US" sz="1100" dirty="0" smtClean="0"/>
              <a:t>Film packaging, sunglasses, safety glasses, eye glass frames, laminated brochures,</a:t>
            </a:r>
            <a:r>
              <a:rPr lang="id-ID" sz="1100" dirty="0" smtClean="0"/>
              <a:t> </a:t>
            </a:r>
            <a:r>
              <a:rPr lang="en-US" sz="1100" dirty="0" smtClean="0"/>
              <a:t>tool handles, hammer heads, electric screwdrivers, photographic </a:t>
            </a:r>
            <a:r>
              <a:rPr lang="en-US" sz="1100" dirty="0" err="1" smtClean="0"/>
              <a:t>fi</a:t>
            </a:r>
            <a:r>
              <a:rPr lang="id-ID" sz="1100" dirty="0" smtClean="0"/>
              <a:t>l</a:t>
            </a:r>
            <a:r>
              <a:rPr lang="en-US" sz="1100" dirty="0" smtClean="0"/>
              <a:t>m, typewriter</a:t>
            </a:r>
            <a:r>
              <a:rPr lang="id-ID" sz="1100" dirty="0" smtClean="0"/>
              <a:t> </a:t>
            </a:r>
            <a:r>
              <a:rPr lang="en-US" sz="1100" dirty="0" smtClean="0"/>
              <a:t>keys, blister packaging, combs, hair decoration.</a:t>
            </a:r>
            <a:endParaRPr lang="id-ID" sz="1100" dirty="0" smtClean="0"/>
          </a:p>
          <a:p>
            <a:pPr algn="just"/>
            <a:endParaRPr lang="id-ID" sz="1100" dirty="0" smtClean="0"/>
          </a:p>
          <a:p>
            <a:pPr algn="just"/>
            <a:r>
              <a:rPr lang="id-ID" sz="1100" b="1" dirty="0" smtClean="0"/>
              <a:t>Environment : </a:t>
            </a:r>
            <a:r>
              <a:rPr lang="en-US" sz="1100" dirty="0" smtClean="0"/>
              <a:t>renewable material – forms one ingredient in cellulose-</a:t>
            </a:r>
          </a:p>
          <a:p>
            <a:pPr algn="just"/>
            <a:r>
              <a:rPr lang="en-US" sz="1100" dirty="0" smtClean="0"/>
              <a:t>based polymers. The processing, however, involves chemicals that create a problem</a:t>
            </a:r>
          </a:p>
          <a:p>
            <a:pPr algn="just"/>
            <a:r>
              <a:rPr lang="en-US" sz="1100" dirty="0" smtClean="0"/>
              <a:t>of disposal. Most cellulose-based polymers burn easily, requiring protection from naked</a:t>
            </a:r>
          </a:p>
          <a:p>
            <a:pPr algn="just"/>
            <a:r>
              <a:rPr lang="en-US" sz="1100" dirty="0" smtClean="0"/>
              <a:t>fl </a:t>
            </a:r>
            <a:r>
              <a:rPr lang="en-US" sz="1100" dirty="0" err="1" smtClean="0"/>
              <a:t>ame</a:t>
            </a:r>
            <a:r>
              <a:rPr lang="en-US" sz="1100" dirty="0" smtClean="0"/>
              <a:t>. Some are bio-degradable.</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4343400" cy="369332"/>
          </a:xfrm>
          <a:prstGeom prst="rect">
            <a:avLst/>
          </a:prstGeom>
          <a:noFill/>
        </p:spPr>
        <p:txBody>
          <a:bodyPr wrap="square" rtlCol="0">
            <a:spAutoFit/>
          </a:bodyPr>
          <a:lstStyle/>
          <a:p>
            <a:r>
              <a:rPr lang="en-US" dirty="0" smtClean="0">
                <a:solidFill>
                  <a:schemeClr val="accent6">
                    <a:lumMod val="75000"/>
                  </a:schemeClr>
                </a:solidFill>
              </a:rPr>
              <a:t>Polyvinylchloride (PVC)</a:t>
            </a:r>
            <a:endParaRPr lang="en-US" dirty="0">
              <a:solidFill>
                <a:schemeClr val="accent6">
                  <a:lumMod val="75000"/>
                </a:schemeClr>
              </a:solidFill>
            </a:endParaRPr>
          </a:p>
        </p:txBody>
      </p:sp>
      <p:sp>
        <p:nvSpPr>
          <p:cNvPr id="5" name="Rectangle 4"/>
          <p:cNvSpPr/>
          <p:nvPr/>
        </p:nvSpPr>
        <p:spPr>
          <a:xfrm>
            <a:off x="1" y="381000"/>
            <a:ext cx="5257799"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81000"/>
            <a:ext cx="5029200" cy="369332"/>
          </a:xfrm>
          <a:prstGeom prst="rect">
            <a:avLst/>
          </a:prstGeom>
          <a:noFill/>
        </p:spPr>
        <p:txBody>
          <a:bodyPr wrap="square" rtlCol="0">
            <a:spAutoFit/>
          </a:bodyPr>
          <a:lstStyle/>
          <a:p>
            <a:r>
              <a:rPr lang="en-US" dirty="0" smtClean="0">
                <a:solidFill>
                  <a:schemeClr val="bg1"/>
                </a:solidFill>
              </a:rPr>
              <a:t>thermoplastic, elastomeric and thermosetting</a:t>
            </a:r>
            <a:endParaRPr lang="en-US" dirty="0">
              <a:solidFill>
                <a:schemeClr val="bg1"/>
              </a:solidFill>
            </a:endParaRPr>
          </a:p>
        </p:txBody>
      </p:sp>
      <p:pic>
        <p:nvPicPr>
          <p:cNvPr id="112642" name="Picture 2" descr="http://us.123rf.com/400wm/400/400/naumoid/naumoid1012/naumoid101200052/8466187-grey-pvc-sewer-pipes-background.jpg"/>
          <p:cNvPicPr>
            <a:picLocks noChangeAspect="1" noChangeArrowheads="1"/>
          </p:cNvPicPr>
          <p:nvPr/>
        </p:nvPicPr>
        <p:blipFill>
          <a:blip r:embed="rId2"/>
          <a:srcRect t="17276"/>
          <a:stretch>
            <a:fillRect/>
          </a:stretch>
        </p:blipFill>
        <p:spPr bwMode="auto">
          <a:xfrm>
            <a:off x="0" y="3048000"/>
            <a:ext cx="5334000" cy="3810000"/>
          </a:xfrm>
          <a:prstGeom prst="rect">
            <a:avLst/>
          </a:prstGeom>
          <a:noFill/>
        </p:spPr>
      </p:pic>
      <p:pic>
        <p:nvPicPr>
          <p:cNvPr id="8" name="Picture 3"/>
          <p:cNvPicPr>
            <a:picLocks noChangeAspect="1" noChangeArrowheads="1"/>
          </p:cNvPicPr>
          <p:nvPr/>
        </p:nvPicPr>
        <p:blipFill>
          <a:blip r:embed="rId3"/>
          <a:srcRect l="62218" t="20817" r="22537" b="18798"/>
          <a:stretch>
            <a:fillRect/>
          </a:stretch>
        </p:blipFill>
        <p:spPr bwMode="auto">
          <a:xfrm>
            <a:off x="6105378" y="91142"/>
            <a:ext cx="3038622" cy="6766858"/>
          </a:xfrm>
          <a:prstGeom prst="rect">
            <a:avLst/>
          </a:prstGeom>
          <a:noFill/>
          <a:ln w="9525">
            <a:noFill/>
            <a:miter lim="800000"/>
            <a:headEnd/>
            <a:tailEnd/>
          </a:ln>
          <a:effectLst/>
        </p:spPr>
      </p:pic>
      <p:sp>
        <p:nvSpPr>
          <p:cNvPr id="9" name="TextBox 8"/>
          <p:cNvSpPr txBox="1"/>
          <p:nvPr/>
        </p:nvSpPr>
        <p:spPr>
          <a:xfrm>
            <a:off x="152400" y="990600"/>
            <a:ext cx="4953000" cy="1754326"/>
          </a:xfrm>
          <a:prstGeom prst="rect">
            <a:avLst/>
          </a:prstGeom>
          <a:noFill/>
        </p:spPr>
        <p:txBody>
          <a:bodyPr wrap="square" rtlCol="0">
            <a:spAutoFit/>
          </a:bodyPr>
          <a:lstStyle/>
          <a:p>
            <a:pPr algn="just"/>
            <a:r>
              <a:rPr lang="id-ID" sz="1200" b="1" dirty="0" smtClean="0"/>
              <a:t>Application : </a:t>
            </a:r>
            <a:r>
              <a:rPr lang="en-US" sz="1200" dirty="0" smtClean="0"/>
              <a:t>pipes, fittings, </a:t>
            </a:r>
            <a:r>
              <a:rPr lang="en-US" sz="1200" dirty="0" err="1" smtClean="0"/>
              <a:t>profi</a:t>
            </a:r>
            <a:r>
              <a:rPr lang="en-US" sz="1200" dirty="0" smtClean="0"/>
              <a:t> les, road signs, cosmetic packaging, canoes, garden</a:t>
            </a:r>
            <a:r>
              <a:rPr lang="id-ID" sz="1200" dirty="0" smtClean="0"/>
              <a:t> </a:t>
            </a:r>
            <a:r>
              <a:rPr lang="en-US" sz="1200" dirty="0" smtClean="0"/>
              <a:t>hoses, vinyl flooring, windows and cladding, vinyl records, dolls, medical tubes. </a:t>
            </a:r>
            <a:r>
              <a:rPr lang="en-US" sz="1200" dirty="0" err="1" smtClean="0"/>
              <a:t>elpvc:artificial</a:t>
            </a:r>
            <a:r>
              <a:rPr lang="en-US" sz="1200" dirty="0" smtClean="0"/>
              <a:t> leather, wire insulation, </a:t>
            </a:r>
            <a:r>
              <a:rPr lang="en-US" sz="1200" dirty="0" err="1" smtClean="0"/>
              <a:t>fi</a:t>
            </a:r>
            <a:r>
              <a:rPr lang="en-US" sz="1200" dirty="0" smtClean="0"/>
              <a:t> lm, sheet, fabric, car upholstery.</a:t>
            </a:r>
            <a:endParaRPr lang="id-ID" sz="1200" dirty="0" smtClean="0"/>
          </a:p>
          <a:p>
            <a:pPr algn="just"/>
            <a:endParaRPr lang="id-ID" sz="1200" dirty="0" smtClean="0"/>
          </a:p>
          <a:p>
            <a:r>
              <a:rPr lang="id-ID" sz="1200" b="1" dirty="0" smtClean="0"/>
              <a:t>Environment : </a:t>
            </a:r>
            <a:r>
              <a:rPr lang="en-US" sz="1200" dirty="0" smtClean="0"/>
              <a:t>The</a:t>
            </a:r>
            <a:r>
              <a:rPr lang="id-ID" sz="1200" dirty="0" smtClean="0"/>
              <a:t> </a:t>
            </a:r>
            <a:r>
              <a:rPr lang="en-US" sz="1200" dirty="0" smtClean="0"/>
              <a:t>polymer </a:t>
            </a:r>
            <a:r>
              <a:rPr lang="en-US" sz="1200" dirty="0" err="1" smtClean="0"/>
              <a:t>pvc</a:t>
            </a:r>
            <a:r>
              <a:rPr lang="en-US" sz="1200" dirty="0" smtClean="0"/>
              <a:t> has no known harmful effects. Disposal, however, can be a problem: thermal</a:t>
            </a:r>
            <a:r>
              <a:rPr lang="id-ID" sz="1200" dirty="0" smtClean="0"/>
              <a:t> </a:t>
            </a:r>
            <a:r>
              <a:rPr lang="en-US" sz="1200" dirty="0" smtClean="0"/>
              <a:t>degradation releases chlorine, </a:t>
            </a:r>
            <a:r>
              <a:rPr lang="en-US" sz="1200" dirty="0" err="1" smtClean="0"/>
              <a:t>HCl</a:t>
            </a:r>
            <a:r>
              <a:rPr lang="en-US" sz="1200" dirty="0" smtClean="0"/>
              <a:t> and other toxic compounds, requiring special high</a:t>
            </a:r>
            <a:r>
              <a:rPr lang="id-ID" sz="1200" dirty="0" smtClean="0"/>
              <a:t> </a:t>
            </a:r>
            <a:r>
              <a:rPr lang="en-US" sz="1200" dirty="0" smtClean="0"/>
              <a:t>temperature incineration for safety.</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3200" y="0"/>
            <a:ext cx="2362200" cy="369332"/>
          </a:xfrm>
          <a:prstGeom prst="rect">
            <a:avLst/>
          </a:prstGeom>
          <a:noFill/>
        </p:spPr>
        <p:txBody>
          <a:bodyPr wrap="square" rtlCol="0">
            <a:spAutoFit/>
          </a:bodyPr>
          <a:lstStyle/>
          <a:p>
            <a:r>
              <a:rPr lang="en-US" dirty="0" smtClean="0">
                <a:solidFill>
                  <a:schemeClr val="accent6">
                    <a:lumMod val="75000"/>
                  </a:schemeClr>
                </a:solidFill>
              </a:rPr>
              <a:t>Polyurethane (PU)</a:t>
            </a:r>
            <a:endParaRPr lang="en-US" dirty="0">
              <a:solidFill>
                <a:schemeClr val="accent6">
                  <a:lumMod val="75000"/>
                </a:schemeClr>
              </a:solidFill>
            </a:endParaRPr>
          </a:p>
        </p:txBody>
      </p:sp>
      <p:sp>
        <p:nvSpPr>
          <p:cNvPr id="5" name="Rectangle 4"/>
          <p:cNvSpPr/>
          <p:nvPr/>
        </p:nvSpPr>
        <p:spPr>
          <a:xfrm>
            <a:off x="3886201" y="381000"/>
            <a:ext cx="5257799"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43600" y="381000"/>
            <a:ext cx="2590800" cy="369332"/>
          </a:xfrm>
          <a:prstGeom prst="rect">
            <a:avLst/>
          </a:prstGeom>
          <a:noFill/>
        </p:spPr>
        <p:txBody>
          <a:bodyPr wrap="square" rtlCol="0">
            <a:spAutoFit/>
          </a:bodyPr>
          <a:lstStyle/>
          <a:p>
            <a:r>
              <a:rPr lang="en-US" dirty="0" smtClean="0">
                <a:solidFill>
                  <a:schemeClr val="bg1"/>
                </a:solidFill>
              </a:rPr>
              <a:t>P</a:t>
            </a:r>
            <a:r>
              <a:rPr lang="id-ID" dirty="0" smtClean="0">
                <a:solidFill>
                  <a:schemeClr val="bg1"/>
                </a:solidFill>
              </a:rPr>
              <a:t>olimer that are foamed</a:t>
            </a:r>
          </a:p>
        </p:txBody>
      </p:sp>
      <p:pic>
        <p:nvPicPr>
          <p:cNvPr id="113666" name="Picture 2" descr="http://manufacturability.files.wordpress.com/2013/02/320405.jpeg"/>
          <p:cNvPicPr>
            <a:picLocks noChangeAspect="1" noChangeArrowheads="1"/>
          </p:cNvPicPr>
          <p:nvPr/>
        </p:nvPicPr>
        <p:blipFill>
          <a:blip r:embed="rId2"/>
          <a:srcRect t="7143" b="7143"/>
          <a:stretch>
            <a:fillRect/>
          </a:stretch>
        </p:blipFill>
        <p:spPr bwMode="auto">
          <a:xfrm>
            <a:off x="3924886" y="3886199"/>
            <a:ext cx="5219114" cy="2980487"/>
          </a:xfrm>
          <a:prstGeom prst="rect">
            <a:avLst/>
          </a:prstGeom>
          <a:noFill/>
        </p:spPr>
      </p:pic>
      <p:pic>
        <p:nvPicPr>
          <p:cNvPr id="8" name="Picture 3"/>
          <p:cNvPicPr>
            <a:picLocks noChangeAspect="1" noChangeArrowheads="1"/>
          </p:cNvPicPr>
          <p:nvPr/>
        </p:nvPicPr>
        <p:blipFill>
          <a:blip r:embed="rId3"/>
          <a:srcRect l="24267" t="21202" r="60704" b="17260"/>
          <a:stretch>
            <a:fillRect/>
          </a:stretch>
        </p:blipFill>
        <p:spPr bwMode="auto">
          <a:xfrm>
            <a:off x="91439" y="194237"/>
            <a:ext cx="2758609" cy="6350757"/>
          </a:xfrm>
          <a:prstGeom prst="rect">
            <a:avLst/>
          </a:prstGeom>
          <a:noFill/>
          <a:ln w="9525">
            <a:noFill/>
            <a:miter lim="800000"/>
            <a:headEnd/>
            <a:tailEnd/>
          </a:ln>
          <a:effectLst/>
        </p:spPr>
      </p:pic>
      <p:sp>
        <p:nvSpPr>
          <p:cNvPr id="9" name="TextBox 8"/>
          <p:cNvSpPr txBox="1"/>
          <p:nvPr/>
        </p:nvSpPr>
        <p:spPr>
          <a:xfrm>
            <a:off x="3886200" y="990600"/>
            <a:ext cx="5029200" cy="2862322"/>
          </a:xfrm>
          <a:prstGeom prst="rect">
            <a:avLst/>
          </a:prstGeom>
          <a:noFill/>
        </p:spPr>
        <p:txBody>
          <a:bodyPr wrap="square" rtlCol="0">
            <a:spAutoFit/>
          </a:bodyPr>
          <a:lstStyle/>
          <a:p>
            <a:r>
              <a:rPr lang="id-ID" sz="1200" b="1" dirty="0" smtClean="0"/>
              <a:t>Application : </a:t>
            </a:r>
            <a:r>
              <a:rPr lang="en-US" sz="1200" dirty="0" smtClean="0"/>
              <a:t>Cushioning and seating, packaging, running shoe soles, tires, wheels, fuel</a:t>
            </a:r>
            <a:r>
              <a:rPr lang="id-ID" sz="1200" dirty="0" smtClean="0"/>
              <a:t> </a:t>
            </a:r>
            <a:r>
              <a:rPr lang="en-US" sz="1200" dirty="0" smtClean="0"/>
              <a:t>hoses, gears, bearings, wheels, car bumpers, adhesives, fabric-coatings for </a:t>
            </a:r>
            <a:r>
              <a:rPr lang="en-US" sz="1200" dirty="0" err="1" smtClean="0"/>
              <a:t>infl</a:t>
            </a:r>
            <a:r>
              <a:rPr lang="en-US" sz="1200" dirty="0" smtClean="0"/>
              <a:t> </a:t>
            </a:r>
            <a:r>
              <a:rPr lang="en-US" sz="1200" dirty="0" err="1" smtClean="0"/>
              <a:t>atables</a:t>
            </a:r>
            <a:r>
              <a:rPr lang="en-US" sz="1200" dirty="0" smtClean="0"/>
              <a:t>,</a:t>
            </a:r>
            <a:r>
              <a:rPr lang="id-ID" sz="1200" dirty="0" smtClean="0"/>
              <a:t> </a:t>
            </a:r>
            <a:r>
              <a:rPr lang="en-US" sz="1200" dirty="0" smtClean="0"/>
              <a:t>transmission belts, diaphragms, coatings that are resistant to dry-cleaning, furniture,</a:t>
            </a:r>
            <a:r>
              <a:rPr lang="id-ID" sz="1200" dirty="0" smtClean="0"/>
              <a:t> </a:t>
            </a:r>
            <a:r>
              <a:rPr lang="en-US" sz="1200" dirty="0" smtClean="0"/>
              <a:t>thermal insulation in refrigerators and freezers; as </a:t>
            </a:r>
            <a:r>
              <a:rPr lang="en-US" sz="1200" dirty="0" err="1" smtClean="0"/>
              <a:t>elastomers</a:t>
            </a:r>
            <a:r>
              <a:rPr lang="en-US" sz="1200" dirty="0" smtClean="0"/>
              <a:t>: truck wheels, shoe heals,</a:t>
            </a:r>
            <a:r>
              <a:rPr lang="id-ID" sz="1200" dirty="0" smtClean="0"/>
              <a:t> </a:t>
            </a:r>
            <a:r>
              <a:rPr lang="en-US" sz="1200" dirty="0" smtClean="0"/>
              <a:t>bumpers, conveyor belts and metal forming dyes.</a:t>
            </a:r>
            <a:endParaRPr lang="id-ID" sz="1200" dirty="0" smtClean="0"/>
          </a:p>
          <a:p>
            <a:endParaRPr lang="id-ID" sz="1200" dirty="0" smtClean="0"/>
          </a:p>
          <a:p>
            <a:r>
              <a:rPr lang="id-ID" sz="1200" b="1" dirty="0" smtClean="0"/>
              <a:t>Environment : </a:t>
            </a:r>
            <a:r>
              <a:rPr lang="en-US" sz="1200" dirty="0" smtClean="0"/>
              <a:t>synthesized from </a:t>
            </a:r>
            <a:r>
              <a:rPr lang="en-US" sz="1200" dirty="0" err="1" smtClean="0"/>
              <a:t>diisocyanate</a:t>
            </a:r>
            <a:r>
              <a:rPr lang="en-US" sz="1200" dirty="0" smtClean="0"/>
              <a:t> and a polyester or polyether. The</a:t>
            </a:r>
          </a:p>
          <a:p>
            <a:r>
              <a:rPr lang="en-US" sz="1200" dirty="0" err="1" smtClean="0"/>
              <a:t>diisocyanate</a:t>
            </a:r>
            <a:r>
              <a:rPr lang="en-US" sz="1200" dirty="0" smtClean="0"/>
              <a:t> is toxic, requiring precautions during production. </a:t>
            </a:r>
            <a:r>
              <a:rPr lang="en-US" sz="1200" dirty="0" err="1" smtClean="0"/>
              <a:t>pu</a:t>
            </a:r>
            <a:r>
              <a:rPr lang="en-US" sz="1200" dirty="0" smtClean="0"/>
              <a:t> itself is inert and nontoxic.</a:t>
            </a:r>
            <a:r>
              <a:rPr lang="id-ID" sz="1200" dirty="0" smtClean="0"/>
              <a:t> </a:t>
            </a:r>
            <a:r>
              <a:rPr lang="en-US" sz="1200" dirty="0" smtClean="0"/>
              <a:t>The fl </a:t>
            </a:r>
            <a:r>
              <a:rPr lang="en-US" sz="1200" dirty="0" err="1" smtClean="0"/>
              <a:t>ammability</a:t>
            </a:r>
            <a:r>
              <a:rPr lang="en-US" sz="1200" dirty="0" smtClean="0"/>
              <a:t> of </a:t>
            </a:r>
            <a:r>
              <a:rPr lang="en-US" sz="1200" dirty="0" err="1" smtClean="0"/>
              <a:t>pu</a:t>
            </a:r>
            <a:r>
              <a:rPr lang="en-US" sz="1200" dirty="0" smtClean="0"/>
              <a:t> foam, and the use of cfcs as blowing agents in the foaming</a:t>
            </a:r>
            <a:r>
              <a:rPr lang="id-ID" sz="1200" dirty="0" smtClean="0"/>
              <a:t> </a:t>
            </a:r>
            <a:r>
              <a:rPr lang="en-US" sz="1200" dirty="0" smtClean="0"/>
              <a:t>process were, at one time, a cause for concern.</a:t>
            </a:r>
            <a:r>
              <a:rPr lang="id-ID" sz="1200" dirty="0" smtClean="0"/>
              <a:t> </a:t>
            </a:r>
            <a:r>
              <a:rPr lang="en-US" sz="1200" dirty="0" smtClean="0"/>
              <a:t>Thermoplastic pus can be recycled (thermosetting pus cannot), and when all useful </a:t>
            </a:r>
            <a:r>
              <a:rPr lang="en-US" sz="1200" dirty="0" err="1" smtClean="0"/>
              <a:t>lifeis</a:t>
            </a:r>
            <a:r>
              <a:rPr lang="en-US" sz="1200" dirty="0" smtClean="0"/>
              <a:t> over, incinerated to recover heat. Legislation for return of packaging and disposal </a:t>
            </a:r>
            <a:r>
              <a:rPr lang="en-US" sz="1200" dirty="0" err="1" smtClean="0"/>
              <a:t>problemsmay</a:t>
            </a:r>
            <a:r>
              <a:rPr lang="en-US" sz="1200" dirty="0" smtClean="0"/>
              <a:t> disadvantage </a:t>
            </a:r>
            <a:r>
              <a:rPr lang="en-US" sz="1200" dirty="0" err="1" smtClean="0"/>
              <a:t>pu</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0" y="11668"/>
            <a:ext cx="1905000" cy="369332"/>
          </a:xfrm>
          <a:prstGeom prst="rect">
            <a:avLst/>
          </a:prstGeom>
          <a:noFill/>
        </p:spPr>
        <p:txBody>
          <a:bodyPr wrap="square" rtlCol="0">
            <a:spAutoFit/>
          </a:bodyPr>
          <a:lstStyle/>
          <a:p>
            <a:r>
              <a:rPr lang="en-US" dirty="0" smtClean="0">
                <a:solidFill>
                  <a:schemeClr val="accent6">
                    <a:lumMod val="75000"/>
                  </a:schemeClr>
                </a:solidFill>
              </a:rPr>
              <a:t>Silicones</a:t>
            </a:r>
            <a:endParaRPr lang="en-US" dirty="0">
              <a:solidFill>
                <a:schemeClr val="accent6">
                  <a:lumMod val="75000"/>
                </a:schemeClr>
              </a:solidFill>
            </a:endParaRPr>
          </a:p>
        </p:txBody>
      </p:sp>
      <p:sp>
        <p:nvSpPr>
          <p:cNvPr id="6" name="Rectangle 5"/>
          <p:cNvSpPr/>
          <p:nvPr/>
        </p:nvSpPr>
        <p:spPr>
          <a:xfrm>
            <a:off x="3886201" y="381000"/>
            <a:ext cx="5257799"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381000"/>
            <a:ext cx="1828800" cy="369332"/>
          </a:xfrm>
          <a:prstGeom prst="rect">
            <a:avLst/>
          </a:prstGeom>
          <a:noFill/>
        </p:spPr>
        <p:txBody>
          <a:bodyPr wrap="square" rtlCol="0">
            <a:spAutoFit/>
          </a:bodyPr>
          <a:lstStyle/>
          <a:p>
            <a:r>
              <a:rPr lang="id-ID" dirty="0" smtClean="0">
                <a:solidFill>
                  <a:schemeClr val="bg1"/>
                </a:solidFill>
              </a:rPr>
              <a:t>Elastomers</a:t>
            </a:r>
          </a:p>
        </p:txBody>
      </p:sp>
      <p:pic>
        <p:nvPicPr>
          <p:cNvPr id="8" name="Picture 3"/>
          <p:cNvPicPr>
            <a:picLocks noChangeAspect="1" noChangeArrowheads="1"/>
          </p:cNvPicPr>
          <p:nvPr/>
        </p:nvPicPr>
        <p:blipFill>
          <a:blip r:embed="rId2"/>
          <a:srcRect l="62002" t="20433" r="22321" b="17067"/>
          <a:stretch>
            <a:fillRect/>
          </a:stretch>
        </p:blipFill>
        <p:spPr bwMode="auto">
          <a:xfrm>
            <a:off x="152400" y="228599"/>
            <a:ext cx="2900289" cy="6500647"/>
          </a:xfrm>
          <a:prstGeom prst="rect">
            <a:avLst/>
          </a:prstGeom>
          <a:noFill/>
          <a:ln w="9525">
            <a:noFill/>
            <a:miter lim="800000"/>
            <a:headEnd/>
            <a:tailEnd/>
          </a:ln>
          <a:effectLst/>
        </p:spPr>
      </p:pic>
      <p:pic>
        <p:nvPicPr>
          <p:cNvPr id="114692" name="Picture 4" descr="http://www.smooth-on.com/images/moldstarthumb.jpg"/>
          <p:cNvPicPr>
            <a:picLocks noChangeAspect="1" noChangeArrowheads="1"/>
          </p:cNvPicPr>
          <p:nvPr/>
        </p:nvPicPr>
        <p:blipFill>
          <a:blip r:embed="rId3"/>
          <a:srcRect/>
          <a:stretch>
            <a:fillRect/>
          </a:stretch>
        </p:blipFill>
        <p:spPr bwMode="auto">
          <a:xfrm>
            <a:off x="3938953" y="2954215"/>
            <a:ext cx="5205047" cy="3903785"/>
          </a:xfrm>
          <a:prstGeom prst="rect">
            <a:avLst/>
          </a:prstGeom>
          <a:noFill/>
        </p:spPr>
      </p:pic>
      <p:sp>
        <p:nvSpPr>
          <p:cNvPr id="11" name="TextBox 10"/>
          <p:cNvSpPr txBox="1"/>
          <p:nvPr/>
        </p:nvSpPr>
        <p:spPr>
          <a:xfrm>
            <a:off x="3962400" y="914400"/>
            <a:ext cx="4953000" cy="1569660"/>
          </a:xfrm>
          <a:prstGeom prst="rect">
            <a:avLst/>
          </a:prstGeom>
          <a:noFill/>
        </p:spPr>
        <p:txBody>
          <a:bodyPr wrap="square" rtlCol="0">
            <a:spAutoFit/>
          </a:bodyPr>
          <a:lstStyle/>
          <a:p>
            <a:r>
              <a:rPr lang="id-ID" sz="1200" b="1" dirty="0" smtClean="0"/>
              <a:t>Application : </a:t>
            </a:r>
            <a:r>
              <a:rPr lang="en-US" sz="1200" dirty="0" smtClean="0"/>
              <a:t>Wire and cable insulation, mold release agents, lens cleaning tissue coatings,</a:t>
            </a:r>
            <a:r>
              <a:rPr lang="id-ID" sz="1200" dirty="0" smtClean="0"/>
              <a:t> </a:t>
            </a:r>
            <a:r>
              <a:rPr lang="en-US" sz="1200" dirty="0" smtClean="0"/>
              <a:t>seals, gaskets, adhesives, o-rings, insulation, encapsulation and potting of electronic</a:t>
            </a:r>
            <a:r>
              <a:rPr lang="id-ID" sz="1200" dirty="0" smtClean="0"/>
              <a:t> </a:t>
            </a:r>
            <a:r>
              <a:rPr lang="en-US" sz="1200" dirty="0" smtClean="0"/>
              <a:t>circuitry, surgical and food processing equipment, baby bottle tips, breast implants, swimming</a:t>
            </a:r>
            <a:r>
              <a:rPr lang="id-ID" sz="1200" dirty="0" smtClean="0"/>
              <a:t> </a:t>
            </a:r>
            <a:r>
              <a:rPr lang="en-US" sz="1200" dirty="0" smtClean="0"/>
              <a:t>caps and seals for swimming goggles.</a:t>
            </a:r>
            <a:endParaRPr lang="id-ID" sz="1200" dirty="0" smtClean="0"/>
          </a:p>
          <a:p>
            <a:endParaRPr lang="id-ID" sz="1200" dirty="0" smtClean="0"/>
          </a:p>
          <a:p>
            <a:r>
              <a:rPr lang="id-ID" sz="1200" b="1" dirty="0" smtClean="0"/>
              <a:t>Environment : </a:t>
            </a:r>
            <a:r>
              <a:rPr lang="en-US" sz="1200" dirty="0" smtClean="0"/>
              <a:t>Silicones are energy intensive – although they are not oil-derivatives.</a:t>
            </a:r>
            <a:r>
              <a:rPr lang="id-ID" sz="1200" dirty="0" smtClean="0"/>
              <a:t> </a:t>
            </a:r>
            <a:r>
              <a:rPr lang="en-US" sz="1200" dirty="0" smtClean="0"/>
              <a:t>They cannot be recycled.</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2629631" cy="369332"/>
          </a:xfrm>
          <a:prstGeom prst="rect">
            <a:avLst/>
          </a:prstGeom>
        </p:spPr>
        <p:txBody>
          <a:bodyPr wrap="none">
            <a:spAutoFit/>
          </a:bodyPr>
          <a:lstStyle/>
          <a:p>
            <a:r>
              <a:rPr lang="en-US" dirty="0" smtClean="0">
                <a:solidFill>
                  <a:schemeClr val="accent6">
                    <a:lumMod val="75000"/>
                  </a:schemeClr>
                </a:solidFill>
              </a:rPr>
              <a:t>Polyesters (PET, PBT, </a:t>
            </a:r>
            <a:r>
              <a:rPr lang="en-US" dirty="0" err="1" smtClean="0">
                <a:solidFill>
                  <a:schemeClr val="accent6">
                    <a:lumMod val="75000"/>
                  </a:schemeClr>
                </a:solidFill>
              </a:rPr>
              <a:t>PETg</a:t>
            </a:r>
            <a:r>
              <a:rPr lang="en-US" dirty="0" smtClean="0">
                <a:solidFill>
                  <a:schemeClr val="accent6">
                    <a:lumMod val="75000"/>
                  </a:schemeClr>
                </a:solidFill>
              </a:rPr>
              <a:t>)</a:t>
            </a:r>
            <a:endParaRPr lang="en-US" dirty="0">
              <a:solidFill>
                <a:schemeClr val="accent6">
                  <a:lumMod val="75000"/>
                </a:schemeClr>
              </a:solidFill>
            </a:endParaRPr>
          </a:p>
        </p:txBody>
      </p:sp>
      <p:sp>
        <p:nvSpPr>
          <p:cNvPr id="5" name="Rectangle 4"/>
          <p:cNvSpPr/>
          <p:nvPr/>
        </p:nvSpPr>
        <p:spPr>
          <a:xfrm>
            <a:off x="1" y="381000"/>
            <a:ext cx="5257799"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81000"/>
            <a:ext cx="5029200" cy="369332"/>
          </a:xfrm>
          <a:prstGeom prst="rect">
            <a:avLst/>
          </a:prstGeom>
          <a:noFill/>
        </p:spPr>
        <p:txBody>
          <a:bodyPr wrap="square" rtlCol="0">
            <a:spAutoFit/>
          </a:bodyPr>
          <a:lstStyle/>
          <a:p>
            <a:r>
              <a:rPr lang="en-US" dirty="0" smtClean="0">
                <a:solidFill>
                  <a:schemeClr val="bg1"/>
                </a:solidFill>
              </a:rPr>
              <a:t>thermoplastic</a:t>
            </a:r>
            <a:endParaRPr lang="en-US" dirty="0">
              <a:solidFill>
                <a:schemeClr val="bg1"/>
              </a:solidFill>
            </a:endParaRPr>
          </a:p>
        </p:txBody>
      </p:sp>
      <p:pic>
        <p:nvPicPr>
          <p:cNvPr id="115714" name="Picture 2" descr="Pinnacle recycled polyesters with Crypton Green finish by Burch Fabrics Group"/>
          <p:cNvPicPr>
            <a:picLocks noChangeAspect="1" noChangeArrowheads="1"/>
          </p:cNvPicPr>
          <p:nvPr/>
        </p:nvPicPr>
        <p:blipFill>
          <a:blip r:embed="rId2"/>
          <a:srcRect/>
          <a:stretch>
            <a:fillRect/>
          </a:stretch>
        </p:blipFill>
        <p:spPr bwMode="auto">
          <a:xfrm>
            <a:off x="0" y="3048000"/>
            <a:ext cx="5238750" cy="3810000"/>
          </a:xfrm>
          <a:prstGeom prst="rect">
            <a:avLst/>
          </a:prstGeom>
          <a:noFill/>
        </p:spPr>
      </p:pic>
      <p:pic>
        <p:nvPicPr>
          <p:cNvPr id="115715" name="Picture 3"/>
          <p:cNvPicPr>
            <a:picLocks noChangeAspect="1" noChangeArrowheads="1"/>
          </p:cNvPicPr>
          <p:nvPr/>
        </p:nvPicPr>
        <p:blipFill>
          <a:blip r:embed="rId3"/>
          <a:srcRect l="16984" t="15577" r="63104" b="8462"/>
          <a:stretch>
            <a:fillRect/>
          </a:stretch>
        </p:blipFill>
        <p:spPr bwMode="auto">
          <a:xfrm>
            <a:off x="5964702" y="0"/>
            <a:ext cx="3179298" cy="6818948"/>
          </a:xfrm>
          <a:prstGeom prst="rect">
            <a:avLst/>
          </a:prstGeom>
          <a:noFill/>
          <a:ln w="9525">
            <a:noFill/>
            <a:miter lim="800000"/>
            <a:headEnd/>
            <a:tailEnd/>
          </a:ln>
          <a:effectLst/>
        </p:spPr>
      </p:pic>
      <p:sp>
        <p:nvSpPr>
          <p:cNvPr id="9" name="TextBox 8"/>
          <p:cNvSpPr txBox="1"/>
          <p:nvPr/>
        </p:nvSpPr>
        <p:spPr>
          <a:xfrm>
            <a:off x="0" y="990600"/>
            <a:ext cx="5334000" cy="2031325"/>
          </a:xfrm>
          <a:prstGeom prst="rect">
            <a:avLst/>
          </a:prstGeom>
          <a:noFill/>
        </p:spPr>
        <p:txBody>
          <a:bodyPr wrap="square" rtlCol="0">
            <a:spAutoFit/>
          </a:bodyPr>
          <a:lstStyle/>
          <a:p>
            <a:pPr algn="just"/>
            <a:r>
              <a:rPr lang="id-ID" sz="1400" b="1" dirty="0" smtClean="0"/>
              <a:t>Application : </a:t>
            </a:r>
            <a:r>
              <a:rPr lang="en-US" sz="1400" dirty="0" smtClean="0"/>
              <a:t>Decorative </a:t>
            </a:r>
            <a:r>
              <a:rPr lang="en-US" sz="1400" dirty="0" err="1" smtClean="0"/>
              <a:t>fi</a:t>
            </a:r>
            <a:r>
              <a:rPr lang="en-US" sz="1400" dirty="0" smtClean="0"/>
              <a:t> lm, </a:t>
            </a:r>
            <a:r>
              <a:rPr lang="en-US" sz="1400" dirty="0" err="1" smtClean="0"/>
              <a:t>metallized</a:t>
            </a:r>
            <a:r>
              <a:rPr lang="en-US" sz="1400" dirty="0" smtClean="0"/>
              <a:t> balloons, photography tape, videotape, carbonated</a:t>
            </a:r>
            <a:r>
              <a:rPr lang="id-ID" sz="1400" dirty="0" smtClean="0"/>
              <a:t> </a:t>
            </a:r>
            <a:r>
              <a:rPr lang="en-US" sz="1400" dirty="0" smtClean="0"/>
              <a:t>drink containers, oven-proof cookware, windsurfing sails, credit cards, carpets, </a:t>
            </a:r>
            <a:r>
              <a:rPr lang="en-US" sz="1400" dirty="0" err="1" smtClean="0"/>
              <a:t>clothing,brushes</a:t>
            </a:r>
            <a:r>
              <a:rPr lang="en-US" sz="1400" dirty="0" smtClean="0"/>
              <a:t>, boats, </a:t>
            </a:r>
            <a:r>
              <a:rPr lang="en-US" sz="1400" dirty="0" err="1" smtClean="0"/>
              <a:t>fi</a:t>
            </a:r>
            <a:r>
              <a:rPr lang="en-US" sz="1400" dirty="0" smtClean="0"/>
              <a:t> </a:t>
            </a:r>
            <a:r>
              <a:rPr lang="en-US" sz="1400" dirty="0" err="1" smtClean="0"/>
              <a:t>shing</a:t>
            </a:r>
            <a:r>
              <a:rPr lang="en-US" sz="1400" dirty="0" smtClean="0"/>
              <a:t> rods, automobile body panels.</a:t>
            </a:r>
            <a:endParaRPr lang="id-ID" sz="1400" dirty="0" smtClean="0"/>
          </a:p>
          <a:p>
            <a:pPr algn="just"/>
            <a:endParaRPr lang="id-ID" sz="1400" dirty="0" smtClean="0"/>
          </a:p>
          <a:p>
            <a:pPr algn="just"/>
            <a:r>
              <a:rPr lang="id-ID" sz="1400" b="1" dirty="0" smtClean="0"/>
              <a:t>Environment : </a:t>
            </a:r>
            <a:r>
              <a:rPr lang="en-US" sz="1400" dirty="0" smtClean="0"/>
              <a:t>bottles take less energy to make than glass bottles of the same</a:t>
            </a:r>
            <a:r>
              <a:rPr lang="id-ID" sz="1400" dirty="0" smtClean="0"/>
              <a:t> </a:t>
            </a:r>
            <a:r>
              <a:rPr lang="en-US" sz="1400" dirty="0" smtClean="0"/>
              <a:t>volume, and they are much lighter – saving fuel in delivery. Thick-walled bottles can be</a:t>
            </a:r>
            <a:r>
              <a:rPr lang="id-ID" sz="1400" dirty="0" smtClean="0"/>
              <a:t> </a:t>
            </a:r>
            <a:r>
              <a:rPr lang="en-US" sz="1400" dirty="0" smtClean="0"/>
              <a:t>reused; thin-walled bottles can be recycled – and are, particularly in the us.</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987771" cy="369332"/>
          </a:xfrm>
          <a:prstGeom prst="rect">
            <a:avLst/>
          </a:prstGeom>
        </p:spPr>
        <p:txBody>
          <a:bodyPr wrap="none">
            <a:spAutoFit/>
          </a:bodyPr>
          <a:lstStyle/>
          <a:p>
            <a:r>
              <a:rPr lang="en-US" dirty="0" err="1" smtClean="0">
                <a:solidFill>
                  <a:schemeClr val="accent6">
                    <a:lumMod val="75000"/>
                  </a:schemeClr>
                </a:solidFill>
              </a:rPr>
              <a:t>Phenolic</a:t>
            </a:r>
            <a:endParaRPr lang="en-US" dirty="0">
              <a:solidFill>
                <a:schemeClr val="accent6">
                  <a:lumMod val="75000"/>
                </a:schemeClr>
              </a:solidFill>
            </a:endParaRPr>
          </a:p>
        </p:txBody>
      </p:sp>
      <p:sp>
        <p:nvSpPr>
          <p:cNvPr id="5" name="Rectangle 4"/>
          <p:cNvSpPr/>
          <p:nvPr/>
        </p:nvSpPr>
        <p:spPr>
          <a:xfrm>
            <a:off x="1" y="381000"/>
            <a:ext cx="5257799"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81000"/>
            <a:ext cx="5029200" cy="369332"/>
          </a:xfrm>
          <a:prstGeom prst="rect">
            <a:avLst/>
          </a:prstGeom>
          <a:noFill/>
        </p:spPr>
        <p:txBody>
          <a:bodyPr wrap="square" rtlCol="0">
            <a:spAutoFit/>
          </a:bodyPr>
          <a:lstStyle/>
          <a:p>
            <a:r>
              <a:rPr lang="en-US" dirty="0" smtClean="0">
                <a:solidFill>
                  <a:schemeClr val="bg1"/>
                </a:solidFill>
              </a:rPr>
              <a:t>P</a:t>
            </a:r>
            <a:r>
              <a:rPr lang="id-ID" dirty="0" smtClean="0">
                <a:solidFill>
                  <a:schemeClr val="bg1"/>
                </a:solidFill>
              </a:rPr>
              <a:t>olimer that are foamed (thermosetting)</a:t>
            </a:r>
          </a:p>
        </p:txBody>
      </p:sp>
      <p:pic>
        <p:nvPicPr>
          <p:cNvPr id="116738" name="Picture 2" descr="color thru phenolic partitions"/>
          <p:cNvPicPr>
            <a:picLocks noChangeAspect="1" noChangeArrowheads="1"/>
          </p:cNvPicPr>
          <p:nvPr/>
        </p:nvPicPr>
        <p:blipFill>
          <a:blip r:embed="rId2"/>
          <a:srcRect/>
          <a:stretch>
            <a:fillRect/>
          </a:stretch>
        </p:blipFill>
        <p:spPr bwMode="auto">
          <a:xfrm>
            <a:off x="-1" y="4290150"/>
            <a:ext cx="2700997" cy="2567850"/>
          </a:xfrm>
          <a:prstGeom prst="rect">
            <a:avLst/>
          </a:prstGeom>
          <a:noFill/>
        </p:spPr>
      </p:pic>
      <p:pic>
        <p:nvPicPr>
          <p:cNvPr id="116740" name="Picture 4" descr="black core phenolic partitions"/>
          <p:cNvPicPr>
            <a:picLocks noChangeAspect="1" noChangeArrowheads="1"/>
          </p:cNvPicPr>
          <p:nvPr/>
        </p:nvPicPr>
        <p:blipFill>
          <a:blip r:embed="rId3"/>
          <a:srcRect/>
          <a:stretch>
            <a:fillRect/>
          </a:stretch>
        </p:blipFill>
        <p:spPr bwMode="auto">
          <a:xfrm>
            <a:off x="2667000" y="4286249"/>
            <a:ext cx="2695575" cy="2571751"/>
          </a:xfrm>
          <a:prstGeom prst="rect">
            <a:avLst/>
          </a:prstGeom>
          <a:noFill/>
        </p:spPr>
      </p:pic>
      <p:pic>
        <p:nvPicPr>
          <p:cNvPr id="116741" name="Picture 5"/>
          <p:cNvPicPr>
            <a:picLocks noChangeAspect="1" noChangeArrowheads="1"/>
          </p:cNvPicPr>
          <p:nvPr/>
        </p:nvPicPr>
        <p:blipFill>
          <a:blip r:embed="rId4"/>
          <a:srcRect l="65007" t="11458" r="15666" b="13542"/>
          <a:stretch>
            <a:fillRect/>
          </a:stretch>
        </p:blipFill>
        <p:spPr bwMode="auto">
          <a:xfrm>
            <a:off x="6019800" y="0"/>
            <a:ext cx="3124200" cy="6816436"/>
          </a:xfrm>
          <a:prstGeom prst="rect">
            <a:avLst/>
          </a:prstGeom>
          <a:noFill/>
          <a:ln w="9525">
            <a:noFill/>
            <a:miter lim="800000"/>
            <a:headEnd/>
            <a:tailEnd/>
          </a:ln>
          <a:effectLst/>
        </p:spPr>
      </p:pic>
      <p:sp>
        <p:nvSpPr>
          <p:cNvPr id="10" name="TextBox 9"/>
          <p:cNvSpPr txBox="1"/>
          <p:nvPr/>
        </p:nvSpPr>
        <p:spPr>
          <a:xfrm>
            <a:off x="0" y="1195387"/>
            <a:ext cx="5410200" cy="2462213"/>
          </a:xfrm>
          <a:prstGeom prst="rect">
            <a:avLst/>
          </a:prstGeom>
          <a:noFill/>
        </p:spPr>
        <p:txBody>
          <a:bodyPr wrap="square" rtlCol="0">
            <a:spAutoFit/>
          </a:bodyPr>
          <a:lstStyle/>
          <a:p>
            <a:pPr algn="just"/>
            <a:r>
              <a:rPr lang="id-ID" sz="1400" b="1" dirty="0" smtClean="0"/>
              <a:t>Application : </a:t>
            </a:r>
            <a:r>
              <a:rPr lang="en-US" sz="1400" dirty="0" smtClean="0"/>
              <a:t>Switchboards, insulating washers, intricate punched parts (</a:t>
            </a:r>
            <a:r>
              <a:rPr lang="en-US" sz="1400" dirty="0" err="1" smtClean="0"/>
              <a:t>phenolic</a:t>
            </a:r>
            <a:r>
              <a:rPr lang="en-US" sz="1400" dirty="0" smtClean="0"/>
              <a:t> with</a:t>
            </a:r>
            <a:r>
              <a:rPr lang="id-ID" sz="1400" dirty="0" smtClean="0"/>
              <a:t> </a:t>
            </a:r>
            <a:r>
              <a:rPr lang="en-US" sz="1400" dirty="0" smtClean="0"/>
              <a:t>paper laminate), gears, pinions, bearings, bushings (</a:t>
            </a:r>
            <a:r>
              <a:rPr lang="en-US" sz="1400" dirty="0" err="1" smtClean="0"/>
              <a:t>phenolic</a:t>
            </a:r>
            <a:r>
              <a:rPr lang="en-US" sz="1400" dirty="0" smtClean="0"/>
              <a:t> with cotton laminate), gaskets</a:t>
            </a:r>
            <a:r>
              <a:rPr lang="id-ID" sz="1400" dirty="0" smtClean="0"/>
              <a:t> </a:t>
            </a:r>
            <a:r>
              <a:rPr lang="en-US" sz="1400" dirty="0" smtClean="0"/>
              <a:t>and seals (</a:t>
            </a:r>
            <a:r>
              <a:rPr lang="en-US" sz="1400" dirty="0" err="1" smtClean="0"/>
              <a:t>phenolic</a:t>
            </a:r>
            <a:r>
              <a:rPr lang="en-US" sz="1400" dirty="0" smtClean="0"/>
              <a:t> with glass), used to bond friction materials for automotive brake</a:t>
            </a:r>
            <a:r>
              <a:rPr lang="id-ID" sz="1400" dirty="0" smtClean="0"/>
              <a:t> </a:t>
            </a:r>
            <a:r>
              <a:rPr lang="en-US" sz="1400" dirty="0" smtClean="0"/>
              <a:t>linings, beads, knife handles, paperweights, billiard balls, domestic plugs and switches,</a:t>
            </a:r>
            <a:r>
              <a:rPr lang="id-ID" sz="1400" dirty="0" smtClean="0"/>
              <a:t> </a:t>
            </a:r>
            <a:r>
              <a:rPr lang="en-US" sz="1400" dirty="0" smtClean="0"/>
              <a:t>telephones, fuse box covers, distributor heads, saucepan handles and knobs, golf ball heads</a:t>
            </a:r>
            <a:r>
              <a:rPr lang="id-ID" sz="1400" dirty="0" smtClean="0"/>
              <a:t> </a:t>
            </a:r>
            <a:r>
              <a:rPr lang="en-US" sz="1400" dirty="0" smtClean="0"/>
              <a:t>for typewriters, toilet seats. As a foam, </a:t>
            </a:r>
            <a:r>
              <a:rPr lang="en-US" sz="1400" dirty="0" err="1" smtClean="0"/>
              <a:t>phenolic</a:t>
            </a:r>
            <a:r>
              <a:rPr lang="en-US" sz="1400" dirty="0" smtClean="0"/>
              <a:t> resin is used in paneling for building work;</a:t>
            </a:r>
            <a:r>
              <a:rPr lang="id-ID" sz="1400" dirty="0" smtClean="0"/>
              <a:t> </a:t>
            </a:r>
            <a:r>
              <a:rPr lang="en-US" sz="1400" dirty="0" smtClean="0"/>
              <a:t>its </a:t>
            </a:r>
            <a:r>
              <a:rPr lang="en-US" sz="1400" dirty="0" err="1" smtClean="0"/>
              <a:t>fi</a:t>
            </a:r>
            <a:r>
              <a:rPr lang="en-US" sz="1400" dirty="0" smtClean="0"/>
              <a:t> ne resistance is a particular attraction.</a:t>
            </a:r>
            <a:endParaRPr lang="id-ID" sz="1400" dirty="0" smtClean="0"/>
          </a:p>
          <a:p>
            <a:pPr algn="just"/>
            <a:endParaRPr lang="id-ID" sz="1400" dirty="0" smtClean="0"/>
          </a:p>
          <a:p>
            <a:pPr algn="just"/>
            <a:r>
              <a:rPr lang="id-ID" sz="1400" b="1" dirty="0" smtClean="0"/>
              <a:t>Environment : </a:t>
            </a:r>
            <a:r>
              <a:rPr lang="en-US" sz="1400" dirty="0" err="1" smtClean="0"/>
              <a:t>Phenolics</a:t>
            </a:r>
            <a:r>
              <a:rPr lang="en-US" sz="1400" dirty="0" smtClean="0"/>
              <a:t>, like all </a:t>
            </a:r>
            <a:r>
              <a:rPr lang="en-US" sz="1400" dirty="0" err="1" smtClean="0"/>
              <a:t>thermosets</a:t>
            </a:r>
            <a:r>
              <a:rPr lang="en-US" sz="1400" dirty="0" smtClean="0"/>
              <a:t>, cannot be recycled.</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85800"/>
            <a:ext cx="4038600" cy="533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762000"/>
            <a:ext cx="5105400" cy="4801314"/>
          </a:xfrm>
          <a:prstGeom prst="rect">
            <a:avLst/>
          </a:prstGeom>
          <a:noFill/>
        </p:spPr>
        <p:txBody>
          <a:bodyPr wrap="square" rtlCol="0">
            <a:spAutoFit/>
          </a:bodyPr>
          <a:lstStyle/>
          <a:p>
            <a:r>
              <a:rPr lang="id-ID" dirty="0" smtClean="0">
                <a:solidFill>
                  <a:schemeClr val="bg1"/>
                </a:solidFill>
              </a:rPr>
              <a:t>Termoplastik polimer</a:t>
            </a:r>
          </a:p>
          <a:p>
            <a:endParaRPr lang="id-ID" dirty="0"/>
          </a:p>
          <a:p>
            <a:r>
              <a:rPr lang="en-US" dirty="0" err="1"/>
              <a:t>Acrylonitrile</a:t>
            </a:r>
            <a:r>
              <a:rPr lang="en-US" dirty="0"/>
              <a:t>-butadiene-styrene (abs)</a:t>
            </a:r>
          </a:p>
          <a:p>
            <a:r>
              <a:rPr lang="en-US" dirty="0"/>
              <a:t>Cellulose</a:t>
            </a:r>
          </a:p>
          <a:p>
            <a:r>
              <a:rPr lang="en-US" dirty="0" err="1"/>
              <a:t>Ionomers</a:t>
            </a:r>
            <a:endParaRPr lang="en-US" dirty="0"/>
          </a:p>
          <a:p>
            <a:r>
              <a:rPr lang="en-US" dirty="0"/>
              <a:t>Polyamide (Nylon, pa)</a:t>
            </a:r>
          </a:p>
          <a:p>
            <a:r>
              <a:rPr lang="en-US" dirty="0"/>
              <a:t>Polycarbonate (pc)</a:t>
            </a:r>
          </a:p>
          <a:p>
            <a:r>
              <a:rPr lang="en-US" dirty="0" err="1"/>
              <a:t>Polyetheretherkeytone</a:t>
            </a:r>
            <a:r>
              <a:rPr lang="en-US" dirty="0"/>
              <a:t> (peek)</a:t>
            </a:r>
          </a:p>
          <a:p>
            <a:r>
              <a:rPr lang="en-US" dirty="0"/>
              <a:t>Polyethylene (</a:t>
            </a:r>
            <a:r>
              <a:rPr lang="en-US" dirty="0" err="1"/>
              <a:t>pe</a:t>
            </a:r>
            <a:r>
              <a:rPr lang="en-US" dirty="0"/>
              <a:t>)</a:t>
            </a:r>
          </a:p>
          <a:p>
            <a:r>
              <a:rPr lang="en-US" dirty="0" err="1"/>
              <a:t>Polymethylmethacrylate</a:t>
            </a:r>
            <a:r>
              <a:rPr lang="en-US" dirty="0"/>
              <a:t> (</a:t>
            </a:r>
            <a:r>
              <a:rPr lang="en-US" dirty="0" err="1"/>
              <a:t>pmma</a:t>
            </a:r>
            <a:r>
              <a:rPr lang="en-US" dirty="0"/>
              <a:t>)</a:t>
            </a:r>
          </a:p>
          <a:p>
            <a:r>
              <a:rPr lang="en-US" dirty="0" err="1"/>
              <a:t>Polyoxymethylene</a:t>
            </a:r>
            <a:r>
              <a:rPr lang="en-US" dirty="0"/>
              <a:t> (</a:t>
            </a:r>
            <a:r>
              <a:rPr lang="en-US" dirty="0" err="1"/>
              <a:t>pom</a:t>
            </a:r>
            <a:r>
              <a:rPr lang="en-US" dirty="0"/>
              <a:t>)</a:t>
            </a:r>
          </a:p>
          <a:p>
            <a:r>
              <a:rPr lang="en-US" dirty="0"/>
              <a:t>Polypropylene (pp)</a:t>
            </a:r>
          </a:p>
          <a:p>
            <a:r>
              <a:rPr lang="en-US" dirty="0"/>
              <a:t>Polystyrene (</a:t>
            </a:r>
            <a:r>
              <a:rPr lang="en-US" dirty="0" err="1"/>
              <a:t>ps</a:t>
            </a:r>
            <a:r>
              <a:rPr lang="en-US" dirty="0"/>
              <a:t>)</a:t>
            </a:r>
          </a:p>
          <a:p>
            <a:r>
              <a:rPr lang="en-US" dirty="0" err="1"/>
              <a:t>Polytetrafluoroethylene</a:t>
            </a:r>
            <a:r>
              <a:rPr lang="en-US" dirty="0"/>
              <a:t> (</a:t>
            </a:r>
            <a:r>
              <a:rPr lang="en-US" dirty="0" err="1"/>
              <a:t>ptfe</a:t>
            </a:r>
            <a:r>
              <a:rPr lang="en-US" dirty="0"/>
              <a:t>)</a:t>
            </a:r>
          </a:p>
          <a:p>
            <a:r>
              <a:rPr lang="en-US" dirty="0"/>
              <a:t>Polyvinylchloride (</a:t>
            </a:r>
            <a:r>
              <a:rPr lang="en-US" dirty="0" err="1"/>
              <a:t>tppvc</a:t>
            </a:r>
            <a:r>
              <a:rPr lang="en-US" dirty="0"/>
              <a:t>)</a:t>
            </a:r>
          </a:p>
          <a:p>
            <a:r>
              <a:rPr lang="en-US" dirty="0"/>
              <a:t>Polyurethanes (</a:t>
            </a:r>
            <a:r>
              <a:rPr lang="en-US" dirty="0" err="1"/>
              <a:t>tppu</a:t>
            </a:r>
            <a:r>
              <a:rPr lang="en-US" dirty="0"/>
              <a:t>)</a:t>
            </a:r>
          </a:p>
          <a:p>
            <a:r>
              <a:rPr lang="en-US" dirty="0"/>
              <a:t>Polyesters (pet, </a:t>
            </a:r>
            <a:r>
              <a:rPr lang="en-US" dirty="0" err="1"/>
              <a:t>pete</a:t>
            </a:r>
            <a:r>
              <a:rPr lang="en-US" dirty="0"/>
              <a:t>, </a:t>
            </a:r>
            <a:r>
              <a:rPr lang="en-US" dirty="0" err="1"/>
              <a:t>pbt</a:t>
            </a:r>
            <a:r>
              <a:rPr lang="en-US" dirty="0"/>
              <a:t>)</a:t>
            </a:r>
          </a:p>
        </p:txBody>
      </p:sp>
      <p:sp>
        <p:nvSpPr>
          <p:cNvPr id="6" name="Rectangle 5"/>
          <p:cNvSpPr/>
          <p:nvPr/>
        </p:nvSpPr>
        <p:spPr>
          <a:xfrm>
            <a:off x="152400" y="685800"/>
            <a:ext cx="84406" cy="482873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685086"/>
            <a:ext cx="4038600" cy="533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761286"/>
            <a:ext cx="5105400" cy="2308324"/>
          </a:xfrm>
          <a:prstGeom prst="rect">
            <a:avLst/>
          </a:prstGeom>
          <a:noFill/>
        </p:spPr>
        <p:txBody>
          <a:bodyPr wrap="square" rtlCol="0">
            <a:spAutoFit/>
          </a:bodyPr>
          <a:lstStyle/>
          <a:p>
            <a:r>
              <a:rPr lang="id-ID" dirty="0" smtClean="0">
                <a:solidFill>
                  <a:schemeClr val="bg1"/>
                </a:solidFill>
              </a:rPr>
              <a:t>Termoseting polimer</a:t>
            </a:r>
          </a:p>
          <a:p>
            <a:endParaRPr lang="id-ID" dirty="0"/>
          </a:p>
          <a:p>
            <a:r>
              <a:rPr lang="en-US" dirty="0"/>
              <a:t>Epoxy</a:t>
            </a:r>
          </a:p>
          <a:p>
            <a:r>
              <a:rPr lang="en-US" dirty="0" err="1"/>
              <a:t>Phenolic</a:t>
            </a:r>
            <a:endParaRPr lang="en-US" dirty="0"/>
          </a:p>
          <a:p>
            <a:r>
              <a:rPr lang="en-US" dirty="0"/>
              <a:t>Polyester</a:t>
            </a:r>
          </a:p>
          <a:p>
            <a:r>
              <a:rPr lang="en-US" dirty="0"/>
              <a:t>Polyurethane (</a:t>
            </a:r>
            <a:r>
              <a:rPr lang="en-US" dirty="0" err="1"/>
              <a:t>tspu</a:t>
            </a:r>
            <a:r>
              <a:rPr lang="en-US" dirty="0"/>
              <a:t>)</a:t>
            </a:r>
          </a:p>
          <a:p>
            <a:r>
              <a:rPr lang="en-US" dirty="0"/>
              <a:t>Polyvinylchloride (</a:t>
            </a:r>
            <a:r>
              <a:rPr lang="en-US" dirty="0" err="1"/>
              <a:t>tspvc</a:t>
            </a:r>
            <a:r>
              <a:rPr lang="en-US" dirty="0" smtClean="0"/>
              <a:t>)</a:t>
            </a:r>
            <a:endParaRPr lang="id-ID" dirty="0" smtClean="0"/>
          </a:p>
          <a:p>
            <a:endParaRPr lang="en-US" dirty="0"/>
          </a:p>
        </p:txBody>
      </p:sp>
      <p:sp>
        <p:nvSpPr>
          <p:cNvPr id="9" name="Rectangle 8"/>
          <p:cNvSpPr/>
          <p:nvPr/>
        </p:nvSpPr>
        <p:spPr>
          <a:xfrm>
            <a:off x="4724400" y="685086"/>
            <a:ext cx="84406" cy="482873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600" y="0"/>
            <a:ext cx="2050626" cy="369332"/>
          </a:xfrm>
          <a:prstGeom prst="rect">
            <a:avLst/>
          </a:prstGeom>
        </p:spPr>
        <p:txBody>
          <a:bodyPr wrap="none">
            <a:spAutoFit/>
          </a:bodyPr>
          <a:lstStyle/>
          <a:p>
            <a:r>
              <a:rPr lang="en-US" dirty="0" smtClean="0">
                <a:solidFill>
                  <a:schemeClr val="accent6">
                    <a:lumMod val="75000"/>
                  </a:schemeClr>
                </a:solidFill>
              </a:rPr>
              <a:t>Urea-formaldehyde</a:t>
            </a:r>
            <a:endParaRPr lang="en-US" dirty="0">
              <a:solidFill>
                <a:schemeClr val="accent6">
                  <a:lumMod val="75000"/>
                </a:schemeClr>
              </a:solidFill>
            </a:endParaRPr>
          </a:p>
        </p:txBody>
      </p:sp>
      <p:sp>
        <p:nvSpPr>
          <p:cNvPr id="5" name="Rectangle 4"/>
          <p:cNvSpPr/>
          <p:nvPr/>
        </p:nvSpPr>
        <p:spPr>
          <a:xfrm>
            <a:off x="3886201" y="381000"/>
            <a:ext cx="5257799"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381000"/>
            <a:ext cx="1828800" cy="369332"/>
          </a:xfrm>
          <a:prstGeom prst="rect">
            <a:avLst/>
          </a:prstGeom>
          <a:noFill/>
        </p:spPr>
        <p:txBody>
          <a:bodyPr wrap="square" rtlCol="0">
            <a:spAutoFit/>
          </a:bodyPr>
          <a:lstStyle/>
          <a:p>
            <a:r>
              <a:rPr lang="id-ID" dirty="0" smtClean="0">
                <a:solidFill>
                  <a:schemeClr val="bg1"/>
                </a:solidFill>
              </a:rPr>
              <a:t>Thermosetting</a:t>
            </a:r>
          </a:p>
        </p:txBody>
      </p:sp>
      <p:pic>
        <p:nvPicPr>
          <p:cNvPr id="117762" name="Picture 2" descr="File:A selection of urea formaldehyde objects at the science museum.JPG"/>
          <p:cNvPicPr>
            <a:picLocks noChangeAspect="1" noChangeArrowheads="1"/>
          </p:cNvPicPr>
          <p:nvPr/>
        </p:nvPicPr>
        <p:blipFill>
          <a:blip r:embed="rId2"/>
          <a:srcRect t="25333" b="9333"/>
          <a:stretch>
            <a:fillRect/>
          </a:stretch>
        </p:blipFill>
        <p:spPr bwMode="auto">
          <a:xfrm>
            <a:off x="0" y="3124200"/>
            <a:ext cx="9144000" cy="3733800"/>
          </a:xfrm>
          <a:prstGeom prst="rect">
            <a:avLst/>
          </a:prstGeom>
          <a:noFill/>
        </p:spPr>
      </p:pic>
      <p:sp>
        <p:nvSpPr>
          <p:cNvPr id="8" name="TextBox 7"/>
          <p:cNvSpPr txBox="1"/>
          <p:nvPr/>
        </p:nvSpPr>
        <p:spPr>
          <a:xfrm>
            <a:off x="152400" y="990600"/>
            <a:ext cx="8610600" cy="2031325"/>
          </a:xfrm>
          <a:prstGeom prst="rect">
            <a:avLst/>
          </a:prstGeom>
          <a:noFill/>
        </p:spPr>
        <p:txBody>
          <a:bodyPr wrap="square" rtlCol="0">
            <a:spAutoFit/>
          </a:bodyPr>
          <a:lstStyle/>
          <a:p>
            <a:pPr algn="just"/>
            <a:r>
              <a:rPr lang="id-ID" sz="1400" b="1" dirty="0" smtClean="0"/>
              <a:t>Application : </a:t>
            </a:r>
            <a:r>
              <a:rPr lang="en-US" sz="1400" dirty="0" smtClean="0"/>
              <a:t>decorative laminates, textiles, paper, foundry sand molds, wrinkle resistant fabrics, cotton blends, etc. It is also used to glue wood together. Urea formaldehyde was commonly used when producing electrical appliances casing (e.g. desk lamps)</a:t>
            </a:r>
            <a:endParaRPr lang="id-ID" sz="1400" dirty="0" smtClean="0"/>
          </a:p>
          <a:p>
            <a:pPr algn="just"/>
            <a:endParaRPr lang="id-ID" sz="1400" dirty="0" smtClean="0"/>
          </a:p>
          <a:p>
            <a:pPr algn="just"/>
            <a:r>
              <a:rPr lang="id-ID" sz="1400" b="1" dirty="0" smtClean="0"/>
              <a:t>Environment : </a:t>
            </a:r>
            <a:r>
              <a:rPr lang="en-US" sz="1400" dirty="0" smtClean="0"/>
              <a:t>Generally there are no observable health effects from formaldehyde when air concentrations are below 1.0 </a:t>
            </a:r>
            <a:r>
              <a:rPr lang="en-US" sz="1400" dirty="0" err="1" smtClean="0"/>
              <a:t>ppm</a:t>
            </a:r>
            <a:r>
              <a:rPr lang="en-US" sz="1400" dirty="0" smtClean="0"/>
              <a:t>. The onset of respiratory irritation and other health effects, and even increased cancer risk begins when air concentrations exceed 3.0-5.0 </a:t>
            </a:r>
            <a:r>
              <a:rPr lang="en-US" sz="1400" dirty="0" err="1" smtClean="0"/>
              <a:t>ppm</a:t>
            </a:r>
            <a:r>
              <a:rPr lang="en-US" sz="1400" dirty="0" smtClean="0"/>
              <a:t>. This triggers watery eyes, nose irritations, wheezing and coughing, fatigue, skin rash, severe allergic reactions, burning sensations in the eyes and throat, nausea, and difficulty in breathing in some humans (usually &gt; 1.0 </a:t>
            </a:r>
            <a:r>
              <a:rPr lang="en-US" sz="1400" dirty="0" err="1" smtClean="0"/>
              <a:t>ppm</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l="62079" t="11458" r="25037" b="6923"/>
          <a:stretch>
            <a:fillRect/>
          </a:stretch>
        </p:blipFill>
        <p:spPr bwMode="auto">
          <a:xfrm>
            <a:off x="7239000" y="0"/>
            <a:ext cx="1905000" cy="6784731"/>
          </a:xfrm>
          <a:prstGeom prst="rect">
            <a:avLst/>
          </a:prstGeom>
          <a:noFill/>
          <a:ln w="9525">
            <a:noFill/>
            <a:miter lim="800000"/>
            <a:headEnd/>
            <a:tailEnd/>
          </a:ln>
          <a:effectLst/>
        </p:spPr>
      </p:pic>
      <p:sp>
        <p:nvSpPr>
          <p:cNvPr id="3" name="TextBox 2"/>
          <p:cNvSpPr txBox="1"/>
          <p:nvPr/>
        </p:nvSpPr>
        <p:spPr>
          <a:xfrm>
            <a:off x="1295400" y="2971800"/>
            <a:ext cx="4800600" cy="1200329"/>
          </a:xfrm>
          <a:prstGeom prst="rect">
            <a:avLst/>
          </a:prstGeom>
          <a:noFill/>
        </p:spPr>
        <p:txBody>
          <a:bodyPr wrap="square" rtlCol="0">
            <a:spAutoFit/>
          </a:bodyPr>
          <a:lstStyle/>
          <a:p>
            <a:r>
              <a:rPr lang="id-ID" sz="3600" dirty="0" smtClean="0">
                <a:solidFill>
                  <a:schemeClr val="accent6">
                    <a:lumMod val="75000"/>
                  </a:schemeClr>
                </a:solidFill>
              </a:rPr>
              <a:t>They (thermoplastic) are all recycable</a:t>
            </a:r>
            <a:endParaRPr lang="en-US"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4038600" cy="533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762000"/>
            <a:ext cx="5105400" cy="4524315"/>
          </a:xfrm>
          <a:prstGeom prst="rect">
            <a:avLst/>
          </a:prstGeom>
          <a:noFill/>
        </p:spPr>
        <p:txBody>
          <a:bodyPr wrap="square" rtlCol="0">
            <a:spAutoFit/>
          </a:bodyPr>
          <a:lstStyle/>
          <a:p>
            <a:r>
              <a:rPr lang="id-ID" dirty="0" smtClean="0">
                <a:solidFill>
                  <a:schemeClr val="bg1"/>
                </a:solidFill>
              </a:rPr>
              <a:t>Elastomer (polimer kenyal)</a:t>
            </a:r>
          </a:p>
          <a:p>
            <a:endParaRPr lang="id-ID" dirty="0">
              <a:solidFill>
                <a:schemeClr val="bg1"/>
              </a:solidFill>
            </a:endParaRPr>
          </a:p>
          <a:p>
            <a:r>
              <a:rPr lang="en-US" dirty="0"/>
              <a:t>Acrylic </a:t>
            </a:r>
            <a:r>
              <a:rPr lang="en-US" dirty="0" err="1"/>
              <a:t>elastomers</a:t>
            </a:r>
            <a:endParaRPr lang="en-US" dirty="0"/>
          </a:p>
          <a:p>
            <a:r>
              <a:rPr lang="en-US" dirty="0"/>
              <a:t>Butyl rubbers (nr)</a:t>
            </a:r>
          </a:p>
          <a:p>
            <a:r>
              <a:rPr lang="en-US" dirty="0"/>
              <a:t>Chlorinated </a:t>
            </a:r>
            <a:r>
              <a:rPr lang="en-US" dirty="0" err="1"/>
              <a:t>elastomers</a:t>
            </a:r>
            <a:r>
              <a:rPr lang="en-US" dirty="0"/>
              <a:t> (Neoprene)</a:t>
            </a:r>
          </a:p>
          <a:p>
            <a:r>
              <a:rPr lang="en-US" dirty="0"/>
              <a:t>Ethylene-propylene (</a:t>
            </a:r>
            <a:r>
              <a:rPr lang="en-US" dirty="0" err="1"/>
              <a:t>epdm</a:t>
            </a:r>
            <a:r>
              <a:rPr lang="en-US" dirty="0"/>
              <a:t>)</a:t>
            </a:r>
          </a:p>
          <a:p>
            <a:r>
              <a:rPr lang="en-US" dirty="0"/>
              <a:t>Ethylene-vinyl-acetate (</a:t>
            </a:r>
            <a:r>
              <a:rPr lang="en-US" dirty="0" err="1"/>
              <a:t>eva</a:t>
            </a:r>
            <a:r>
              <a:rPr lang="en-US" dirty="0"/>
              <a:t>)</a:t>
            </a:r>
          </a:p>
          <a:p>
            <a:r>
              <a:rPr lang="en-US" dirty="0"/>
              <a:t>Fluorocarbon </a:t>
            </a:r>
            <a:r>
              <a:rPr lang="en-US" dirty="0" err="1"/>
              <a:t>elastomers</a:t>
            </a:r>
            <a:r>
              <a:rPr lang="en-US" dirty="0"/>
              <a:t> (</a:t>
            </a:r>
            <a:r>
              <a:rPr lang="en-US" dirty="0" err="1"/>
              <a:t>Viton</a:t>
            </a:r>
            <a:r>
              <a:rPr lang="en-US" dirty="0"/>
              <a:t>)</a:t>
            </a:r>
          </a:p>
          <a:p>
            <a:r>
              <a:rPr lang="en-US" dirty="0"/>
              <a:t>Isoprene</a:t>
            </a:r>
          </a:p>
          <a:p>
            <a:r>
              <a:rPr lang="en-US" dirty="0"/>
              <a:t>Natural rubber</a:t>
            </a:r>
          </a:p>
          <a:p>
            <a:r>
              <a:rPr lang="en-US" dirty="0" err="1"/>
              <a:t>Nitrile</a:t>
            </a:r>
            <a:r>
              <a:rPr lang="en-US" dirty="0"/>
              <a:t> (</a:t>
            </a:r>
            <a:r>
              <a:rPr lang="en-US" dirty="0" err="1"/>
              <a:t>nbr</a:t>
            </a:r>
            <a:r>
              <a:rPr lang="en-US" dirty="0"/>
              <a:t>, </a:t>
            </a:r>
            <a:r>
              <a:rPr lang="en-US" dirty="0" err="1"/>
              <a:t>buna</a:t>
            </a:r>
            <a:r>
              <a:rPr lang="en-US" dirty="0"/>
              <a:t>-n)</a:t>
            </a:r>
          </a:p>
          <a:p>
            <a:r>
              <a:rPr lang="en-US" dirty="0" err="1"/>
              <a:t>Polybutadiene</a:t>
            </a:r>
            <a:r>
              <a:rPr lang="en-US" dirty="0"/>
              <a:t> </a:t>
            </a:r>
            <a:r>
              <a:rPr lang="en-US" dirty="0" err="1"/>
              <a:t>elastomers</a:t>
            </a:r>
            <a:endParaRPr lang="en-US" dirty="0"/>
          </a:p>
          <a:p>
            <a:r>
              <a:rPr lang="en-US" dirty="0" err="1"/>
              <a:t>Polysulphide</a:t>
            </a:r>
            <a:r>
              <a:rPr lang="en-US" dirty="0"/>
              <a:t> </a:t>
            </a:r>
            <a:r>
              <a:rPr lang="en-US" dirty="0" err="1"/>
              <a:t>elastomers</a:t>
            </a:r>
            <a:endParaRPr lang="en-US" dirty="0"/>
          </a:p>
          <a:p>
            <a:r>
              <a:rPr lang="en-US" dirty="0"/>
              <a:t>Silicone</a:t>
            </a:r>
          </a:p>
          <a:p>
            <a:r>
              <a:rPr lang="en-US" dirty="0"/>
              <a:t>Styrene-butadiene (</a:t>
            </a:r>
            <a:r>
              <a:rPr lang="en-US" dirty="0" err="1"/>
              <a:t>sbs</a:t>
            </a:r>
            <a:r>
              <a:rPr lang="en-US" dirty="0"/>
              <a:t>)</a:t>
            </a:r>
          </a:p>
          <a:p>
            <a:r>
              <a:rPr lang="en-US" dirty="0"/>
              <a:t>Thermoplastic </a:t>
            </a:r>
            <a:r>
              <a:rPr lang="en-US" dirty="0" err="1"/>
              <a:t>elastomers</a:t>
            </a:r>
            <a:r>
              <a:rPr lang="en-US" dirty="0"/>
              <a:t> (</a:t>
            </a:r>
            <a:r>
              <a:rPr lang="en-US" dirty="0" err="1"/>
              <a:t>tpe</a:t>
            </a:r>
            <a:r>
              <a:rPr lang="en-US" dirty="0"/>
              <a:t>, </a:t>
            </a:r>
            <a:r>
              <a:rPr lang="en-US" dirty="0" err="1"/>
              <a:t>tpo</a:t>
            </a:r>
            <a:r>
              <a:rPr lang="en-US" dirty="0"/>
              <a:t>)</a:t>
            </a:r>
          </a:p>
        </p:txBody>
      </p:sp>
      <p:sp>
        <p:nvSpPr>
          <p:cNvPr id="6" name="Rectangle 5"/>
          <p:cNvSpPr/>
          <p:nvPr/>
        </p:nvSpPr>
        <p:spPr>
          <a:xfrm>
            <a:off x="152400" y="685800"/>
            <a:ext cx="84406" cy="482873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0" y="685800"/>
            <a:ext cx="4038600" cy="533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24400" y="762000"/>
            <a:ext cx="5105400" cy="2031325"/>
          </a:xfrm>
          <a:prstGeom prst="rect">
            <a:avLst/>
          </a:prstGeom>
          <a:noFill/>
        </p:spPr>
        <p:txBody>
          <a:bodyPr wrap="square" rtlCol="0">
            <a:spAutoFit/>
          </a:bodyPr>
          <a:lstStyle/>
          <a:p>
            <a:r>
              <a:rPr lang="en-US" dirty="0" smtClean="0">
                <a:solidFill>
                  <a:schemeClr val="bg1"/>
                </a:solidFill>
              </a:rPr>
              <a:t>P</a:t>
            </a:r>
            <a:r>
              <a:rPr lang="id-ID" dirty="0" smtClean="0">
                <a:solidFill>
                  <a:schemeClr val="bg1"/>
                </a:solidFill>
              </a:rPr>
              <a:t>olimer that are foamed</a:t>
            </a:r>
          </a:p>
          <a:p>
            <a:endParaRPr lang="id-ID" dirty="0">
              <a:solidFill>
                <a:schemeClr val="bg1"/>
              </a:solidFill>
            </a:endParaRPr>
          </a:p>
          <a:p>
            <a:r>
              <a:rPr lang="en-US" dirty="0" err="1"/>
              <a:t>Phenolic</a:t>
            </a:r>
            <a:endParaRPr lang="en-US" dirty="0"/>
          </a:p>
          <a:p>
            <a:r>
              <a:rPr lang="en-US" dirty="0"/>
              <a:t>Polyethylene</a:t>
            </a:r>
          </a:p>
          <a:p>
            <a:r>
              <a:rPr lang="en-US" dirty="0"/>
              <a:t>Polypropylene</a:t>
            </a:r>
          </a:p>
          <a:p>
            <a:r>
              <a:rPr lang="en-US" dirty="0"/>
              <a:t>Polystyrene</a:t>
            </a:r>
          </a:p>
          <a:p>
            <a:r>
              <a:rPr lang="en-US" dirty="0"/>
              <a:t>Polyurethane</a:t>
            </a:r>
          </a:p>
        </p:txBody>
      </p:sp>
      <p:sp>
        <p:nvSpPr>
          <p:cNvPr id="9" name="Rectangle 8"/>
          <p:cNvSpPr/>
          <p:nvPr/>
        </p:nvSpPr>
        <p:spPr>
          <a:xfrm>
            <a:off x="4495800" y="685800"/>
            <a:ext cx="84406" cy="482873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freelin-wade.com/images/products/polyethylene.jpg"/>
          <p:cNvPicPr>
            <a:picLocks noChangeAspect="1" noChangeArrowheads="1"/>
          </p:cNvPicPr>
          <p:nvPr/>
        </p:nvPicPr>
        <p:blipFill>
          <a:blip r:embed="rId2"/>
          <a:srcRect/>
          <a:stretch>
            <a:fillRect/>
          </a:stretch>
        </p:blipFill>
        <p:spPr bwMode="auto">
          <a:xfrm>
            <a:off x="571500" y="1885950"/>
            <a:ext cx="8572500" cy="4972050"/>
          </a:xfrm>
          <a:prstGeom prst="rect">
            <a:avLst/>
          </a:prstGeom>
          <a:noFill/>
        </p:spPr>
      </p:pic>
      <p:sp>
        <p:nvSpPr>
          <p:cNvPr id="5" name="Rectangle 4"/>
          <p:cNvSpPr/>
          <p:nvPr/>
        </p:nvSpPr>
        <p:spPr>
          <a:xfrm>
            <a:off x="6781800" y="87868"/>
            <a:ext cx="1855764" cy="369332"/>
          </a:xfrm>
          <a:prstGeom prst="rect">
            <a:avLst/>
          </a:prstGeom>
        </p:spPr>
        <p:txBody>
          <a:bodyPr wrap="none">
            <a:spAutoFit/>
          </a:bodyPr>
          <a:lstStyle/>
          <a:p>
            <a:r>
              <a:rPr lang="en-US" dirty="0">
                <a:solidFill>
                  <a:schemeClr val="accent6">
                    <a:lumMod val="75000"/>
                  </a:schemeClr>
                </a:solidFill>
              </a:rPr>
              <a:t>Polyethylene (PE)</a:t>
            </a:r>
          </a:p>
        </p:txBody>
      </p:sp>
      <p:sp>
        <p:nvSpPr>
          <p:cNvPr id="6" name="Rectangle 5"/>
          <p:cNvSpPr/>
          <p:nvPr/>
        </p:nvSpPr>
        <p:spPr>
          <a:xfrm>
            <a:off x="4419600" y="457200"/>
            <a:ext cx="47244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34200" y="4572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8" name="Picture 3"/>
          <p:cNvPicPr>
            <a:picLocks noChangeAspect="1" noChangeArrowheads="1"/>
          </p:cNvPicPr>
          <p:nvPr/>
        </p:nvPicPr>
        <p:blipFill>
          <a:blip r:embed="rId3"/>
          <a:srcRect l="17204" t="12163" r="63470" b="10337"/>
          <a:stretch>
            <a:fillRect/>
          </a:stretch>
        </p:blipFill>
        <p:spPr bwMode="auto">
          <a:xfrm>
            <a:off x="0" y="39006"/>
            <a:ext cx="3024554" cy="6818994"/>
          </a:xfrm>
          <a:prstGeom prst="rect">
            <a:avLst/>
          </a:prstGeom>
          <a:noFill/>
          <a:ln w="9525">
            <a:noFill/>
            <a:miter lim="800000"/>
            <a:headEnd/>
            <a:tailEnd/>
          </a:ln>
          <a:effectLst/>
        </p:spPr>
      </p:pic>
      <p:sp>
        <p:nvSpPr>
          <p:cNvPr id="9" name="TextBox 8"/>
          <p:cNvSpPr txBox="1"/>
          <p:nvPr/>
        </p:nvSpPr>
        <p:spPr>
          <a:xfrm>
            <a:off x="4343400" y="990600"/>
            <a:ext cx="4800600" cy="1754326"/>
          </a:xfrm>
          <a:prstGeom prst="rect">
            <a:avLst/>
          </a:prstGeom>
          <a:noFill/>
        </p:spPr>
        <p:txBody>
          <a:bodyPr wrap="square" rtlCol="0">
            <a:spAutoFit/>
          </a:bodyPr>
          <a:lstStyle/>
          <a:p>
            <a:r>
              <a:rPr lang="id-ID" sz="1200" b="1" dirty="0" smtClean="0"/>
              <a:t>Function : </a:t>
            </a:r>
            <a:r>
              <a:rPr lang="en-US" sz="1200" dirty="0" smtClean="0"/>
              <a:t>Oil containers, street bollards, milk bottles, toys, beer crates, food packaging,</a:t>
            </a:r>
            <a:r>
              <a:rPr lang="id-ID" sz="1200" dirty="0" smtClean="0"/>
              <a:t> </a:t>
            </a:r>
            <a:r>
              <a:rPr lang="en-US" sz="1200" dirty="0" smtClean="0"/>
              <a:t>shrink wrap, squeeze tubes, disposable clothing, plastic bags, Tupperware, chopping</a:t>
            </a:r>
            <a:r>
              <a:rPr lang="id-ID" sz="1200" dirty="0" smtClean="0"/>
              <a:t> </a:t>
            </a:r>
            <a:r>
              <a:rPr lang="en-US" sz="1200" dirty="0" smtClean="0"/>
              <a:t>boards, paper coatings, cable insulation, </a:t>
            </a:r>
            <a:r>
              <a:rPr lang="en-US" sz="1200" dirty="0" err="1" smtClean="0"/>
              <a:t>artifi</a:t>
            </a:r>
            <a:r>
              <a:rPr lang="en-US" sz="1200" dirty="0" smtClean="0"/>
              <a:t> </a:t>
            </a:r>
            <a:r>
              <a:rPr lang="en-US" sz="1200" dirty="0" err="1" smtClean="0"/>
              <a:t>cial</a:t>
            </a:r>
            <a:r>
              <a:rPr lang="en-US" sz="1200" dirty="0" smtClean="0"/>
              <a:t> joints, and as </a:t>
            </a:r>
            <a:r>
              <a:rPr lang="en-US" sz="1200" dirty="0" err="1" smtClean="0"/>
              <a:t>fi</a:t>
            </a:r>
            <a:r>
              <a:rPr lang="en-US" sz="1200" dirty="0" smtClean="0"/>
              <a:t> </a:t>
            </a:r>
            <a:r>
              <a:rPr lang="en-US" sz="1200" dirty="0" err="1" smtClean="0"/>
              <a:t>bers</a:t>
            </a:r>
            <a:r>
              <a:rPr lang="id-ID" sz="1200" dirty="0" smtClean="0"/>
              <a:t> </a:t>
            </a:r>
            <a:r>
              <a:rPr lang="en-US" sz="1200" dirty="0" smtClean="0"/>
              <a:t>low cost ropes and</a:t>
            </a:r>
            <a:r>
              <a:rPr lang="id-ID" sz="1200" dirty="0" smtClean="0"/>
              <a:t> </a:t>
            </a:r>
            <a:r>
              <a:rPr lang="en-US" sz="1200" dirty="0" smtClean="0"/>
              <a:t>packing tape reinforcement.</a:t>
            </a:r>
            <a:endParaRPr lang="id-ID" sz="1200" dirty="0" smtClean="0"/>
          </a:p>
          <a:p>
            <a:endParaRPr lang="id-ID" sz="1200" dirty="0" smtClean="0"/>
          </a:p>
          <a:p>
            <a:r>
              <a:rPr lang="id-ID" sz="1200" b="1" dirty="0" smtClean="0"/>
              <a:t>Environmental aspect : </a:t>
            </a:r>
            <a:r>
              <a:rPr lang="en-US" sz="1200" dirty="0" smtClean="0"/>
              <a:t>non-toxic that it can be embedded</a:t>
            </a:r>
            <a:r>
              <a:rPr lang="id-ID" sz="1200" dirty="0" smtClean="0"/>
              <a:t> </a:t>
            </a:r>
            <a:r>
              <a:rPr lang="en-US" sz="1200" dirty="0" smtClean="0"/>
              <a:t>in the human body (heart valves, hip-joint cups, </a:t>
            </a:r>
            <a:r>
              <a:rPr lang="en-US" sz="1200" dirty="0" err="1" smtClean="0"/>
              <a:t>artifi</a:t>
            </a:r>
            <a:r>
              <a:rPr lang="en-US" sz="1200" dirty="0" smtClean="0"/>
              <a:t> </a:t>
            </a:r>
            <a:r>
              <a:rPr lang="en-US" sz="1200" dirty="0" err="1" smtClean="0"/>
              <a:t>cial</a:t>
            </a:r>
            <a:r>
              <a:rPr lang="en-US" sz="1200" dirty="0" smtClean="0"/>
              <a:t> artery). </a:t>
            </a:r>
            <a:r>
              <a:rPr lang="en-US" sz="1200" dirty="0" err="1" smtClean="0"/>
              <a:t>pe</a:t>
            </a:r>
            <a:r>
              <a:rPr lang="en-US" sz="1200" dirty="0" smtClean="0"/>
              <a:t>, pp and </a:t>
            </a:r>
            <a:r>
              <a:rPr lang="en-US" sz="1200" dirty="0" err="1" smtClean="0"/>
              <a:t>pvc</a:t>
            </a:r>
            <a:r>
              <a:rPr lang="en-US" sz="1200" dirty="0" smtClean="0"/>
              <a:t> are made</a:t>
            </a:r>
            <a:r>
              <a:rPr lang="id-ID" sz="1200" dirty="0" smtClean="0"/>
              <a:t> </a:t>
            </a:r>
            <a:r>
              <a:rPr lang="en-US" sz="1200" dirty="0" smtClean="0"/>
              <a:t>by processes that are relatively energy-</a:t>
            </a:r>
            <a:r>
              <a:rPr lang="en-US" sz="1200" dirty="0" err="1" smtClean="0"/>
              <a:t>effi</a:t>
            </a:r>
            <a:r>
              <a:rPr lang="en-US" sz="1200" dirty="0" smtClean="0"/>
              <a:t> </a:t>
            </a:r>
            <a:r>
              <a:rPr lang="en-US" sz="1200" dirty="0" err="1" smtClean="0"/>
              <a:t>cient</a:t>
            </a:r>
            <a:r>
              <a:rPr lang="en-US" sz="1200" dirty="0" smtClean="0"/>
              <a:t>, making them the least energy-intensive</a:t>
            </a:r>
            <a:r>
              <a:rPr lang="id-ID" sz="1200" dirty="0" smtClean="0"/>
              <a:t> </a:t>
            </a:r>
            <a:r>
              <a:rPr lang="en-US" sz="1200" dirty="0" smtClean="0"/>
              <a:t>of commodity polymers.</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87868"/>
            <a:ext cx="1959319" cy="369332"/>
          </a:xfrm>
          <a:prstGeom prst="rect">
            <a:avLst/>
          </a:prstGeom>
        </p:spPr>
        <p:txBody>
          <a:bodyPr wrap="none">
            <a:spAutoFit/>
          </a:bodyPr>
          <a:lstStyle/>
          <a:p>
            <a:r>
              <a:rPr lang="en-US" dirty="0" smtClean="0">
                <a:solidFill>
                  <a:schemeClr val="accent6">
                    <a:lumMod val="75000"/>
                  </a:schemeClr>
                </a:solidFill>
              </a:rPr>
              <a:t>Polypropylene (PP)</a:t>
            </a:r>
            <a:endParaRPr lang="en-US" dirty="0">
              <a:solidFill>
                <a:schemeClr val="accent6">
                  <a:lumMod val="75000"/>
                </a:schemeClr>
              </a:solidFill>
            </a:endParaRPr>
          </a:p>
        </p:txBody>
      </p:sp>
      <p:sp>
        <p:nvSpPr>
          <p:cNvPr id="5" name="Rectangle 4"/>
          <p:cNvSpPr/>
          <p:nvPr/>
        </p:nvSpPr>
        <p:spPr>
          <a:xfrm>
            <a:off x="3505200" y="457200"/>
            <a:ext cx="56388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34200" y="4572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102402" name="Picture 2" descr="File:Mint box polypropylene lid.JPG"/>
          <p:cNvPicPr>
            <a:picLocks noChangeAspect="1" noChangeArrowheads="1"/>
          </p:cNvPicPr>
          <p:nvPr/>
        </p:nvPicPr>
        <p:blipFill>
          <a:blip r:embed="rId2"/>
          <a:srcRect t="2159"/>
          <a:stretch>
            <a:fillRect/>
          </a:stretch>
        </p:blipFill>
        <p:spPr bwMode="auto">
          <a:xfrm>
            <a:off x="6075618" y="2667000"/>
            <a:ext cx="3093577" cy="4196862"/>
          </a:xfrm>
          <a:prstGeom prst="rect">
            <a:avLst/>
          </a:prstGeom>
          <a:noFill/>
        </p:spPr>
      </p:pic>
      <p:pic>
        <p:nvPicPr>
          <p:cNvPr id="102404" name="Picture 4" descr="File:Red Polypropylene Chair with Stainless Steel Structure.JPG"/>
          <p:cNvPicPr>
            <a:picLocks noChangeAspect="1" noChangeArrowheads="1"/>
          </p:cNvPicPr>
          <p:nvPr/>
        </p:nvPicPr>
        <p:blipFill>
          <a:blip r:embed="rId3"/>
          <a:srcRect t="2545"/>
          <a:stretch>
            <a:fillRect/>
          </a:stretch>
        </p:blipFill>
        <p:spPr bwMode="auto">
          <a:xfrm>
            <a:off x="3348111" y="2667000"/>
            <a:ext cx="2886222" cy="4219135"/>
          </a:xfrm>
          <a:prstGeom prst="rect">
            <a:avLst/>
          </a:prstGeom>
          <a:noFill/>
        </p:spPr>
      </p:pic>
      <p:pic>
        <p:nvPicPr>
          <p:cNvPr id="9" name="Picture 3"/>
          <p:cNvPicPr>
            <a:picLocks noChangeAspect="1" noChangeArrowheads="1"/>
          </p:cNvPicPr>
          <p:nvPr/>
        </p:nvPicPr>
        <p:blipFill>
          <a:blip r:embed="rId4"/>
          <a:srcRect l="65137" t="14087" r="16158" b="8606"/>
          <a:stretch>
            <a:fillRect/>
          </a:stretch>
        </p:blipFill>
        <p:spPr bwMode="auto">
          <a:xfrm>
            <a:off x="30782" y="84405"/>
            <a:ext cx="2895298" cy="6727801"/>
          </a:xfrm>
          <a:prstGeom prst="rect">
            <a:avLst/>
          </a:prstGeom>
          <a:noFill/>
          <a:ln w="9525">
            <a:noFill/>
            <a:miter lim="800000"/>
            <a:headEnd/>
            <a:tailEnd/>
          </a:ln>
          <a:effectLst/>
        </p:spPr>
      </p:pic>
      <p:sp>
        <p:nvSpPr>
          <p:cNvPr id="10" name="TextBox 9"/>
          <p:cNvSpPr txBox="1"/>
          <p:nvPr/>
        </p:nvSpPr>
        <p:spPr>
          <a:xfrm>
            <a:off x="3429000" y="988874"/>
            <a:ext cx="5638800" cy="1754326"/>
          </a:xfrm>
          <a:prstGeom prst="rect">
            <a:avLst/>
          </a:prstGeom>
          <a:noFill/>
        </p:spPr>
        <p:txBody>
          <a:bodyPr wrap="square" rtlCol="0">
            <a:spAutoFit/>
          </a:bodyPr>
          <a:lstStyle/>
          <a:p>
            <a:r>
              <a:rPr lang="id-ID" sz="1200" b="1" dirty="0" smtClean="0"/>
              <a:t>Application </a:t>
            </a:r>
            <a:r>
              <a:rPr lang="id-ID" sz="1200" dirty="0" smtClean="0"/>
              <a:t>: </a:t>
            </a:r>
            <a:r>
              <a:rPr lang="en-US" sz="1200" dirty="0" smtClean="0"/>
              <a:t>Uses Ropes, general polymer engineering, automobile air ducting, parcel </a:t>
            </a:r>
            <a:r>
              <a:rPr lang="en-US" sz="1200" b="1" dirty="0" err="1" smtClean="0"/>
              <a:t>shelving</a:t>
            </a:r>
            <a:r>
              <a:rPr lang="en-US" sz="1200" dirty="0" err="1" smtClean="0"/>
              <a:t>and</a:t>
            </a:r>
            <a:r>
              <a:rPr lang="en-US" sz="1200" dirty="0" smtClean="0"/>
              <a:t> air-cleaners, garden furniture, washing machine tanks, wet-cell battery cases, </a:t>
            </a:r>
            <a:r>
              <a:rPr lang="en-US" sz="1200" dirty="0" err="1" smtClean="0"/>
              <a:t>pipesand</a:t>
            </a:r>
            <a:r>
              <a:rPr lang="en-US" sz="1200" dirty="0" smtClean="0"/>
              <a:t> pipe </a:t>
            </a:r>
            <a:r>
              <a:rPr lang="en-US" sz="1200" dirty="0" err="1" smtClean="0"/>
              <a:t>fi</a:t>
            </a:r>
            <a:r>
              <a:rPr lang="en-US" sz="1200" dirty="0" smtClean="0"/>
              <a:t> </a:t>
            </a:r>
            <a:r>
              <a:rPr lang="en-US" sz="1200" dirty="0" err="1" smtClean="0"/>
              <a:t>ttings</a:t>
            </a:r>
            <a:r>
              <a:rPr lang="en-US" sz="1200" dirty="0" smtClean="0"/>
              <a:t>, beer bottle crates, chair shells, capacitor dielectrics, cable </a:t>
            </a:r>
            <a:r>
              <a:rPr lang="en-US" sz="1200" dirty="0" err="1" smtClean="0"/>
              <a:t>insulation,kitchen</a:t>
            </a:r>
            <a:r>
              <a:rPr lang="en-US" sz="1200" dirty="0" smtClean="0"/>
              <a:t> kettles, car bumpers, shatter proof glasses, crates, suitcases, </a:t>
            </a:r>
            <a:r>
              <a:rPr lang="en-US" sz="1200" dirty="0" err="1" smtClean="0"/>
              <a:t>artifi</a:t>
            </a:r>
            <a:r>
              <a:rPr lang="en-US" sz="1200" dirty="0" smtClean="0"/>
              <a:t> </a:t>
            </a:r>
            <a:r>
              <a:rPr lang="en-US" sz="1200" dirty="0" err="1" smtClean="0"/>
              <a:t>cial</a:t>
            </a:r>
            <a:r>
              <a:rPr lang="en-US" sz="1200" dirty="0" smtClean="0"/>
              <a:t> turf, thermal</a:t>
            </a:r>
            <a:r>
              <a:rPr lang="id-ID" sz="1200" dirty="0" smtClean="0"/>
              <a:t> </a:t>
            </a:r>
            <a:r>
              <a:rPr lang="en-US" sz="1200" dirty="0" smtClean="0"/>
              <a:t>underwear.</a:t>
            </a:r>
            <a:endParaRPr lang="id-ID" sz="1200" dirty="0" smtClean="0"/>
          </a:p>
          <a:p>
            <a:r>
              <a:rPr lang="id-ID" sz="1200" b="1" dirty="0" smtClean="0"/>
              <a:t>Environment : </a:t>
            </a:r>
            <a:r>
              <a:rPr lang="en-US" sz="1200" dirty="0" smtClean="0"/>
              <a:t>pp is exceptionally inert and easy to recycle, and can be incinerated to</a:t>
            </a:r>
          </a:p>
          <a:p>
            <a:r>
              <a:rPr lang="en-US" sz="1200" dirty="0" smtClean="0"/>
              <a:t>recover the energy it contains. pp, like </a:t>
            </a:r>
            <a:r>
              <a:rPr lang="en-US" sz="1200" dirty="0" err="1" smtClean="0"/>
              <a:t>pe</a:t>
            </a:r>
            <a:r>
              <a:rPr lang="en-US" sz="1200" dirty="0" smtClean="0"/>
              <a:t> and </a:t>
            </a:r>
            <a:r>
              <a:rPr lang="en-US" sz="1200" dirty="0" err="1" smtClean="0"/>
              <a:t>pvc</a:t>
            </a:r>
            <a:r>
              <a:rPr lang="en-US" sz="1200" dirty="0" smtClean="0"/>
              <a:t>, is made by processes that are relatively</a:t>
            </a:r>
            <a:r>
              <a:rPr lang="id-ID" sz="1200" dirty="0" smtClean="0"/>
              <a:t> </a:t>
            </a:r>
            <a:r>
              <a:rPr lang="en-US" sz="1200" dirty="0" smtClean="0"/>
              <a:t>energy-</a:t>
            </a:r>
            <a:r>
              <a:rPr lang="en-US" sz="1200" dirty="0" err="1" smtClean="0"/>
              <a:t>effi</a:t>
            </a:r>
            <a:r>
              <a:rPr lang="en-US" sz="1200" dirty="0" smtClean="0"/>
              <a:t> </a:t>
            </a:r>
            <a:r>
              <a:rPr lang="en-US" sz="1200" dirty="0" err="1" smtClean="0"/>
              <a:t>cient</a:t>
            </a:r>
            <a:r>
              <a:rPr lang="id-ID" sz="1200" dirty="0" smtClean="0"/>
              <a:t>.</a:t>
            </a:r>
          </a:p>
          <a:p>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www.polystyrenepackaging.co.za/polystyrene.jpg"/>
          <p:cNvPicPr>
            <a:picLocks noChangeAspect="1" noChangeArrowheads="1"/>
          </p:cNvPicPr>
          <p:nvPr/>
        </p:nvPicPr>
        <p:blipFill>
          <a:blip r:embed="rId2"/>
          <a:srcRect b="15326"/>
          <a:stretch>
            <a:fillRect/>
          </a:stretch>
        </p:blipFill>
        <p:spPr bwMode="auto">
          <a:xfrm>
            <a:off x="0" y="2971799"/>
            <a:ext cx="6119446" cy="3886201"/>
          </a:xfrm>
          <a:prstGeom prst="rect">
            <a:avLst/>
          </a:prstGeom>
          <a:noFill/>
        </p:spPr>
      </p:pic>
      <p:pic>
        <p:nvPicPr>
          <p:cNvPr id="5" name="Picture 3"/>
          <p:cNvPicPr>
            <a:picLocks noChangeAspect="1" noChangeArrowheads="1"/>
          </p:cNvPicPr>
          <p:nvPr/>
        </p:nvPicPr>
        <p:blipFill>
          <a:blip r:embed="rId3"/>
          <a:srcRect l="17131" t="13317" r="63515" b="8413"/>
          <a:stretch>
            <a:fillRect/>
          </a:stretch>
        </p:blipFill>
        <p:spPr bwMode="auto">
          <a:xfrm>
            <a:off x="6172200" y="76200"/>
            <a:ext cx="2955388" cy="6719793"/>
          </a:xfrm>
          <a:prstGeom prst="rect">
            <a:avLst/>
          </a:prstGeom>
          <a:noFill/>
          <a:ln w="9525">
            <a:noFill/>
            <a:miter lim="800000"/>
            <a:headEnd/>
            <a:tailEnd/>
          </a:ln>
          <a:effectLst/>
        </p:spPr>
      </p:pic>
      <p:sp>
        <p:nvSpPr>
          <p:cNvPr id="6" name="TextBox 5"/>
          <p:cNvSpPr txBox="1"/>
          <p:nvPr/>
        </p:nvSpPr>
        <p:spPr>
          <a:xfrm>
            <a:off x="0" y="0"/>
            <a:ext cx="3048000" cy="369332"/>
          </a:xfrm>
          <a:prstGeom prst="rect">
            <a:avLst/>
          </a:prstGeom>
          <a:noFill/>
        </p:spPr>
        <p:txBody>
          <a:bodyPr wrap="square" rtlCol="0">
            <a:spAutoFit/>
          </a:bodyPr>
          <a:lstStyle/>
          <a:p>
            <a:r>
              <a:rPr lang="en-US" dirty="0">
                <a:solidFill>
                  <a:schemeClr val="accent6">
                    <a:lumMod val="75000"/>
                  </a:schemeClr>
                </a:solidFill>
              </a:rPr>
              <a:t>Polystyrene (PS)</a:t>
            </a:r>
          </a:p>
        </p:txBody>
      </p:sp>
      <p:sp>
        <p:nvSpPr>
          <p:cNvPr id="7" name="Rectangle 6"/>
          <p:cNvSpPr/>
          <p:nvPr/>
        </p:nvSpPr>
        <p:spPr>
          <a:xfrm>
            <a:off x="0" y="381000"/>
            <a:ext cx="56388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sp>
        <p:nvSpPr>
          <p:cNvPr id="9" name="TextBox 8"/>
          <p:cNvSpPr txBox="1"/>
          <p:nvPr/>
        </p:nvSpPr>
        <p:spPr>
          <a:xfrm>
            <a:off x="0" y="914400"/>
            <a:ext cx="5867400" cy="1938992"/>
          </a:xfrm>
          <a:prstGeom prst="rect">
            <a:avLst/>
          </a:prstGeom>
          <a:noFill/>
        </p:spPr>
        <p:txBody>
          <a:bodyPr wrap="square" rtlCol="0">
            <a:spAutoFit/>
          </a:bodyPr>
          <a:lstStyle/>
          <a:p>
            <a:r>
              <a:rPr lang="id-ID" sz="1200" b="1" dirty="0" smtClean="0"/>
              <a:t>Application : </a:t>
            </a:r>
            <a:r>
              <a:rPr lang="en-US" sz="1200" dirty="0" smtClean="0"/>
              <a:t>Disposable cups; light </a:t>
            </a:r>
            <a:r>
              <a:rPr lang="en-US" sz="1200" dirty="0" err="1" smtClean="0"/>
              <a:t>fi</a:t>
            </a:r>
            <a:r>
              <a:rPr lang="en-US" sz="1200" dirty="0" smtClean="0"/>
              <a:t> </a:t>
            </a:r>
            <a:r>
              <a:rPr lang="en-US" sz="1200" dirty="0" err="1" smtClean="0"/>
              <a:t>ttings</a:t>
            </a:r>
            <a:r>
              <a:rPr lang="en-US" sz="1200" dirty="0" smtClean="0"/>
              <a:t>; toys; pens; models; in expanded form packaging,</a:t>
            </a:r>
            <a:r>
              <a:rPr lang="id-ID" sz="1200" dirty="0" smtClean="0"/>
              <a:t> </a:t>
            </a:r>
            <a:r>
              <a:rPr lang="en-US" sz="1200" dirty="0" smtClean="0"/>
              <a:t>thermal insulation and ceiling tiles; </a:t>
            </a:r>
            <a:r>
              <a:rPr lang="en-US" sz="1200" dirty="0" err="1" smtClean="0"/>
              <a:t>tv</a:t>
            </a:r>
            <a:r>
              <a:rPr lang="en-US" sz="1200" dirty="0" smtClean="0"/>
              <a:t> cabinets; wall tiles; disposable dishes; furniture;</a:t>
            </a:r>
            <a:r>
              <a:rPr lang="id-ID" sz="1200" dirty="0" smtClean="0"/>
              <a:t> </a:t>
            </a:r>
            <a:r>
              <a:rPr lang="en-US" sz="1200" dirty="0" smtClean="0"/>
              <a:t>molded parts and containers; </a:t>
            </a:r>
            <a:r>
              <a:rPr lang="en-US" sz="1200" dirty="0" err="1" smtClean="0"/>
              <a:t>cd</a:t>
            </a:r>
            <a:r>
              <a:rPr lang="en-US" sz="1200" dirty="0" smtClean="0"/>
              <a:t> covers, disposable glass, razors, hot drink cups.</a:t>
            </a:r>
            <a:endParaRPr lang="id-ID" sz="1200" dirty="0" smtClean="0"/>
          </a:p>
          <a:p>
            <a:endParaRPr lang="id-ID" sz="1200" dirty="0" smtClean="0"/>
          </a:p>
          <a:p>
            <a:r>
              <a:rPr lang="id-ID" sz="1200" b="1" dirty="0" smtClean="0"/>
              <a:t>Environment  : </a:t>
            </a:r>
            <a:r>
              <a:rPr lang="en-US" sz="1200" dirty="0" err="1" smtClean="0"/>
              <a:t>ps</a:t>
            </a:r>
            <a:r>
              <a:rPr lang="en-US" sz="1200" dirty="0" smtClean="0"/>
              <a:t> can be</a:t>
            </a:r>
            <a:r>
              <a:rPr lang="id-ID" sz="1200" dirty="0" smtClean="0"/>
              <a:t> </a:t>
            </a:r>
            <a:r>
              <a:rPr lang="en-US" sz="1200" dirty="0" smtClean="0"/>
              <a:t>recycled. The monomer, styrene, is irritating to the eyes and throat, but none survives in</a:t>
            </a:r>
            <a:r>
              <a:rPr lang="id-ID" sz="1200" dirty="0" smtClean="0"/>
              <a:t> </a:t>
            </a:r>
            <a:r>
              <a:rPr lang="en-US" sz="1200" dirty="0" smtClean="0"/>
              <a:t>the polymer.</a:t>
            </a:r>
            <a:r>
              <a:rPr lang="id-ID" sz="1200" dirty="0" smtClean="0"/>
              <a:t> </a:t>
            </a:r>
            <a:r>
              <a:rPr lang="en-US" sz="1200" dirty="0" smtClean="0"/>
              <a:t>flammability of </a:t>
            </a:r>
            <a:r>
              <a:rPr lang="en-US" sz="1200" dirty="0" err="1" smtClean="0"/>
              <a:t>ps</a:t>
            </a:r>
            <a:r>
              <a:rPr lang="en-US" sz="1200" dirty="0" smtClean="0"/>
              <a:t> foam, and the use of cfcs as blowing agents in</a:t>
            </a:r>
            <a:r>
              <a:rPr lang="id-ID" sz="1200" dirty="0" smtClean="0"/>
              <a:t> </a:t>
            </a:r>
            <a:r>
              <a:rPr lang="en-US" sz="1200" dirty="0" smtClean="0"/>
              <a:t>the foaming process was, at one time, a cause for concern. New fl </a:t>
            </a:r>
            <a:r>
              <a:rPr lang="en-US" sz="1200" dirty="0" err="1" smtClean="0"/>
              <a:t>ame</a:t>
            </a:r>
            <a:r>
              <a:rPr lang="en-US" sz="1200" dirty="0" smtClean="0"/>
              <a:t> retardants allow </a:t>
            </a:r>
            <a:r>
              <a:rPr lang="en-US" sz="1200" dirty="0" err="1" smtClean="0"/>
              <a:t>ps</a:t>
            </a:r>
            <a:r>
              <a:rPr lang="id-ID" sz="1200" dirty="0" smtClean="0"/>
              <a:t> </a:t>
            </a:r>
            <a:r>
              <a:rPr lang="en-US" sz="1200" dirty="0" smtClean="0"/>
              <a:t>foams to meet current </a:t>
            </a:r>
            <a:r>
              <a:rPr lang="en-US" sz="1200" dirty="0" err="1" smtClean="0"/>
              <a:t>fi</a:t>
            </a:r>
            <a:r>
              <a:rPr lang="en-US" sz="1200" dirty="0" smtClean="0"/>
              <a:t> re safety standards, and cfc blowing agents have been replaced by</a:t>
            </a:r>
            <a:r>
              <a:rPr lang="id-ID" sz="1200" dirty="0" smtClean="0"/>
              <a:t> </a:t>
            </a:r>
            <a:r>
              <a:rPr lang="en-US" sz="1200" dirty="0" smtClean="0"/>
              <a:t>pentane, CO2 or </a:t>
            </a:r>
            <a:r>
              <a:rPr lang="en-US" sz="1200" dirty="0" err="1" smtClean="0"/>
              <a:t>hfcs</a:t>
            </a:r>
            <a:r>
              <a:rPr lang="en-US" sz="1200" dirty="0" smtClean="0"/>
              <a:t> which do not have a damaging effect on the ozone layer</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l="25733" t="18654" r="26598" b="22115"/>
          <a:stretch>
            <a:fillRect/>
          </a:stretch>
        </p:blipFill>
        <p:spPr bwMode="auto">
          <a:xfrm>
            <a:off x="1" y="3048000"/>
            <a:ext cx="5453853" cy="38100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62299" t="23958" r="22474" b="13542"/>
          <a:stretch>
            <a:fillRect/>
          </a:stretch>
        </p:blipFill>
        <p:spPr bwMode="auto">
          <a:xfrm>
            <a:off x="6246055" y="94235"/>
            <a:ext cx="2897945" cy="6687565"/>
          </a:xfrm>
          <a:prstGeom prst="rect">
            <a:avLst/>
          </a:prstGeom>
          <a:noFill/>
          <a:ln w="9525">
            <a:noFill/>
            <a:miter lim="800000"/>
            <a:headEnd/>
            <a:tailEnd/>
          </a:ln>
          <a:effectLst/>
        </p:spPr>
      </p:pic>
      <p:sp>
        <p:nvSpPr>
          <p:cNvPr id="6" name="TextBox 5"/>
          <p:cNvSpPr txBox="1"/>
          <p:nvPr/>
        </p:nvSpPr>
        <p:spPr>
          <a:xfrm>
            <a:off x="0" y="0"/>
            <a:ext cx="5029200" cy="369332"/>
          </a:xfrm>
          <a:prstGeom prst="rect">
            <a:avLst/>
          </a:prstGeom>
          <a:noFill/>
        </p:spPr>
        <p:txBody>
          <a:bodyPr wrap="square" rtlCol="0">
            <a:spAutoFit/>
          </a:bodyPr>
          <a:lstStyle/>
          <a:p>
            <a:r>
              <a:rPr lang="en-US" dirty="0" err="1" smtClean="0">
                <a:solidFill>
                  <a:schemeClr val="accent6">
                    <a:lumMod val="75000"/>
                  </a:schemeClr>
                </a:solidFill>
              </a:rPr>
              <a:t>Acrylonitrile</a:t>
            </a:r>
            <a:r>
              <a:rPr lang="en-US" dirty="0" smtClean="0">
                <a:solidFill>
                  <a:schemeClr val="accent6">
                    <a:lumMod val="75000"/>
                  </a:schemeClr>
                </a:solidFill>
              </a:rPr>
              <a:t>-butadiene-styrene(ABS)</a:t>
            </a:r>
            <a:endParaRPr lang="en-US" dirty="0">
              <a:solidFill>
                <a:schemeClr val="accent6">
                  <a:lumMod val="75000"/>
                </a:schemeClr>
              </a:solidFill>
            </a:endParaRPr>
          </a:p>
        </p:txBody>
      </p:sp>
      <p:sp>
        <p:nvSpPr>
          <p:cNvPr id="7" name="Rectangle 6"/>
          <p:cNvSpPr/>
          <p:nvPr/>
        </p:nvSpPr>
        <p:spPr>
          <a:xfrm>
            <a:off x="0" y="381000"/>
            <a:ext cx="58674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sp>
        <p:nvSpPr>
          <p:cNvPr id="9" name="TextBox 8"/>
          <p:cNvSpPr txBox="1"/>
          <p:nvPr/>
        </p:nvSpPr>
        <p:spPr>
          <a:xfrm>
            <a:off x="0" y="838200"/>
            <a:ext cx="5867400" cy="2123658"/>
          </a:xfrm>
          <a:prstGeom prst="rect">
            <a:avLst/>
          </a:prstGeom>
          <a:noFill/>
        </p:spPr>
        <p:txBody>
          <a:bodyPr wrap="square" rtlCol="0">
            <a:spAutoFit/>
          </a:bodyPr>
          <a:lstStyle/>
          <a:p>
            <a:pPr algn="just"/>
            <a:r>
              <a:rPr lang="id-ID" sz="1200" b="1" dirty="0" smtClean="0"/>
              <a:t>Application : </a:t>
            </a:r>
            <a:r>
              <a:rPr lang="en-US" sz="1200" dirty="0" smtClean="0"/>
              <a:t>cases for computers and </a:t>
            </a:r>
            <a:r>
              <a:rPr lang="en-US" sz="1200" dirty="0" err="1" smtClean="0"/>
              <a:t>tvs</a:t>
            </a:r>
            <a:r>
              <a:rPr lang="en-US" sz="1200" dirty="0" smtClean="0"/>
              <a:t>, telephones, food mixers, vacuum cleaners,</a:t>
            </a:r>
          </a:p>
          <a:p>
            <a:pPr algn="just"/>
            <a:r>
              <a:rPr lang="en-US" sz="1200" dirty="0" smtClean="0"/>
              <a:t>baths, shower trays, pipes, luggage shells, </a:t>
            </a:r>
            <a:r>
              <a:rPr lang="en-US" sz="1200" dirty="0" err="1" smtClean="0"/>
              <a:t>rv</a:t>
            </a:r>
            <a:r>
              <a:rPr lang="en-US" sz="1200" dirty="0" smtClean="0"/>
              <a:t> parts, shower stalls, cassette holders, automotive</a:t>
            </a:r>
            <a:r>
              <a:rPr lang="id-ID" sz="1200" dirty="0" smtClean="0"/>
              <a:t> </a:t>
            </a:r>
            <a:r>
              <a:rPr lang="en-US" sz="1200" dirty="0" smtClean="0"/>
              <a:t>parts, safety hard hats, </a:t>
            </a:r>
            <a:r>
              <a:rPr lang="en-US" sz="1200" dirty="0" err="1" smtClean="0"/>
              <a:t>Legos</a:t>
            </a:r>
            <a:r>
              <a:rPr lang="en-US" sz="1200" dirty="0" smtClean="0"/>
              <a:t>, computer mice, razors, handles, shavers, chairs. san:</a:t>
            </a:r>
            <a:r>
              <a:rPr lang="id-ID" sz="1200" dirty="0" smtClean="0"/>
              <a:t> </a:t>
            </a:r>
            <a:r>
              <a:rPr lang="en-US" sz="1200" dirty="0" smtClean="0"/>
              <a:t>telephone cases, food processing bowls, medical syringes, mixing bowls, beakers, coffee</a:t>
            </a:r>
            <a:r>
              <a:rPr lang="id-ID" sz="1200" dirty="0" smtClean="0"/>
              <a:t> </a:t>
            </a:r>
            <a:r>
              <a:rPr lang="en-US" sz="1200" dirty="0" smtClean="0"/>
              <a:t>filters, cassettes, industrial battery cases, toothbrushes, cosmetic packs, dinnerware, food</a:t>
            </a:r>
            <a:r>
              <a:rPr lang="id-ID" sz="1200" dirty="0" smtClean="0"/>
              <a:t> </a:t>
            </a:r>
            <a:r>
              <a:rPr lang="en-US" sz="1200" dirty="0" smtClean="0"/>
              <a:t>containers. </a:t>
            </a:r>
            <a:r>
              <a:rPr lang="en-US" sz="1200" dirty="0" err="1" smtClean="0"/>
              <a:t>asa</a:t>
            </a:r>
            <a:r>
              <a:rPr lang="en-US" sz="1200" dirty="0" smtClean="0"/>
              <a:t>: appliance panels and knobs, toys, medical instruments, rear view mirrors,</a:t>
            </a:r>
            <a:r>
              <a:rPr lang="id-ID" sz="1200" dirty="0" smtClean="0"/>
              <a:t> </a:t>
            </a:r>
            <a:r>
              <a:rPr lang="en-US" sz="1200" dirty="0" smtClean="0"/>
              <a:t>garden tables and chairs, hose </a:t>
            </a:r>
            <a:r>
              <a:rPr lang="en-US" sz="1200" dirty="0" err="1" smtClean="0"/>
              <a:t>fi</a:t>
            </a:r>
            <a:r>
              <a:rPr lang="en-US" sz="1200" dirty="0" smtClean="0"/>
              <a:t> </a:t>
            </a:r>
            <a:r>
              <a:rPr lang="en-US" sz="1200" dirty="0" err="1" smtClean="0"/>
              <a:t>ttings</a:t>
            </a:r>
            <a:r>
              <a:rPr lang="en-US" sz="1200" dirty="0" smtClean="0"/>
              <a:t>, garden tools, letter boxes, boat shells, windsurfing</a:t>
            </a:r>
            <a:r>
              <a:rPr lang="id-ID" sz="1200" dirty="0" smtClean="0"/>
              <a:t> </a:t>
            </a:r>
            <a:r>
              <a:rPr lang="en-US" sz="1200" dirty="0" smtClean="0"/>
              <a:t>boards.</a:t>
            </a:r>
            <a:endParaRPr lang="id-ID" sz="1200" dirty="0" smtClean="0"/>
          </a:p>
          <a:p>
            <a:r>
              <a:rPr lang="id-ID" sz="1200" b="1" dirty="0" smtClean="0"/>
              <a:t>Environment : </a:t>
            </a:r>
            <a:r>
              <a:rPr lang="en-US" sz="1200" dirty="0" smtClean="0"/>
              <a:t>The </a:t>
            </a:r>
            <a:r>
              <a:rPr lang="en-US" sz="1200" dirty="0" err="1" smtClean="0"/>
              <a:t>acrylonitrile</a:t>
            </a:r>
            <a:r>
              <a:rPr lang="en-US" sz="1200" dirty="0" smtClean="0"/>
              <a:t> monomer is nasty stuff, almost as poisonous as</a:t>
            </a:r>
          </a:p>
          <a:p>
            <a:r>
              <a:rPr lang="en-US" sz="1200" dirty="0" smtClean="0"/>
              <a:t>cyanide. Once polymerized with styrene it becomes harmless. Some grades of abs are </a:t>
            </a:r>
            <a:r>
              <a:rPr lang="en-US" sz="1200" dirty="0" err="1" smtClean="0"/>
              <a:t>fda</a:t>
            </a:r>
            <a:endParaRPr lang="en-US" sz="1200" dirty="0" smtClean="0"/>
          </a:p>
          <a:p>
            <a:r>
              <a:rPr lang="en-US" sz="1200" dirty="0" smtClean="0"/>
              <a:t>compliant and can be recycled.</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images.wisegeek.com/nylon-rope.jpg"/>
          <p:cNvPicPr>
            <a:picLocks noChangeAspect="1" noChangeArrowheads="1"/>
          </p:cNvPicPr>
          <p:nvPr/>
        </p:nvPicPr>
        <p:blipFill>
          <a:blip r:embed="rId2"/>
          <a:srcRect b="6024"/>
          <a:stretch>
            <a:fillRect/>
          </a:stretch>
        </p:blipFill>
        <p:spPr bwMode="auto">
          <a:xfrm>
            <a:off x="3404579" y="3276600"/>
            <a:ext cx="5739422" cy="3581399"/>
          </a:xfrm>
          <a:prstGeom prst="rect">
            <a:avLst/>
          </a:prstGeom>
          <a:noFill/>
        </p:spPr>
      </p:pic>
      <p:pic>
        <p:nvPicPr>
          <p:cNvPr id="5" name="Picture 4"/>
          <p:cNvPicPr>
            <a:picLocks noChangeAspect="1" noChangeArrowheads="1"/>
          </p:cNvPicPr>
          <p:nvPr/>
        </p:nvPicPr>
        <p:blipFill>
          <a:blip r:embed="rId3"/>
          <a:srcRect l="24051" t="24087" r="60920" b="13029"/>
          <a:stretch>
            <a:fillRect/>
          </a:stretch>
        </p:blipFill>
        <p:spPr bwMode="auto">
          <a:xfrm>
            <a:off x="25792" y="76200"/>
            <a:ext cx="2869808" cy="6751279"/>
          </a:xfrm>
          <a:prstGeom prst="rect">
            <a:avLst/>
          </a:prstGeom>
          <a:noFill/>
          <a:ln w="9525">
            <a:noFill/>
            <a:miter lim="800000"/>
            <a:headEnd/>
            <a:tailEnd/>
          </a:ln>
          <a:effectLst/>
        </p:spPr>
      </p:pic>
      <p:sp>
        <p:nvSpPr>
          <p:cNvPr id="6" name="TextBox 5"/>
          <p:cNvSpPr txBox="1"/>
          <p:nvPr/>
        </p:nvSpPr>
        <p:spPr>
          <a:xfrm>
            <a:off x="6477000" y="0"/>
            <a:ext cx="5029200" cy="369332"/>
          </a:xfrm>
          <a:prstGeom prst="rect">
            <a:avLst/>
          </a:prstGeom>
          <a:noFill/>
        </p:spPr>
        <p:txBody>
          <a:bodyPr wrap="square" rtlCol="0">
            <a:spAutoFit/>
          </a:bodyPr>
          <a:lstStyle/>
          <a:p>
            <a:r>
              <a:rPr lang="en-US" dirty="0" smtClean="0">
                <a:solidFill>
                  <a:schemeClr val="accent6">
                    <a:lumMod val="75000"/>
                  </a:schemeClr>
                </a:solidFill>
              </a:rPr>
              <a:t>Polyamide (PA), Nylon</a:t>
            </a:r>
            <a:endParaRPr lang="en-US" dirty="0">
              <a:solidFill>
                <a:schemeClr val="accent6">
                  <a:lumMod val="75000"/>
                </a:schemeClr>
              </a:solidFill>
            </a:endParaRPr>
          </a:p>
        </p:txBody>
      </p:sp>
      <p:sp>
        <p:nvSpPr>
          <p:cNvPr id="7" name="Rectangle 6"/>
          <p:cNvSpPr/>
          <p:nvPr/>
        </p:nvSpPr>
        <p:spPr>
          <a:xfrm>
            <a:off x="3352800" y="381000"/>
            <a:ext cx="57912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sp>
        <p:nvSpPr>
          <p:cNvPr id="9" name="TextBox 8"/>
          <p:cNvSpPr txBox="1"/>
          <p:nvPr/>
        </p:nvSpPr>
        <p:spPr>
          <a:xfrm>
            <a:off x="3352800" y="914400"/>
            <a:ext cx="5638800" cy="1954381"/>
          </a:xfrm>
          <a:prstGeom prst="rect">
            <a:avLst/>
          </a:prstGeom>
          <a:noFill/>
        </p:spPr>
        <p:txBody>
          <a:bodyPr wrap="square" rtlCol="0">
            <a:spAutoFit/>
          </a:bodyPr>
          <a:lstStyle/>
          <a:p>
            <a:pPr algn="just"/>
            <a:r>
              <a:rPr lang="id-ID" sz="1100" b="1" dirty="0" smtClean="0"/>
              <a:t>Application : </a:t>
            </a:r>
            <a:r>
              <a:rPr lang="en-US" sz="1100" dirty="0" smtClean="0"/>
              <a:t>Light duty gears, bushings, sprockets and bearings; electrical equipment</a:t>
            </a:r>
          </a:p>
          <a:p>
            <a:pPr algn="just"/>
            <a:r>
              <a:rPr lang="en-US" sz="1100" dirty="0" smtClean="0"/>
              <a:t>housings, lenses, containers, tanks, tubing, furniture casters, plumbing connections,</a:t>
            </a:r>
          </a:p>
          <a:p>
            <a:pPr algn="just"/>
            <a:r>
              <a:rPr lang="en-US" sz="1100" dirty="0" smtClean="0"/>
              <a:t>bicycle wheel covers, ketchup bottles, chairs, toothbrush bristles, handles, bearings, food</a:t>
            </a:r>
          </a:p>
          <a:p>
            <a:pPr algn="just"/>
            <a:r>
              <a:rPr lang="en-US" sz="1100" dirty="0" smtClean="0"/>
              <a:t>packaging. Nylons are used as hot-melt adhesives for book bindings; as fibers ropes, </a:t>
            </a:r>
            <a:r>
              <a:rPr lang="en-US" sz="1100" dirty="0" err="1" smtClean="0"/>
              <a:t>fi</a:t>
            </a:r>
            <a:r>
              <a:rPr lang="en-US" sz="1100" dirty="0" smtClean="0"/>
              <a:t> </a:t>
            </a:r>
            <a:r>
              <a:rPr lang="en-US" sz="1100" dirty="0" err="1" smtClean="0"/>
              <a:t>shing</a:t>
            </a:r>
            <a:endParaRPr lang="en-US" sz="1100" dirty="0" smtClean="0"/>
          </a:p>
          <a:p>
            <a:pPr algn="just"/>
            <a:r>
              <a:rPr lang="en-US" sz="1100" dirty="0" smtClean="0"/>
              <a:t>line, carpeting, car upholstery and stockings; as </a:t>
            </a:r>
            <a:r>
              <a:rPr lang="en-US" sz="1100" dirty="0" err="1" smtClean="0"/>
              <a:t>aramid</a:t>
            </a:r>
            <a:r>
              <a:rPr lang="en-US" sz="1100" dirty="0" smtClean="0"/>
              <a:t> fibers</a:t>
            </a:r>
            <a:r>
              <a:rPr lang="id-ID" sz="1100" dirty="0" smtClean="0"/>
              <a:t> </a:t>
            </a:r>
            <a:r>
              <a:rPr lang="en-US" sz="1100" dirty="0" smtClean="0"/>
              <a:t>cables, ropes, protective</a:t>
            </a:r>
          </a:p>
          <a:p>
            <a:pPr algn="just"/>
            <a:r>
              <a:rPr lang="en-US" sz="1100" dirty="0" smtClean="0"/>
              <a:t>clothing, air filtration bags and electrical insulation.</a:t>
            </a:r>
            <a:endParaRPr lang="id-ID" sz="1100" dirty="0" smtClean="0"/>
          </a:p>
          <a:p>
            <a:pPr algn="just"/>
            <a:endParaRPr lang="id-ID" sz="1100" dirty="0" smtClean="0"/>
          </a:p>
          <a:p>
            <a:r>
              <a:rPr lang="id-ID" sz="1100" b="1" dirty="0" smtClean="0"/>
              <a:t>Environment : </a:t>
            </a:r>
            <a:r>
              <a:rPr lang="en-US" sz="1100" dirty="0" smtClean="0"/>
              <a:t>Nylons have no known toxic effects, although they are not entirely inert</a:t>
            </a:r>
          </a:p>
          <a:p>
            <a:r>
              <a:rPr lang="en-US" sz="1100" dirty="0" smtClean="0"/>
              <a:t>biologically. Nylons are oil-derivatives, but this will not disadvantage them in the near</a:t>
            </a:r>
          </a:p>
          <a:p>
            <a:r>
              <a:rPr lang="en-US" sz="1100" dirty="0" smtClean="0"/>
              <a:t>future. With </a:t>
            </a:r>
            <a:r>
              <a:rPr lang="en-US" sz="1100" dirty="0" err="1" smtClean="0"/>
              <a:t>refi</a:t>
            </a:r>
            <a:r>
              <a:rPr lang="en-US" sz="1100" dirty="0" smtClean="0"/>
              <a:t> </a:t>
            </a:r>
            <a:r>
              <a:rPr lang="en-US" sz="1100" dirty="0" err="1" smtClean="0"/>
              <a:t>nements</a:t>
            </a:r>
            <a:r>
              <a:rPr lang="en-US" sz="1100" dirty="0" smtClean="0"/>
              <a:t> in </a:t>
            </a:r>
            <a:r>
              <a:rPr lang="en-US" sz="1100" dirty="0" err="1" smtClean="0"/>
              <a:t>polyolefi</a:t>
            </a:r>
            <a:r>
              <a:rPr lang="en-US" sz="1100" dirty="0" smtClean="0"/>
              <a:t> n catalysis, nylons face stiff competition from less</a:t>
            </a:r>
          </a:p>
          <a:p>
            <a:r>
              <a:rPr lang="en-US" sz="1100" dirty="0" smtClean="0"/>
              <a:t>expensive polymers.</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0"/>
            <a:ext cx="4572000" cy="369332"/>
          </a:xfrm>
          <a:prstGeom prst="rect">
            <a:avLst/>
          </a:prstGeom>
          <a:noFill/>
        </p:spPr>
        <p:txBody>
          <a:bodyPr wrap="square" rtlCol="0">
            <a:spAutoFit/>
          </a:bodyPr>
          <a:lstStyle/>
          <a:p>
            <a:r>
              <a:rPr lang="en-US" dirty="0" err="1" smtClean="0">
                <a:solidFill>
                  <a:schemeClr val="accent6">
                    <a:lumMod val="75000"/>
                  </a:schemeClr>
                </a:solidFill>
              </a:rPr>
              <a:t>Polymethylmethacrylate</a:t>
            </a:r>
            <a:r>
              <a:rPr lang="en-US" dirty="0" smtClean="0">
                <a:solidFill>
                  <a:schemeClr val="accent6">
                    <a:lumMod val="75000"/>
                  </a:schemeClr>
                </a:solidFill>
              </a:rPr>
              <a:t> (PMMA), Acrylic</a:t>
            </a:r>
            <a:endParaRPr lang="en-US" dirty="0">
              <a:solidFill>
                <a:schemeClr val="accent6">
                  <a:lumMod val="75000"/>
                </a:schemeClr>
              </a:solidFill>
            </a:endParaRPr>
          </a:p>
        </p:txBody>
      </p:sp>
      <p:sp>
        <p:nvSpPr>
          <p:cNvPr id="5" name="Rectangle 4"/>
          <p:cNvSpPr/>
          <p:nvPr/>
        </p:nvSpPr>
        <p:spPr>
          <a:xfrm>
            <a:off x="3429000" y="381000"/>
            <a:ext cx="57150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10400" y="381000"/>
            <a:ext cx="1447800" cy="369332"/>
          </a:xfrm>
          <a:prstGeom prst="rect">
            <a:avLst/>
          </a:prstGeom>
          <a:noFill/>
        </p:spPr>
        <p:txBody>
          <a:bodyPr wrap="square" rtlCol="0">
            <a:spAutoFit/>
          </a:bodyPr>
          <a:lstStyle/>
          <a:p>
            <a:r>
              <a:rPr lang="id-ID" dirty="0" smtClean="0">
                <a:solidFill>
                  <a:schemeClr val="bg1"/>
                </a:solidFill>
              </a:rPr>
              <a:t>Termoplastik</a:t>
            </a:r>
            <a:endParaRPr lang="en-US" dirty="0">
              <a:solidFill>
                <a:schemeClr val="bg1"/>
              </a:solidFill>
            </a:endParaRPr>
          </a:p>
        </p:txBody>
      </p:sp>
      <p:pic>
        <p:nvPicPr>
          <p:cNvPr id="106498" name="Picture 2" descr="http://www.tapplastics.com/uploads/products/color_acrylic_tubes-xl.jpg"/>
          <p:cNvPicPr>
            <a:picLocks noChangeAspect="1" noChangeArrowheads="1"/>
          </p:cNvPicPr>
          <p:nvPr/>
        </p:nvPicPr>
        <p:blipFill>
          <a:blip r:embed="rId2"/>
          <a:srcRect l="800" t="20482"/>
          <a:stretch>
            <a:fillRect/>
          </a:stretch>
        </p:blipFill>
        <p:spPr bwMode="auto">
          <a:xfrm>
            <a:off x="3474720" y="3048000"/>
            <a:ext cx="5669280" cy="3810000"/>
          </a:xfrm>
          <a:prstGeom prst="rect">
            <a:avLst/>
          </a:prstGeom>
          <a:noFill/>
        </p:spPr>
      </p:pic>
      <p:pic>
        <p:nvPicPr>
          <p:cNvPr id="8" name="Picture 3"/>
          <p:cNvPicPr>
            <a:picLocks noChangeAspect="1" noChangeArrowheads="1"/>
          </p:cNvPicPr>
          <p:nvPr/>
        </p:nvPicPr>
        <p:blipFill>
          <a:blip r:embed="rId3"/>
          <a:srcRect l="62326" t="23702" r="22537" b="16490"/>
          <a:stretch>
            <a:fillRect/>
          </a:stretch>
        </p:blipFill>
        <p:spPr bwMode="auto">
          <a:xfrm>
            <a:off x="37514" y="94221"/>
            <a:ext cx="3010486" cy="6687579"/>
          </a:xfrm>
          <a:prstGeom prst="rect">
            <a:avLst/>
          </a:prstGeom>
          <a:noFill/>
          <a:ln w="9525">
            <a:noFill/>
            <a:miter lim="800000"/>
            <a:headEnd/>
            <a:tailEnd/>
          </a:ln>
          <a:effectLst/>
        </p:spPr>
      </p:pic>
      <p:sp>
        <p:nvSpPr>
          <p:cNvPr id="9" name="TextBox 8"/>
          <p:cNvSpPr txBox="1"/>
          <p:nvPr/>
        </p:nvSpPr>
        <p:spPr>
          <a:xfrm>
            <a:off x="3505200" y="914400"/>
            <a:ext cx="5257800" cy="1600438"/>
          </a:xfrm>
          <a:prstGeom prst="rect">
            <a:avLst/>
          </a:prstGeom>
          <a:noFill/>
        </p:spPr>
        <p:txBody>
          <a:bodyPr wrap="square" rtlCol="0">
            <a:spAutoFit/>
          </a:bodyPr>
          <a:lstStyle/>
          <a:p>
            <a:pPr algn="just"/>
            <a:r>
              <a:rPr lang="id-ID" sz="1400" b="1" dirty="0" smtClean="0"/>
              <a:t>Application : </a:t>
            </a:r>
            <a:r>
              <a:rPr lang="en-US" sz="1400" dirty="0" smtClean="0"/>
              <a:t>Uses Lenses of all types; cockpit canopies and aircraft windows; signs; </a:t>
            </a:r>
            <a:r>
              <a:rPr lang="en-US" sz="1400" dirty="0" err="1" smtClean="0"/>
              <a:t>domesticbaths</a:t>
            </a:r>
            <a:r>
              <a:rPr lang="en-US" sz="1400" dirty="0" smtClean="0"/>
              <a:t>; packaging; containers; electrical components; drafting equipment; tool handles;</a:t>
            </a:r>
            <a:r>
              <a:rPr lang="id-ID" sz="1400" dirty="0" smtClean="0"/>
              <a:t> </a:t>
            </a:r>
            <a:r>
              <a:rPr lang="en-US" sz="1400" dirty="0" smtClean="0"/>
              <a:t>safety spectacles; lighting, automotive tail lights, chairs, contact lenses, windows, advertising</a:t>
            </a:r>
            <a:r>
              <a:rPr lang="id-ID" sz="1400" dirty="0" smtClean="0"/>
              <a:t> </a:t>
            </a:r>
            <a:r>
              <a:rPr lang="en-US" sz="1400" dirty="0" smtClean="0"/>
              <a:t>signs, static dissipation products; compact disks.</a:t>
            </a:r>
            <a:endParaRPr lang="id-ID" sz="1400" dirty="0" smtClean="0"/>
          </a:p>
          <a:p>
            <a:pPr algn="just"/>
            <a:endParaRPr lang="id-ID" sz="1400" dirty="0" smtClean="0"/>
          </a:p>
          <a:p>
            <a:pPr algn="just"/>
            <a:r>
              <a:rPr lang="id-ID" sz="1400" b="1" dirty="0" smtClean="0"/>
              <a:t>Environment : </a:t>
            </a:r>
            <a:r>
              <a:rPr lang="en-US" sz="1400" dirty="0" smtClean="0"/>
              <a:t>Acrylics are non-toxic and recyclable.</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2667</TotalTime>
  <Words>2053</Words>
  <Application>Microsoft Office PowerPoint</Application>
  <PresentationFormat>On-screen Show (4:3)</PresentationFormat>
  <Paragraphs>165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Pandu</dc:creator>
  <cp:lastModifiedBy>dear.rina</cp:lastModifiedBy>
  <cp:revision>329</cp:revision>
  <dcterms:created xsi:type="dcterms:W3CDTF">2013-09-23T02:05:11Z</dcterms:created>
  <dcterms:modified xsi:type="dcterms:W3CDTF">2016-04-25T06:21:53Z</dcterms:modified>
</cp:coreProperties>
</file>