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438" r:id="rId2"/>
    <p:sldId id="424" r:id="rId3"/>
    <p:sldId id="426" r:id="rId4"/>
    <p:sldId id="434" r:id="rId5"/>
    <p:sldId id="435" r:id="rId6"/>
    <p:sldId id="436" r:id="rId7"/>
    <p:sldId id="437" r:id="rId8"/>
    <p:sldId id="427" r:id="rId9"/>
    <p:sldId id="428" r:id="rId10"/>
    <p:sldId id="429" r:id="rId11"/>
    <p:sldId id="433" r:id="rId12"/>
    <p:sldId id="430" r:id="rId13"/>
    <p:sldId id="375" r:id="rId14"/>
    <p:sldId id="376" r:id="rId15"/>
    <p:sldId id="377" r:id="rId16"/>
    <p:sldId id="378" r:id="rId17"/>
    <p:sldId id="379" r:id="rId18"/>
    <p:sldId id="388" r:id="rId19"/>
    <p:sldId id="389" r:id="rId20"/>
    <p:sldId id="382" r:id="rId21"/>
    <p:sldId id="383" r:id="rId22"/>
    <p:sldId id="43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p:scale>
          <a:sx n="60" d="100"/>
          <a:sy n="60" d="100"/>
        </p:scale>
        <p:origin x="-864"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AB228-071D-4572-8FB3-F6AE697E5578}"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CA45D-B839-49E3-8ECA-92BF2EBACCBB}" type="slidenum">
              <a:rPr lang="en-US" smtClean="0"/>
              <a:pPr/>
              <a:t>‹#›</a:t>
            </a:fld>
            <a:endParaRPr lang="en-US"/>
          </a:p>
        </p:txBody>
      </p:sp>
    </p:spTree>
    <p:extLst>
      <p:ext uri="{BB962C8B-B14F-4D97-AF65-F5344CB8AC3E}">
        <p14:creationId xmlns:p14="http://schemas.microsoft.com/office/powerpoint/2010/main" val="160020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Calcium_hydroxid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Potassium_hydroxide" TargetMode="External"/><Relationship Id="rId5" Type="http://schemas.openxmlformats.org/officeDocument/2006/relationships/hyperlink" Target="http://en.wikipedia.org/wiki/Sodium_hydroxide" TargetMode="External"/><Relationship Id="rId4" Type="http://schemas.openxmlformats.org/officeDocument/2006/relationships/hyperlink" Target="http://en.wikipedia.org/wiki/Water"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Boron"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en.wikipedia.org/wiki/Boric_acid" TargetMode="External"/><Relationship Id="rId5" Type="http://schemas.openxmlformats.org/officeDocument/2006/relationships/hyperlink" Target="http://en.wikipedia.org/wiki/Salt_(chemistry)" TargetMode="External"/><Relationship Id="rId4" Type="http://schemas.openxmlformats.org/officeDocument/2006/relationships/hyperlink" Target="http://en.wikipedia.org/wiki/Minera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d.wikipedia.org/w/index.php?title=Natrium_silikat&amp;action=edit&amp;redlink=1"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id.wikipedia.org/wiki/Pada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Soda lime cairan</a:t>
            </a:r>
            <a:r>
              <a:rPr lang="id-ID" baseline="0" dirty="0" smtClean="0"/>
              <a:t> kimia terdiri dari : </a:t>
            </a:r>
            <a:r>
              <a:rPr lang="en-US" dirty="0" smtClean="0">
                <a:hlinkClick r:id="rId3" tooltip="Calcium hydroxide"/>
              </a:rPr>
              <a:t>Calcium hydroxide</a:t>
            </a:r>
            <a:r>
              <a:rPr lang="en-US" dirty="0" smtClean="0"/>
              <a:t>, Ca(OH)</a:t>
            </a:r>
            <a:r>
              <a:rPr lang="en-US" baseline="-25000" dirty="0" smtClean="0"/>
              <a:t>2</a:t>
            </a:r>
            <a:r>
              <a:rPr lang="en-US" dirty="0" smtClean="0"/>
              <a:t> (about 75%)</a:t>
            </a:r>
          </a:p>
          <a:p>
            <a:r>
              <a:rPr lang="en-US" dirty="0" smtClean="0">
                <a:hlinkClick r:id="rId4" tooltip="Water"/>
              </a:rPr>
              <a:t>Water</a:t>
            </a:r>
            <a:r>
              <a:rPr lang="en-US" dirty="0" smtClean="0"/>
              <a:t>, H</a:t>
            </a:r>
            <a:r>
              <a:rPr lang="en-US" baseline="-25000" dirty="0" smtClean="0"/>
              <a:t>2</a:t>
            </a:r>
            <a:r>
              <a:rPr lang="en-US" dirty="0" smtClean="0"/>
              <a:t>O (about 20%)</a:t>
            </a:r>
          </a:p>
          <a:p>
            <a:r>
              <a:rPr lang="en-US" dirty="0" smtClean="0">
                <a:hlinkClick r:id="rId5" tooltip="Sodium hydroxide"/>
              </a:rPr>
              <a:t>Sodium hydroxide</a:t>
            </a:r>
            <a:r>
              <a:rPr lang="en-US" dirty="0" smtClean="0"/>
              <a:t>, </a:t>
            </a:r>
            <a:r>
              <a:rPr lang="en-US" dirty="0" err="1" smtClean="0"/>
              <a:t>NaOH</a:t>
            </a:r>
            <a:r>
              <a:rPr lang="en-US" dirty="0" smtClean="0"/>
              <a:t> (about 3%)</a:t>
            </a:r>
          </a:p>
          <a:p>
            <a:r>
              <a:rPr lang="en-US" dirty="0" smtClean="0">
                <a:hlinkClick r:id="rId6" tooltip="Potassium hydroxide"/>
              </a:rPr>
              <a:t>Potassium hydroxide</a:t>
            </a:r>
            <a:r>
              <a:rPr lang="en-US" dirty="0" smtClean="0"/>
              <a:t>, KOH (about 1%).</a:t>
            </a:r>
          </a:p>
          <a:p>
            <a:endParaRPr lang="en-US" dirty="0"/>
          </a:p>
        </p:txBody>
      </p:sp>
      <p:sp>
        <p:nvSpPr>
          <p:cNvPr id="4" name="Slide Number Placeholder 3"/>
          <p:cNvSpPr>
            <a:spLocks noGrp="1"/>
          </p:cNvSpPr>
          <p:nvPr>
            <p:ph type="sldNum" sz="quarter" idx="10"/>
          </p:nvPr>
        </p:nvSpPr>
        <p:spPr/>
        <p:txBody>
          <a:bodyPr/>
          <a:lstStyle/>
          <a:p>
            <a:fld id="{E44CA45D-B839-49E3-8ECA-92BF2EBACCBB}"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Borax</a:t>
            </a:r>
            <a:r>
              <a:rPr lang="en-US" dirty="0" smtClean="0"/>
              <a:t>, also known as </a:t>
            </a:r>
            <a:r>
              <a:rPr lang="en-US" b="1" dirty="0" smtClean="0"/>
              <a:t>sodium borate</a:t>
            </a:r>
            <a:r>
              <a:rPr lang="en-US" dirty="0" smtClean="0"/>
              <a:t>, </a:t>
            </a:r>
            <a:r>
              <a:rPr lang="en-US" b="1" dirty="0" smtClean="0"/>
              <a:t>sodium </a:t>
            </a:r>
            <a:r>
              <a:rPr lang="en-US" b="1" dirty="0" err="1" smtClean="0"/>
              <a:t>tetraborate</a:t>
            </a:r>
            <a:r>
              <a:rPr lang="en-US" dirty="0" smtClean="0"/>
              <a:t>, or </a:t>
            </a:r>
            <a:r>
              <a:rPr lang="en-US" b="1" dirty="0" smtClean="0"/>
              <a:t>disodium </a:t>
            </a:r>
            <a:r>
              <a:rPr lang="en-US" b="1" dirty="0" err="1" smtClean="0"/>
              <a:t>tetraborate</a:t>
            </a:r>
            <a:r>
              <a:rPr lang="en-US" dirty="0" smtClean="0"/>
              <a:t>, is an important </a:t>
            </a:r>
            <a:r>
              <a:rPr lang="en-US" dirty="0" smtClean="0">
                <a:hlinkClick r:id="rId3" tooltip="Boron"/>
              </a:rPr>
              <a:t>boron</a:t>
            </a:r>
            <a:r>
              <a:rPr lang="en-US" dirty="0" smtClean="0"/>
              <a:t> compound, a </a:t>
            </a:r>
            <a:r>
              <a:rPr lang="en-US" dirty="0" smtClean="0">
                <a:hlinkClick r:id="rId4" tooltip="Mineral"/>
              </a:rPr>
              <a:t>mineral</a:t>
            </a:r>
            <a:r>
              <a:rPr lang="en-US" dirty="0" smtClean="0"/>
              <a:t>, and a </a:t>
            </a:r>
            <a:r>
              <a:rPr lang="en-US" dirty="0" smtClean="0">
                <a:hlinkClick r:id="rId5" tooltip="Salt (chemistry)"/>
              </a:rPr>
              <a:t>salt</a:t>
            </a:r>
            <a:r>
              <a:rPr lang="en-US" dirty="0" smtClean="0"/>
              <a:t> of </a:t>
            </a:r>
            <a:r>
              <a:rPr lang="en-US" dirty="0" smtClean="0">
                <a:hlinkClick r:id="rId6" tooltip="Boric acid"/>
              </a:rPr>
              <a:t>boric acid</a:t>
            </a:r>
            <a:r>
              <a:rPr lang="en-US" dirty="0" smtClean="0"/>
              <a:t>. Powdered borax is white, consisting of soft colorless crystals that dissolve easily in water.</a:t>
            </a:r>
            <a:endParaRPr lang="en-US" dirty="0"/>
          </a:p>
        </p:txBody>
      </p:sp>
      <p:sp>
        <p:nvSpPr>
          <p:cNvPr id="4" name="Slide Number Placeholder 3"/>
          <p:cNvSpPr>
            <a:spLocks noGrp="1"/>
          </p:cNvSpPr>
          <p:nvPr>
            <p:ph type="sldNum" sz="quarter" idx="10"/>
          </p:nvPr>
        </p:nvSpPr>
        <p:spPr/>
        <p:txBody>
          <a:bodyPr/>
          <a:lstStyle/>
          <a:p>
            <a:fld id="{E44CA45D-B839-49E3-8ECA-92BF2EBACCBB}" type="slidenum">
              <a:rPr lang="en-US" smtClean="0"/>
              <a:pPr/>
              <a:t>19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Gel </a:t>
            </a:r>
            <a:r>
              <a:rPr lang="en-US" b="1" dirty="0" err="1" smtClean="0"/>
              <a:t>silika</a:t>
            </a:r>
            <a:r>
              <a:rPr lang="en-US" dirty="0" smtClean="0"/>
              <a:t> </a:t>
            </a:r>
            <a:r>
              <a:rPr lang="en-US" dirty="0" err="1" smtClean="0"/>
              <a:t>adalah</a:t>
            </a:r>
            <a:r>
              <a:rPr lang="en-US" dirty="0" smtClean="0"/>
              <a:t> </a:t>
            </a:r>
            <a:r>
              <a:rPr lang="en-US" dirty="0" err="1" smtClean="0"/>
              <a:t>butiran</a:t>
            </a:r>
            <a:r>
              <a:rPr lang="en-US" dirty="0" smtClean="0"/>
              <a:t> </a:t>
            </a:r>
            <a:r>
              <a:rPr lang="en-US" dirty="0" err="1" smtClean="0"/>
              <a:t>seperti</a:t>
            </a:r>
            <a:r>
              <a:rPr lang="en-US" dirty="0" smtClean="0"/>
              <a:t> </a:t>
            </a:r>
            <a:r>
              <a:rPr lang="en-US" dirty="0" err="1" smtClean="0"/>
              <a:t>kaca</a:t>
            </a:r>
            <a:r>
              <a:rPr lang="en-US" dirty="0" smtClean="0"/>
              <a:t> </a:t>
            </a:r>
            <a:r>
              <a:rPr lang="en-US" dirty="0" err="1" smtClean="0"/>
              <a:t>dengan</a:t>
            </a:r>
            <a:r>
              <a:rPr lang="en-US" dirty="0" smtClean="0"/>
              <a:t> </a:t>
            </a:r>
            <a:r>
              <a:rPr lang="en-US" dirty="0" err="1" smtClean="0"/>
              <a:t>bentuk</a:t>
            </a:r>
            <a:r>
              <a:rPr lang="en-US" dirty="0" smtClean="0"/>
              <a:t> yang </a:t>
            </a:r>
            <a:r>
              <a:rPr lang="en-US" dirty="0" err="1" smtClean="0"/>
              <a:t>sangat</a:t>
            </a:r>
            <a:r>
              <a:rPr lang="en-US" dirty="0" smtClean="0"/>
              <a:t> </a:t>
            </a:r>
            <a:r>
              <a:rPr lang="en-US" dirty="0" err="1" smtClean="0"/>
              <a:t>berpori</a:t>
            </a:r>
            <a:r>
              <a:rPr lang="en-US" dirty="0" smtClean="0"/>
              <a:t>, </a:t>
            </a:r>
            <a:r>
              <a:rPr lang="en-US" dirty="0" err="1" smtClean="0"/>
              <a:t>silika</a:t>
            </a:r>
            <a:r>
              <a:rPr lang="en-US" dirty="0" smtClean="0"/>
              <a:t> </a:t>
            </a:r>
            <a:r>
              <a:rPr lang="en-US" dirty="0" err="1" smtClean="0"/>
              <a:t>dibuat</a:t>
            </a:r>
            <a:r>
              <a:rPr lang="en-US" dirty="0" smtClean="0"/>
              <a:t> </a:t>
            </a:r>
            <a:r>
              <a:rPr lang="en-US" dirty="0" err="1" smtClean="0"/>
              <a:t>secara</a:t>
            </a:r>
            <a:r>
              <a:rPr lang="en-US" dirty="0" smtClean="0"/>
              <a:t> </a:t>
            </a:r>
            <a:r>
              <a:rPr lang="en-US" dirty="0" err="1" smtClean="0"/>
              <a:t>sintetis</a:t>
            </a:r>
            <a:r>
              <a:rPr lang="en-US" dirty="0" smtClean="0"/>
              <a:t> </a:t>
            </a:r>
            <a:r>
              <a:rPr lang="en-US" dirty="0" err="1" smtClean="0"/>
              <a:t>dari</a:t>
            </a:r>
            <a:r>
              <a:rPr lang="en-US" dirty="0" smtClean="0"/>
              <a:t> </a:t>
            </a:r>
            <a:r>
              <a:rPr lang="en-US" dirty="0" err="1" smtClean="0">
                <a:hlinkClick r:id="rId3" tooltip="Natrium silikat (halaman belum tersedia)"/>
              </a:rPr>
              <a:t>natrium</a:t>
            </a:r>
            <a:r>
              <a:rPr lang="en-US" dirty="0" smtClean="0">
                <a:hlinkClick r:id="rId3" tooltip="Natrium silikat (halaman belum tersedia)"/>
              </a:rPr>
              <a:t> </a:t>
            </a:r>
            <a:r>
              <a:rPr lang="en-US" dirty="0" err="1" smtClean="0">
                <a:hlinkClick r:id="rId3" tooltip="Natrium silikat (halaman belum tersedia)"/>
              </a:rPr>
              <a:t>silikat</a:t>
            </a:r>
            <a:r>
              <a:rPr lang="en-US" dirty="0" smtClean="0"/>
              <a:t>. </a:t>
            </a:r>
            <a:r>
              <a:rPr lang="en-US" dirty="0" err="1" smtClean="0"/>
              <a:t>Walaupun</a:t>
            </a:r>
            <a:r>
              <a:rPr lang="en-US" dirty="0" smtClean="0"/>
              <a:t> </a:t>
            </a:r>
            <a:r>
              <a:rPr lang="en-US" dirty="0" err="1" smtClean="0"/>
              <a:t>namanya</a:t>
            </a:r>
            <a:r>
              <a:rPr lang="en-US" dirty="0" smtClean="0"/>
              <a:t>, gel </a:t>
            </a:r>
            <a:r>
              <a:rPr lang="en-US" dirty="0" err="1" smtClean="0"/>
              <a:t>silika</a:t>
            </a:r>
            <a:r>
              <a:rPr lang="en-US" dirty="0" smtClean="0"/>
              <a:t> </a:t>
            </a:r>
            <a:r>
              <a:rPr lang="en-US" dirty="0" err="1" smtClean="0">
                <a:hlinkClick r:id="rId4" tooltip="Padat"/>
              </a:rPr>
              <a:t>padat</a:t>
            </a:r>
            <a:r>
              <a:rPr lang="en-US" dirty="0" smtClean="0"/>
              <a:t>. Gel </a:t>
            </a:r>
            <a:r>
              <a:rPr lang="en-US" dirty="0" err="1" smtClean="0"/>
              <a:t>silika</a:t>
            </a:r>
            <a:r>
              <a:rPr lang="en-US" dirty="0" smtClean="0"/>
              <a:t> </a:t>
            </a:r>
            <a:r>
              <a:rPr lang="en-US" dirty="0" err="1" smtClean="0"/>
              <a:t>adalah</a:t>
            </a:r>
            <a:r>
              <a:rPr lang="en-US" dirty="0" smtClean="0"/>
              <a:t> mineral </a:t>
            </a:r>
            <a:r>
              <a:rPr lang="en-US" dirty="0" err="1" smtClean="0"/>
              <a:t>alami</a:t>
            </a:r>
            <a:r>
              <a:rPr lang="en-US" dirty="0" smtClean="0"/>
              <a:t> yang </a:t>
            </a:r>
            <a:r>
              <a:rPr lang="en-US" dirty="0" err="1" smtClean="0"/>
              <a:t>dimurnikan</a:t>
            </a:r>
            <a:r>
              <a:rPr lang="en-US" dirty="0" smtClean="0"/>
              <a:t> </a:t>
            </a:r>
            <a:r>
              <a:rPr lang="en-US" dirty="0" err="1" smtClean="0"/>
              <a:t>dan</a:t>
            </a:r>
            <a:r>
              <a:rPr lang="en-US" dirty="0" smtClean="0"/>
              <a:t> </a:t>
            </a:r>
            <a:r>
              <a:rPr lang="en-US" dirty="0" err="1" smtClean="0"/>
              <a:t>diolah</a:t>
            </a:r>
            <a:r>
              <a:rPr lang="en-US" dirty="0" smtClean="0"/>
              <a:t> </a:t>
            </a:r>
            <a:r>
              <a:rPr lang="en-US" dirty="0" err="1" smtClean="0"/>
              <a:t>menjadi</a:t>
            </a:r>
            <a:r>
              <a:rPr lang="en-US" dirty="0" smtClean="0"/>
              <a:t> </a:t>
            </a:r>
            <a:r>
              <a:rPr lang="en-US" dirty="0" err="1" smtClean="0"/>
              <a:t>salah</a:t>
            </a:r>
            <a:r>
              <a:rPr lang="en-US" dirty="0" smtClean="0"/>
              <a:t> </a:t>
            </a:r>
            <a:r>
              <a:rPr lang="en-US" dirty="0" err="1" smtClean="0"/>
              <a:t>satu</a:t>
            </a:r>
            <a:r>
              <a:rPr lang="en-US" dirty="0" smtClean="0"/>
              <a:t> </a:t>
            </a:r>
            <a:r>
              <a:rPr lang="en-US" dirty="0" err="1" smtClean="0"/>
              <a:t>bentuk</a:t>
            </a:r>
            <a:r>
              <a:rPr lang="en-US" dirty="0" smtClean="0"/>
              <a:t> </a:t>
            </a:r>
            <a:r>
              <a:rPr lang="en-US" dirty="0" err="1" smtClean="0"/>
              <a:t>butiran</a:t>
            </a:r>
            <a:r>
              <a:rPr lang="en-US" dirty="0" smtClean="0"/>
              <a:t> </a:t>
            </a:r>
            <a:r>
              <a:rPr lang="en-US" dirty="0" err="1" smtClean="0"/>
              <a:t>atau</a:t>
            </a:r>
            <a:r>
              <a:rPr lang="en-US" dirty="0" smtClean="0"/>
              <a:t> </a:t>
            </a:r>
            <a:r>
              <a:rPr lang="en-US" dirty="0" err="1" smtClean="0"/>
              <a:t>manik-manik</a:t>
            </a:r>
            <a:r>
              <a:rPr lang="en-US" dirty="0" smtClean="0"/>
              <a:t>. </a:t>
            </a:r>
            <a:r>
              <a:rPr lang="en-US" dirty="0" err="1" smtClean="0"/>
              <a:t>Sebagai</a:t>
            </a:r>
            <a:r>
              <a:rPr lang="en-US" dirty="0" smtClean="0"/>
              <a:t> </a:t>
            </a:r>
            <a:r>
              <a:rPr lang="en-US" dirty="0" err="1" smtClean="0"/>
              <a:t>pengering</a:t>
            </a:r>
            <a:r>
              <a:rPr lang="en-US" dirty="0" smtClean="0"/>
              <a:t>, </a:t>
            </a:r>
            <a:r>
              <a:rPr lang="en-US" dirty="0" err="1" smtClean="0"/>
              <a:t>ia</a:t>
            </a:r>
            <a:r>
              <a:rPr lang="en-US" dirty="0" smtClean="0"/>
              <a:t> </a:t>
            </a:r>
            <a:r>
              <a:rPr lang="en-US" dirty="0" err="1" smtClean="0"/>
              <a:t>memiliki</a:t>
            </a:r>
            <a:r>
              <a:rPr lang="en-US" dirty="0" smtClean="0"/>
              <a:t> </a:t>
            </a:r>
            <a:r>
              <a:rPr lang="en-US" dirty="0" err="1" smtClean="0"/>
              <a:t>ukuran</a:t>
            </a:r>
            <a:r>
              <a:rPr lang="en-US" dirty="0" smtClean="0"/>
              <a:t> </a:t>
            </a:r>
            <a:r>
              <a:rPr lang="en-US" dirty="0" err="1" smtClean="0"/>
              <a:t>pori</a:t>
            </a:r>
            <a:r>
              <a:rPr lang="en-US" dirty="0" smtClean="0"/>
              <a:t> rata-rata 2,4 nanometer </a:t>
            </a:r>
            <a:r>
              <a:rPr lang="en-US" dirty="0" err="1" smtClean="0"/>
              <a:t>dan</a:t>
            </a:r>
            <a:r>
              <a:rPr lang="en-US" dirty="0" smtClean="0"/>
              <a:t> </a:t>
            </a:r>
            <a:r>
              <a:rPr lang="en-US" dirty="0" err="1" smtClean="0"/>
              <a:t>memiliki</a:t>
            </a:r>
            <a:r>
              <a:rPr lang="en-US" dirty="0" smtClean="0"/>
              <a:t> </a:t>
            </a:r>
            <a:r>
              <a:rPr lang="en-US" dirty="0" err="1" smtClean="0"/>
              <a:t>afinitas</a:t>
            </a:r>
            <a:r>
              <a:rPr lang="en-US" dirty="0" smtClean="0"/>
              <a:t> yang </a:t>
            </a:r>
            <a:r>
              <a:rPr lang="en-US" dirty="0" err="1" smtClean="0"/>
              <a:t>kuat</a:t>
            </a:r>
            <a:r>
              <a:rPr lang="en-US" dirty="0" smtClean="0"/>
              <a:t> </a:t>
            </a:r>
            <a:r>
              <a:rPr lang="en-US" dirty="0" err="1" smtClean="0"/>
              <a:t>untuk</a:t>
            </a:r>
            <a:r>
              <a:rPr lang="en-US" dirty="0" smtClean="0"/>
              <a:t> </a:t>
            </a:r>
            <a:r>
              <a:rPr lang="en-US" dirty="0" err="1" smtClean="0"/>
              <a:t>molekul</a:t>
            </a:r>
            <a:r>
              <a:rPr lang="en-US" dirty="0" smtClean="0"/>
              <a:t> air.</a:t>
            </a:r>
            <a:endParaRPr lang="en-US" dirty="0"/>
          </a:p>
        </p:txBody>
      </p:sp>
      <p:sp>
        <p:nvSpPr>
          <p:cNvPr id="4" name="Slide Number Placeholder 3"/>
          <p:cNvSpPr>
            <a:spLocks noGrp="1"/>
          </p:cNvSpPr>
          <p:nvPr>
            <p:ph type="sldNum" sz="quarter" idx="10"/>
          </p:nvPr>
        </p:nvSpPr>
        <p:spPr/>
        <p:txBody>
          <a:bodyPr/>
          <a:lstStyle/>
          <a:p>
            <a:fld id="{E44CA45D-B839-49E3-8ECA-92BF2EBACCBB}"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88D7CA-6C35-4F85-9585-994CA950AD58}" type="datetimeFigureOut">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8D7CA-6C35-4F85-9585-994CA950AD58}" type="datetimeFigureOut">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88D7CA-6C35-4F85-9585-994CA950AD58}" type="datetimeFigureOut">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88D7CA-6C35-4F85-9585-994CA950AD58}" type="datetimeFigureOut">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88D7CA-6C35-4F85-9585-994CA950AD58}" type="datetimeFigureOut">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C14C5-D20A-467E-99B9-8A6E86EB85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8D7CA-6C35-4F85-9585-994CA950AD58}" type="datetimeFigureOut">
              <a:rPr lang="en-US" smtClean="0"/>
              <a:pPr/>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C14C5-D20A-467E-99B9-8A6E86EB85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effectLst>
                  <a:outerShdw blurRad="38100" dist="38100" dir="2700000" algn="tl">
                    <a:srgbClr val="000000">
                      <a:alpha val="43137"/>
                    </a:srgbClr>
                  </a:outerShdw>
                </a:effectLst>
              </a:rPr>
              <a:t>COMPOSITE MATERIALS</a:t>
            </a:r>
            <a:endParaRPr lang="en-US" sz="4800" b="1" dirty="0">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509" y="1676400"/>
            <a:ext cx="750498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849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normAutofit lnSpcReduction="10000"/>
          </a:bodyPr>
          <a:lstStyle/>
          <a:p>
            <a:r>
              <a:rPr lang="en-US" sz="2200" b="1" dirty="0"/>
              <a:t>Filament Winding</a:t>
            </a:r>
          </a:p>
          <a:p>
            <a:pPr marL="0" indent="0">
              <a:buNone/>
            </a:pPr>
            <a:r>
              <a:rPr lang="en-US" sz="2200" dirty="0"/>
              <a:t>This process is used for producing hollow tubes. The reinforcement (as strands) are taken through a resin bath, coating them with the matrix. The access resin is squeezed out by rollers and the reinforcement </a:t>
            </a:r>
            <a:r>
              <a:rPr lang="en-US" sz="2200" dirty="0" err="1"/>
              <a:t>fibres</a:t>
            </a:r>
            <a:r>
              <a:rPr lang="en-US" sz="2200" dirty="0"/>
              <a:t> are then wound onto a mandrel to form the round, hollow shape. The direction the </a:t>
            </a:r>
            <a:r>
              <a:rPr lang="en-US" sz="2200" dirty="0" err="1"/>
              <a:t>fibres</a:t>
            </a:r>
            <a:r>
              <a:rPr lang="en-US" sz="2200" dirty="0"/>
              <a:t> are wound contributes to the performance properties required of the finished part.</a:t>
            </a:r>
          </a:p>
          <a:p>
            <a:endParaRPr lang="id-ID"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114799" y="3581400"/>
            <a:ext cx="5036127" cy="190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0333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normAutofit fontScale="85000" lnSpcReduction="20000"/>
          </a:bodyPr>
          <a:lstStyle/>
          <a:p>
            <a:r>
              <a:rPr lang="en-US" b="1" dirty="0"/>
              <a:t>Compression </a:t>
            </a:r>
            <a:r>
              <a:rPr lang="en-US" b="1" dirty="0" err="1"/>
              <a:t>Moulding</a:t>
            </a:r>
            <a:endParaRPr lang="en-US" b="1" dirty="0"/>
          </a:p>
          <a:p>
            <a:pPr marL="0" indent="0">
              <a:buNone/>
            </a:pPr>
            <a:r>
              <a:rPr lang="en-US" dirty="0"/>
              <a:t>Compression </a:t>
            </a:r>
            <a:r>
              <a:rPr lang="en-US" dirty="0" err="1"/>
              <a:t>moulding</a:t>
            </a:r>
            <a:r>
              <a:rPr lang="en-US" dirty="0"/>
              <a:t> is normally used with pre-</a:t>
            </a:r>
            <a:r>
              <a:rPr lang="en-US" dirty="0" err="1"/>
              <a:t>preg</a:t>
            </a:r>
            <a:r>
              <a:rPr lang="en-US" dirty="0"/>
              <a:t> – reinforcement </a:t>
            </a:r>
            <a:r>
              <a:rPr lang="en-US" dirty="0" err="1"/>
              <a:t>fibres</a:t>
            </a:r>
            <a:r>
              <a:rPr lang="en-US" dirty="0"/>
              <a:t> already impregnated with resin. The pre-</a:t>
            </a:r>
            <a:r>
              <a:rPr lang="en-US" dirty="0" err="1"/>
              <a:t>preg</a:t>
            </a:r>
            <a:r>
              <a:rPr lang="en-US" dirty="0"/>
              <a:t> is placed in an open, heated female </a:t>
            </a:r>
            <a:r>
              <a:rPr lang="en-US" dirty="0" err="1"/>
              <a:t>mould</a:t>
            </a:r>
            <a:r>
              <a:rPr lang="en-US" dirty="0"/>
              <a:t>. The male </a:t>
            </a:r>
            <a:r>
              <a:rPr lang="en-US" dirty="0" err="1"/>
              <a:t>mould</a:t>
            </a:r>
            <a:r>
              <a:rPr lang="en-US" dirty="0"/>
              <a:t> is then placed down on to this with the combination of heat and pressure shaping and curing the component. Parts are then allowed to cool before removing from the </a:t>
            </a:r>
            <a:r>
              <a:rPr lang="en-US" dirty="0" err="1"/>
              <a:t>mould</a:t>
            </a:r>
            <a:r>
              <a:rPr lang="en-US" dirty="0"/>
              <a:t>.</a:t>
            </a:r>
          </a:p>
          <a:p>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2209800"/>
            <a:ext cx="412777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658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normAutofit fontScale="77500" lnSpcReduction="20000"/>
          </a:bodyPr>
          <a:lstStyle/>
          <a:p>
            <a:r>
              <a:rPr lang="en-US" b="1" dirty="0"/>
              <a:t>Vacuum Bagging</a:t>
            </a:r>
          </a:p>
          <a:p>
            <a:pPr marL="0" indent="0">
              <a:buNone/>
            </a:pPr>
            <a:r>
              <a:rPr lang="en-US" dirty="0"/>
              <a:t>This process can be used as an extension of the wet lay-up technique. The reinforcement (as woven fabric) is placed into a </a:t>
            </a:r>
            <a:r>
              <a:rPr lang="en-US" dirty="0" err="1"/>
              <a:t>mould</a:t>
            </a:r>
            <a:r>
              <a:rPr lang="en-US" dirty="0"/>
              <a:t>, which can be pre-coated with a release agent and/or gel coat. The resin is then rolled on top.</a:t>
            </a:r>
          </a:p>
          <a:p>
            <a:pPr marL="0" indent="0">
              <a:buNone/>
            </a:pPr>
            <a:r>
              <a:rPr lang="en-US" dirty="0"/>
              <a:t>A plastic film is placed over this and is fully sealed at the edges. A vacuum then extracts the air from process helping to consolidate the part. It ensures that the resin is evenly spread.</a:t>
            </a:r>
          </a:p>
          <a:p>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595216"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53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normAutofit/>
          </a:bodyPr>
          <a:lstStyle/>
          <a:p>
            <a:r>
              <a:rPr lang="en-US" b="1" dirty="0" smtClean="0">
                <a:solidFill>
                  <a:schemeClr val="bg1"/>
                </a:solidFill>
                <a:effectLst>
                  <a:outerShdw blurRad="38100" dist="38100" dir="2700000" algn="tl">
                    <a:srgbClr val="000000">
                      <a:alpha val="43137"/>
                    </a:srgbClr>
                  </a:outerShdw>
                </a:effectLst>
              </a:rPr>
              <a:t>Alumina</a:t>
            </a:r>
            <a:endParaRPr lang="id-ID" dirty="0">
              <a:solidFill>
                <a:schemeClr val="bg1"/>
              </a:solidFill>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457200" y="1600200"/>
            <a:ext cx="4953000" cy="4525963"/>
          </a:xfrm>
        </p:spPr>
        <p:txBody>
          <a:bodyPr>
            <a:normAutofit fontScale="25000" lnSpcReduction="20000"/>
          </a:bodyPr>
          <a:lstStyle/>
          <a:p>
            <a:pPr algn="just"/>
            <a:endParaRPr lang="en-US" sz="5600" dirty="0"/>
          </a:p>
          <a:p>
            <a:pPr algn="just"/>
            <a:r>
              <a:rPr lang="en-US" sz="5600" dirty="0"/>
              <a:t>Alumina (</a:t>
            </a:r>
            <a:r>
              <a:rPr lang="en-US" sz="5600" dirty="0" err="1"/>
              <a:t>Al₂O</a:t>
            </a:r>
            <a:r>
              <a:rPr lang="en-US" sz="5600" dirty="0"/>
              <a:t>₃) is to technical ceramics what mild steel is to metals – cheap, easy to</a:t>
            </a:r>
          </a:p>
          <a:p>
            <a:pPr algn="just"/>
            <a:r>
              <a:rPr lang="en-US" sz="5600" dirty="0"/>
              <a:t>process, the work horse of the industry. It is the material of spark plugs and electrical</a:t>
            </a:r>
          </a:p>
          <a:p>
            <a:pPr algn="just"/>
            <a:r>
              <a:rPr lang="en-US" sz="5600" dirty="0"/>
              <a:t>insulators. In single crystal form it is sapphire, used for watch faces and cockpit windows of</a:t>
            </a:r>
            <a:r>
              <a:rPr lang="id-ID" sz="5600" dirty="0"/>
              <a:t> </a:t>
            </a:r>
            <a:r>
              <a:rPr lang="en-US" sz="5600" dirty="0"/>
              <a:t>high speed aircraft. More usually it is made by pressing and sintering powder, giving grades</a:t>
            </a:r>
            <a:r>
              <a:rPr lang="id-ID" sz="5600" dirty="0"/>
              <a:t> </a:t>
            </a:r>
            <a:r>
              <a:rPr lang="en-US" sz="5600" dirty="0"/>
              <a:t>ranging from 80 to 99.9% alumina; the rest is porosity, glassy impurities or deliberately</a:t>
            </a:r>
            <a:r>
              <a:rPr lang="id-ID" sz="5600" dirty="0"/>
              <a:t> </a:t>
            </a:r>
            <a:r>
              <a:rPr lang="en-US" sz="5600" dirty="0"/>
              <a:t>added components. Pure </a:t>
            </a:r>
            <a:r>
              <a:rPr lang="en-US" sz="5600" dirty="0" err="1"/>
              <a:t>aluminas</a:t>
            </a:r>
            <a:r>
              <a:rPr lang="en-US" sz="5600" dirty="0"/>
              <a:t> are white; impurities make them pink or green. The</a:t>
            </a:r>
            <a:r>
              <a:rPr lang="id-ID" sz="5600" dirty="0"/>
              <a:t> </a:t>
            </a:r>
            <a:r>
              <a:rPr lang="en-US" sz="5600" dirty="0"/>
              <a:t>maximum operating temperature increases with increasing alumina content. Alumina has</a:t>
            </a:r>
            <a:r>
              <a:rPr lang="id-ID" sz="5600" dirty="0"/>
              <a:t> </a:t>
            </a:r>
            <a:r>
              <a:rPr lang="en-US" sz="5600" dirty="0"/>
              <a:t>a low cost and a useful and broad set of properties: electrical insulation, high mechanical</a:t>
            </a:r>
            <a:r>
              <a:rPr lang="id-ID" sz="5600" dirty="0"/>
              <a:t> </a:t>
            </a:r>
            <a:r>
              <a:rPr lang="en-US" sz="5600" dirty="0"/>
              <a:t>strength, good abrasion and temperature resistance up to 1650 c, excellent chemical stability</a:t>
            </a:r>
            <a:r>
              <a:rPr lang="id-ID" sz="5600" dirty="0"/>
              <a:t> </a:t>
            </a:r>
            <a:r>
              <a:rPr lang="en-US" sz="5600" dirty="0"/>
              <a:t>and moderately high thermal conductivity, but it has limited thermal shock and impact</a:t>
            </a:r>
            <a:r>
              <a:rPr lang="id-ID" sz="5600" dirty="0"/>
              <a:t> </a:t>
            </a:r>
            <a:r>
              <a:rPr lang="en-US" sz="5600" dirty="0"/>
              <a:t>resistance. Chromium oxide is added to improve abrasion resistance; sodium silicate, to</a:t>
            </a:r>
            <a:r>
              <a:rPr lang="id-ID" sz="5600" dirty="0"/>
              <a:t> </a:t>
            </a:r>
            <a:r>
              <a:rPr lang="en-US" sz="5600" dirty="0"/>
              <a:t>improve </a:t>
            </a:r>
            <a:r>
              <a:rPr lang="en-US" sz="5600" dirty="0" err="1"/>
              <a:t>processability</a:t>
            </a:r>
            <a:r>
              <a:rPr lang="en-US" sz="5600" dirty="0"/>
              <a:t> but with some loss of electrical</a:t>
            </a:r>
            <a:r>
              <a:rPr lang="id-ID" sz="5600" dirty="0"/>
              <a:t> </a:t>
            </a:r>
            <a:r>
              <a:rPr lang="en-US" sz="5600" dirty="0"/>
              <a:t>resistance. Competing materials are</a:t>
            </a:r>
            <a:r>
              <a:rPr lang="id-ID" sz="5600" dirty="0"/>
              <a:t> </a:t>
            </a:r>
            <a:r>
              <a:rPr lang="it-IT" sz="5600" dirty="0"/>
              <a:t>magnesia, silica and borosilicate glass.</a:t>
            </a:r>
          </a:p>
          <a:p>
            <a:pPr algn="just"/>
            <a:r>
              <a:rPr lang="en-US" sz="5600" dirty="0"/>
              <a:t>Typical Uses Insulators, heating elements, micro-electronic substrates, </a:t>
            </a:r>
            <a:r>
              <a:rPr lang="en-US" sz="5600" dirty="0" err="1"/>
              <a:t>radomes</a:t>
            </a:r>
            <a:r>
              <a:rPr lang="en-US" sz="5600" dirty="0"/>
              <a:t>, bone replacement,</a:t>
            </a:r>
            <a:r>
              <a:rPr lang="id-ID" sz="5600" dirty="0"/>
              <a:t> </a:t>
            </a:r>
            <a:r>
              <a:rPr lang="en-US" sz="5600" dirty="0"/>
              <a:t>tooth replacement, tank </a:t>
            </a:r>
            <a:r>
              <a:rPr lang="en-US" sz="5600" dirty="0" err="1"/>
              <a:t>armour</a:t>
            </a:r>
            <a:r>
              <a:rPr lang="en-US" sz="5600" dirty="0"/>
              <a:t>, spark plug insulators, dies for wire drawing,</a:t>
            </a:r>
            <a:r>
              <a:rPr lang="id-ID" sz="5600" dirty="0"/>
              <a:t> </a:t>
            </a:r>
            <a:r>
              <a:rPr lang="en-US" sz="5600" dirty="0"/>
              <a:t>nozzles for welding and sandblasting.</a:t>
            </a:r>
          </a:p>
          <a:p>
            <a:endParaRPr lang="id-ID"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39047" y="1447800"/>
            <a:ext cx="251918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004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Boron </a:t>
            </a:r>
            <a:r>
              <a:rPr lang="en-US" b="1" dirty="0" smtClean="0">
                <a:solidFill>
                  <a:schemeClr val="bg1"/>
                </a:solidFill>
                <a:effectLst>
                  <a:outerShdw blurRad="38100" dist="38100" dir="2700000" algn="tl">
                    <a:srgbClr val="000000">
                      <a:alpha val="43137"/>
                    </a:srgbClr>
                  </a:outerShdw>
                </a:effectLst>
              </a:rPr>
              <a:t>Carbide</a:t>
            </a:r>
            <a:endParaRPr lang="id-ID"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457200" y="1600200"/>
            <a:ext cx="3429000" cy="4525963"/>
          </a:xfrm>
        </p:spPr>
        <p:txBody>
          <a:bodyPr>
            <a:normAutofit fontScale="70000" lnSpcReduction="20000"/>
          </a:bodyPr>
          <a:lstStyle/>
          <a:p>
            <a:pPr algn="just"/>
            <a:endParaRPr lang="en-US" b="1" dirty="0"/>
          </a:p>
          <a:p>
            <a:pPr algn="just"/>
            <a:r>
              <a:rPr lang="en-US" dirty="0"/>
              <a:t>Boron carbide (B₄C) is nearly as hard as diamond and vastly less expensive (though still not</a:t>
            </a:r>
            <a:r>
              <a:rPr lang="id-ID" dirty="0"/>
              <a:t> </a:t>
            </a:r>
            <a:r>
              <a:rPr lang="en-US" dirty="0"/>
              <a:t>cheap). Its very low density and high hardness make it attractive for the outer layer of bulletproof</a:t>
            </a:r>
            <a:r>
              <a:rPr lang="id-ID" dirty="0"/>
              <a:t> </a:t>
            </a:r>
            <a:r>
              <a:rPr lang="en-US" dirty="0"/>
              <a:t>body armor and as an abrasive.</a:t>
            </a:r>
            <a:r>
              <a:rPr lang="id-ID" dirty="0"/>
              <a:t> </a:t>
            </a:r>
            <a:r>
              <a:rPr lang="en-US" dirty="0"/>
              <a:t>Typical Uses Lightweight armor, bulletproof surfaces, abrasives, sandblasting nozzles, high</a:t>
            </a:r>
            <a:r>
              <a:rPr lang="id-ID" dirty="0"/>
              <a:t> </a:t>
            </a:r>
            <a:r>
              <a:rPr lang="en-US" dirty="0"/>
              <a:t>temperature thermocouples.</a:t>
            </a:r>
          </a:p>
          <a:p>
            <a:endParaRPr lang="id-ID" dirty="0"/>
          </a:p>
        </p:txBody>
      </p:sp>
      <p:pic>
        <p:nvPicPr>
          <p:cNvPr id="205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2339812"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352800"/>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05200"/>
            <a:ext cx="2562225"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b="1" dirty="0">
                <a:solidFill>
                  <a:schemeClr val="bg1"/>
                </a:solidFill>
                <a:effectLst>
                  <a:outerShdw blurRad="38100" dist="38100" dir="2700000" algn="tl">
                    <a:srgbClr val="000000">
                      <a:alpha val="43137"/>
                    </a:srgbClr>
                  </a:outerShdw>
                </a:effectLst>
              </a:rPr>
              <a:t>Tungsten </a:t>
            </a:r>
            <a:r>
              <a:rPr lang="en-US" b="1" dirty="0" smtClean="0">
                <a:solidFill>
                  <a:schemeClr val="bg1"/>
                </a:solidFill>
                <a:effectLst>
                  <a:outerShdw blurRad="38100" dist="38100" dir="2700000" algn="tl">
                    <a:srgbClr val="000000">
                      <a:alpha val="43137"/>
                    </a:srgbClr>
                  </a:outerShdw>
                </a:effectLst>
              </a:rPr>
              <a:t>Carbide</a:t>
            </a:r>
            <a:endParaRPr lang="id-ID"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55000" lnSpcReduction="20000"/>
          </a:bodyPr>
          <a:lstStyle/>
          <a:p>
            <a:pPr algn="just"/>
            <a:endParaRPr lang="id-ID" b="1" dirty="0"/>
          </a:p>
          <a:p>
            <a:pPr algn="just"/>
            <a:r>
              <a:rPr lang="en-US" dirty="0"/>
              <a:t>Tungsten carbide (WC) is most commonly used in the form of a “cemented” carbide, or</a:t>
            </a:r>
            <a:r>
              <a:rPr lang="id-ID" dirty="0"/>
              <a:t> </a:t>
            </a:r>
            <a:r>
              <a:rPr lang="en-US" dirty="0"/>
              <a:t>cermet: a metal carbide held by a small amount (5–20%) of metallic binder, usually cobalt.</a:t>
            </a:r>
            <a:r>
              <a:rPr lang="id-ID" dirty="0"/>
              <a:t> </a:t>
            </a:r>
            <a:r>
              <a:rPr lang="en-US" dirty="0"/>
              <a:t>Its exceptional hardness and stability make it an attractive material when wear resistance</a:t>
            </a:r>
            <a:r>
              <a:rPr lang="id-ID" dirty="0"/>
              <a:t> </a:t>
            </a:r>
            <a:r>
              <a:rPr lang="en-US" dirty="0"/>
              <a:t>is essential. Its properties are governed by the type of carbide, grain size and shape and the</a:t>
            </a:r>
            <a:r>
              <a:rPr lang="id-ID" dirty="0"/>
              <a:t> </a:t>
            </a:r>
            <a:r>
              <a:rPr lang="en-US" dirty="0"/>
              <a:t>proportion of carbide to metal. </a:t>
            </a:r>
            <a:r>
              <a:rPr lang="en-US" dirty="0" err="1"/>
              <a:t>Cermets</a:t>
            </a:r>
            <a:r>
              <a:rPr lang="en-US" dirty="0"/>
              <a:t> are expensive but, as cutting tools, they survive</a:t>
            </a:r>
            <a:r>
              <a:rPr lang="id-ID" dirty="0"/>
              <a:t> </a:t>
            </a:r>
            <a:r>
              <a:rPr lang="en-US" dirty="0"/>
              <a:t>cutting speeds ten times those of the best tool steel. Shaping is usually done by pressing,</a:t>
            </a:r>
            <a:r>
              <a:rPr lang="id-ID" dirty="0"/>
              <a:t> </a:t>
            </a:r>
            <a:r>
              <a:rPr lang="en-US" dirty="0"/>
              <a:t>sintering and then grinding; the tool bit is brazed to a shank or blade made from a cheaper</a:t>
            </a:r>
            <a:r>
              <a:rPr lang="id-ID" dirty="0"/>
              <a:t> </a:t>
            </a:r>
            <a:r>
              <a:rPr lang="en-US" dirty="0"/>
              <a:t>steel. Tungsten carbide can be vapor-coated with </a:t>
            </a:r>
            <a:r>
              <a:rPr lang="en-US" dirty="0" err="1"/>
              <a:t>Ti</a:t>
            </a:r>
            <a:r>
              <a:rPr lang="en-US" dirty="0"/>
              <a:t>-nitride to improve wear resistance</a:t>
            </a:r>
            <a:r>
              <a:rPr lang="id-ID" dirty="0"/>
              <a:t>  </a:t>
            </a:r>
            <a:r>
              <a:rPr lang="en-US" dirty="0"/>
              <a:t>even further.</a:t>
            </a:r>
            <a:r>
              <a:rPr lang="id-ID" dirty="0"/>
              <a:t> </a:t>
            </a:r>
            <a:r>
              <a:rPr lang="en-US" dirty="0"/>
              <a:t>Typical Uses Cutting tools, saw blades, dental drills, oil drilling bits, dies for wire drawing,</a:t>
            </a:r>
            <a:r>
              <a:rPr lang="id-ID" dirty="0"/>
              <a:t> </a:t>
            </a:r>
            <a:r>
              <a:rPr lang="en-US" dirty="0"/>
              <a:t>knife edges.</a:t>
            </a:r>
          </a:p>
          <a:p>
            <a:endParaRPr lang="id-ID"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31562" y="1752600"/>
            <a:ext cx="2514600" cy="201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176367"/>
            <a:ext cx="271462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rPr>
              <a:t>Silicon </a:t>
            </a:r>
            <a:r>
              <a:rPr lang="en-US" dirty="0" smtClean="0">
                <a:solidFill>
                  <a:schemeClr val="bg1"/>
                </a:solidFill>
                <a:effectLst>
                  <a:outerShdw blurRad="38100" dist="38100" dir="2700000" algn="tl">
                    <a:srgbClr val="000000">
                      <a:alpha val="43137"/>
                    </a:srgbClr>
                  </a:outerShdw>
                </a:effectLst>
              </a:rPr>
              <a:t>Carbide</a:t>
            </a:r>
            <a:endParaRPr lang="id-ID"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normAutofit fontScale="55000" lnSpcReduction="20000"/>
          </a:bodyPr>
          <a:lstStyle/>
          <a:p>
            <a:pPr algn="just"/>
            <a:endParaRPr lang="en-US" b="1" dirty="0"/>
          </a:p>
          <a:p>
            <a:pPr algn="just"/>
            <a:r>
              <a:rPr lang="en-US" dirty="0"/>
              <a:t>Silicon carbide (</a:t>
            </a:r>
            <a:r>
              <a:rPr lang="en-US" dirty="0" err="1"/>
              <a:t>SiC</a:t>
            </a:r>
            <a:r>
              <a:rPr lang="en-US" dirty="0"/>
              <a:t>, </a:t>
            </a:r>
            <a:r>
              <a:rPr lang="en-US" dirty="0" err="1"/>
              <a:t>carborundum</a:t>
            </a:r>
            <a:r>
              <a:rPr lang="en-US" dirty="0"/>
              <a:t>), made by fusing sand and coke at 2200 c, is the grit</a:t>
            </a:r>
            <a:r>
              <a:rPr lang="id-ID" dirty="0"/>
              <a:t> </a:t>
            </a:r>
            <a:r>
              <a:rPr lang="en-US" dirty="0"/>
              <a:t>on high quality sandpaper. It is very hard and maintains its strength to high temperature,</a:t>
            </a:r>
            <a:r>
              <a:rPr lang="id-ID" dirty="0"/>
              <a:t> </a:t>
            </a:r>
            <a:r>
              <a:rPr lang="en-US" dirty="0"/>
              <a:t>has good thermal shock resistance, excellent abrasion resistance and chemical stability,</a:t>
            </a:r>
            <a:r>
              <a:rPr lang="id-ID" dirty="0"/>
              <a:t> </a:t>
            </a:r>
            <a:r>
              <a:rPr lang="en-US" dirty="0"/>
              <a:t>but, like all ceramics, it is brittle. Silicon carbide is a blue-black material. High strength </a:t>
            </a:r>
            <a:r>
              <a:rPr lang="en-US" dirty="0" err="1"/>
              <a:t>SiC</a:t>
            </a:r>
            <a:r>
              <a:rPr lang="id-ID" dirty="0"/>
              <a:t> </a:t>
            </a:r>
            <a:r>
              <a:rPr lang="en-US" dirty="0"/>
              <a:t>fibers such as </a:t>
            </a:r>
            <a:r>
              <a:rPr lang="en-US" dirty="0" err="1"/>
              <a:t>Nicalon</a:t>
            </a:r>
            <a:r>
              <a:rPr lang="en-US" dirty="0"/>
              <a:t>, made by </a:t>
            </a:r>
            <a:r>
              <a:rPr lang="en-US" dirty="0" err="1"/>
              <a:t>cvd</a:t>
            </a:r>
            <a:r>
              <a:rPr lang="en-US" dirty="0"/>
              <a:t> processes, are used as reinforcement in ceramic or</a:t>
            </a:r>
            <a:r>
              <a:rPr lang="id-ID" dirty="0"/>
              <a:t> </a:t>
            </a:r>
            <a:r>
              <a:rPr lang="en-US" dirty="0"/>
              <a:t>metal matrix composites.</a:t>
            </a:r>
            <a:r>
              <a:rPr lang="id-ID" dirty="0"/>
              <a:t> </a:t>
            </a:r>
            <a:r>
              <a:rPr lang="en-US" dirty="0"/>
              <a:t>Typical Uses Cutting tools, dies and molding materials, catalytic converters, engine components,</a:t>
            </a:r>
            <a:r>
              <a:rPr lang="id-ID" dirty="0"/>
              <a:t> </a:t>
            </a:r>
            <a:r>
              <a:rPr lang="en-US" dirty="0"/>
              <a:t>mechanical seals, sliding bearings, wear protection sleeves, heat exchange tubes,</a:t>
            </a:r>
            <a:r>
              <a:rPr lang="id-ID" dirty="0"/>
              <a:t> </a:t>
            </a:r>
            <a:r>
              <a:rPr lang="en-US" dirty="0"/>
              <a:t>furnace equipment, heating elements.</a:t>
            </a:r>
          </a:p>
          <a:p>
            <a:endParaRPr lang="id-ID"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24400" y="18288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borealisglass.com/wp-content/uploads/2012/04/home_topimage_icu.jpg"/>
          <p:cNvPicPr>
            <a:picLocks noChangeAspect="1" noChangeArrowheads="1"/>
          </p:cNvPicPr>
          <p:nvPr/>
        </p:nvPicPr>
        <p:blipFill>
          <a:blip r:embed="rId2"/>
          <a:srcRect l="4899" r="6923"/>
          <a:stretch>
            <a:fillRect/>
          </a:stretch>
        </p:blipFill>
        <p:spPr bwMode="auto">
          <a:xfrm rot="5400000">
            <a:off x="102578" y="1573824"/>
            <a:ext cx="6857998" cy="3710354"/>
          </a:xfrm>
          <a:prstGeom prst="rect">
            <a:avLst/>
          </a:prstGeom>
          <a:noFill/>
        </p:spPr>
      </p:pic>
      <p:sp>
        <p:nvSpPr>
          <p:cNvPr id="5" name="TextBox 4"/>
          <p:cNvSpPr txBox="1"/>
          <p:nvPr/>
        </p:nvSpPr>
        <p:spPr>
          <a:xfrm>
            <a:off x="304800" y="228600"/>
            <a:ext cx="3962400" cy="400110"/>
          </a:xfrm>
          <a:prstGeom prst="rect">
            <a:avLst/>
          </a:prstGeom>
          <a:noFill/>
        </p:spPr>
        <p:txBody>
          <a:bodyPr wrap="square" rtlCol="0">
            <a:spAutoFit/>
          </a:bodyPr>
          <a:lstStyle/>
          <a:p>
            <a:r>
              <a:rPr lang="en-US" sz="2000" b="1" dirty="0" smtClean="0">
                <a:solidFill>
                  <a:schemeClr val="accent6">
                    <a:lumMod val="75000"/>
                  </a:schemeClr>
                </a:solidFill>
              </a:rPr>
              <a:t>Glass</a:t>
            </a:r>
            <a:endParaRPr lang="en-US" sz="2000" b="1" dirty="0">
              <a:solidFill>
                <a:schemeClr val="accent6">
                  <a:lumMod val="75000"/>
                </a:schemeClr>
              </a:solidFill>
            </a:endParaRPr>
          </a:p>
        </p:txBody>
      </p:sp>
      <p:pic>
        <p:nvPicPr>
          <p:cNvPr id="6" name="Picture 3"/>
          <p:cNvPicPr>
            <a:picLocks noChangeAspect="1" noChangeArrowheads="1"/>
          </p:cNvPicPr>
          <p:nvPr/>
        </p:nvPicPr>
        <p:blipFill>
          <a:blip r:embed="rId3"/>
          <a:srcRect l="62299" t="23958" r="22474" b="15625"/>
          <a:stretch>
            <a:fillRect/>
          </a:stretch>
        </p:blipFill>
        <p:spPr bwMode="auto">
          <a:xfrm>
            <a:off x="6133514" y="142302"/>
            <a:ext cx="3010486" cy="6715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dl-cee.com/editor/image/eshop_products/eshop_products_types/9072051.jpg"/>
          <p:cNvPicPr>
            <a:picLocks noChangeAspect="1" noChangeArrowheads="1"/>
          </p:cNvPicPr>
          <p:nvPr/>
        </p:nvPicPr>
        <p:blipFill>
          <a:blip r:embed="rId3"/>
          <a:srcRect l="10890" r="11794"/>
          <a:stretch>
            <a:fillRect/>
          </a:stretch>
        </p:blipFill>
        <p:spPr bwMode="auto">
          <a:xfrm>
            <a:off x="4648200" y="0"/>
            <a:ext cx="4495800" cy="6858000"/>
          </a:xfrm>
          <a:prstGeom prst="rect">
            <a:avLst/>
          </a:prstGeom>
          <a:noFill/>
        </p:spPr>
      </p:pic>
      <p:sp>
        <p:nvSpPr>
          <p:cNvPr id="6" name="Rectangle 5"/>
          <p:cNvSpPr/>
          <p:nvPr/>
        </p:nvSpPr>
        <p:spPr>
          <a:xfrm>
            <a:off x="0" y="1371600"/>
            <a:ext cx="4572000" cy="3170099"/>
          </a:xfrm>
          <a:prstGeom prst="rect">
            <a:avLst/>
          </a:prstGeom>
        </p:spPr>
        <p:txBody>
          <a:bodyPr>
            <a:spAutoFit/>
          </a:bodyPr>
          <a:lstStyle/>
          <a:p>
            <a:r>
              <a:rPr lang="en-US" sz="1600" b="1" dirty="0" smtClean="0"/>
              <a:t>Soda-Lime Glass</a:t>
            </a:r>
            <a:endParaRPr lang="id-ID" sz="1600" b="1" dirty="0" smtClean="0"/>
          </a:p>
          <a:p>
            <a:endParaRPr lang="en-US" sz="1600" b="1" dirty="0" smtClean="0"/>
          </a:p>
          <a:p>
            <a:r>
              <a:rPr lang="en-US" sz="1400" dirty="0" smtClean="0"/>
              <a:t>Soda-lime is the glass of windows, bottles and light bulbs, used in vast quantities, the commonest</a:t>
            </a:r>
            <a:r>
              <a:rPr lang="id-ID" sz="1400" dirty="0" smtClean="0"/>
              <a:t> </a:t>
            </a:r>
            <a:r>
              <a:rPr lang="en-US" sz="1400" dirty="0" smtClean="0"/>
              <a:t>of them all. The name suggests its composition: 13–17% </a:t>
            </a:r>
            <a:r>
              <a:rPr lang="en-US" sz="1400" dirty="0" err="1" smtClean="0"/>
              <a:t>NaO</a:t>
            </a:r>
            <a:r>
              <a:rPr lang="en-US" sz="1400" dirty="0" smtClean="0"/>
              <a:t> (the “soda”), 5–10% </a:t>
            </a:r>
            <a:r>
              <a:rPr lang="en-US" sz="1400" dirty="0" err="1" smtClean="0"/>
              <a:t>CaO</a:t>
            </a:r>
            <a:r>
              <a:rPr lang="id-ID" sz="1400" dirty="0" smtClean="0"/>
              <a:t> </a:t>
            </a:r>
            <a:r>
              <a:rPr lang="en-US" sz="1400" dirty="0" smtClean="0"/>
              <a:t>(the “lime”) and 70–75% </a:t>
            </a:r>
            <a:r>
              <a:rPr lang="en-US" sz="1400" dirty="0" err="1" smtClean="0"/>
              <a:t>SiO</a:t>
            </a:r>
            <a:r>
              <a:rPr lang="en-US" sz="1400" dirty="0" smtClean="0"/>
              <a:t>₂ (the “glass”). It has a low melting point, is easy to blow and</a:t>
            </a:r>
            <a:r>
              <a:rPr lang="id-ID" sz="1400" dirty="0" smtClean="0"/>
              <a:t> </a:t>
            </a:r>
            <a:r>
              <a:rPr lang="en-US" sz="1400" dirty="0" smtClean="0"/>
              <a:t>mold, and it is cheap. It is optically clear unless impure, when it is typically green or brown.</a:t>
            </a:r>
            <a:r>
              <a:rPr lang="id-ID" sz="1400" dirty="0" smtClean="0"/>
              <a:t> </a:t>
            </a:r>
            <a:r>
              <a:rPr lang="en-US" sz="1400" dirty="0" smtClean="0"/>
              <a:t>Windows, today have to be fl at and that was not – until 1950 – easy to do; now the fl oat-glass</a:t>
            </a:r>
            <a:r>
              <a:rPr lang="id-ID" sz="1400" dirty="0" smtClean="0"/>
              <a:t> </a:t>
            </a:r>
            <a:r>
              <a:rPr lang="en-US" sz="1400" dirty="0" smtClean="0"/>
              <a:t>process,</a:t>
            </a:r>
            <a:r>
              <a:rPr lang="id-ID" sz="1400" dirty="0" smtClean="0"/>
              <a:t> </a:t>
            </a:r>
            <a:r>
              <a:rPr lang="en-US" sz="1400" dirty="0" smtClean="0"/>
              <a:t>solidifying glass on a bed of liquid tin, makes “plate” glass cheaply and quickly.</a:t>
            </a:r>
            <a:endParaRPr lang="id-ID" sz="1400" dirty="0" smtClean="0"/>
          </a:p>
          <a:p>
            <a:endParaRPr lang="en-US" sz="1400" dirty="0" smtClean="0"/>
          </a:p>
          <a:p>
            <a:r>
              <a:rPr lang="en-US" sz="1400" b="1" dirty="0" smtClean="0"/>
              <a:t>Typical Uses Windows, bottles, containers, tubing.</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38200"/>
            <a:ext cx="3810000" cy="4031873"/>
          </a:xfrm>
          <a:prstGeom prst="rect">
            <a:avLst/>
          </a:prstGeom>
        </p:spPr>
        <p:txBody>
          <a:bodyPr wrap="square">
            <a:spAutoFit/>
          </a:bodyPr>
          <a:lstStyle/>
          <a:p>
            <a:r>
              <a:rPr lang="en-US" sz="1600" b="1" dirty="0" smtClean="0"/>
              <a:t>Borosilicate Glass</a:t>
            </a:r>
            <a:endParaRPr lang="id-ID" sz="1600" b="1" dirty="0" smtClean="0"/>
          </a:p>
          <a:p>
            <a:endParaRPr lang="en-US" sz="1600" b="1" dirty="0" smtClean="0"/>
          </a:p>
          <a:p>
            <a:r>
              <a:rPr lang="en-US" sz="1600" dirty="0" smtClean="0"/>
              <a:t>When most of the lime in soda lime glass is replaced by borax, B₂O₃, it becomes borosilicate</a:t>
            </a:r>
            <a:r>
              <a:rPr lang="id-ID" sz="1600" dirty="0" smtClean="0"/>
              <a:t> </a:t>
            </a:r>
            <a:r>
              <a:rPr lang="en-US" sz="1600" dirty="0" smtClean="0"/>
              <a:t>glass (“Pyrex”). It has a higher melting point than soda lime glass and is harder to work; but</a:t>
            </a:r>
            <a:r>
              <a:rPr lang="id-ID" sz="1600" dirty="0" smtClean="0"/>
              <a:t> </a:t>
            </a:r>
            <a:r>
              <a:rPr lang="en-US" sz="1600" dirty="0" smtClean="0"/>
              <a:t>it has a lower expansion </a:t>
            </a:r>
            <a:r>
              <a:rPr lang="en-US" sz="1600" dirty="0" err="1" smtClean="0"/>
              <a:t>coeffi</a:t>
            </a:r>
            <a:r>
              <a:rPr lang="en-US" sz="1600" dirty="0" smtClean="0"/>
              <a:t> </a:t>
            </a:r>
            <a:r>
              <a:rPr lang="en-US" sz="1600" dirty="0" err="1" smtClean="0"/>
              <a:t>cient</a:t>
            </a:r>
            <a:r>
              <a:rPr lang="en-US" sz="1600" dirty="0" smtClean="0"/>
              <a:t> and a high resistance to thermal shock, so its used for</a:t>
            </a:r>
            <a:r>
              <a:rPr lang="id-ID" sz="1600" dirty="0" smtClean="0"/>
              <a:t> </a:t>
            </a:r>
            <a:r>
              <a:rPr lang="en-US" sz="1600" dirty="0" smtClean="0"/>
              <a:t>glass wear and laboratory equipment.</a:t>
            </a:r>
            <a:endParaRPr lang="id-ID" sz="1600" dirty="0" smtClean="0"/>
          </a:p>
          <a:p>
            <a:endParaRPr lang="en-US" sz="1600" dirty="0" smtClean="0"/>
          </a:p>
          <a:p>
            <a:r>
              <a:rPr lang="en-US" sz="1600" b="1" dirty="0" smtClean="0"/>
              <a:t>Typical Uses Laboratory glassware, ovenware, headlights, electrical insulators, metal/glass</a:t>
            </a:r>
          </a:p>
          <a:p>
            <a:r>
              <a:rPr lang="en-US" sz="1600" b="1" dirty="0" smtClean="0"/>
              <a:t>seals, telescope mirrors, sights, gages, piping.</a:t>
            </a:r>
            <a:endParaRPr lang="en-US" sz="1600" b="1" dirty="0"/>
          </a:p>
        </p:txBody>
      </p:sp>
      <p:pic>
        <p:nvPicPr>
          <p:cNvPr id="119810" name="Picture 2" descr=" borosilicate glass tubing"/>
          <p:cNvPicPr>
            <a:picLocks noChangeAspect="1" noChangeArrowheads="1"/>
          </p:cNvPicPr>
          <p:nvPr/>
        </p:nvPicPr>
        <p:blipFill>
          <a:blip r:embed="rId3"/>
          <a:srcRect l="7700" r="7800"/>
          <a:stretch>
            <a:fillRect/>
          </a:stretch>
        </p:blipFill>
        <p:spPr bwMode="auto">
          <a:xfrm>
            <a:off x="4191000" y="0"/>
            <a:ext cx="4953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id-ID"/>
          </a:p>
        </p:txBody>
      </p:sp>
      <p:sp>
        <p:nvSpPr>
          <p:cNvPr id="7" name="Content Placeholder 6"/>
          <p:cNvSpPr>
            <a:spLocks noGrp="1"/>
          </p:cNvSpPr>
          <p:nvPr>
            <p:ph idx="1"/>
          </p:nvPr>
        </p:nvSpPr>
        <p:spPr/>
        <p:txBody>
          <a:bodyPr>
            <a:normAutofit fontScale="70000" lnSpcReduction="20000"/>
          </a:bodyPr>
          <a:lstStyle/>
          <a:p>
            <a:r>
              <a:rPr lang="en-US" dirty="0"/>
              <a:t>A composite material can be defined as a combination of a matrix and a reinforcement, which when combined gives properties superior to the properties of the individual components.</a:t>
            </a:r>
          </a:p>
          <a:p>
            <a:r>
              <a:rPr lang="en-US" dirty="0"/>
              <a:t>In the case of a composite, the reinforcement is the </a:t>
            </a:r>
            <a:r>
              <a:rPr lang="en-US" dirty="0" err="1"/>
              <a:t>fibres</a:t>
            </a:r>
            <a:r>
              <a:rPr lang="en-US" dirty="0"/>
              <a:t> and is used to fortify the matrix in terms of strength and stiffness.</a:t>
            </a:r>
          </a:p>
          <a:p>
            <a:r>
              <a:rPr lang="en-US" dirty="0"/>
              <a:t>The reinforcement </a:t>
            </a:r>
            <a:r>
              <a:rPr lang="en-US" dirty="0" err="1"/>
              <a:t>fibres</a:t>
            </a:r>
            <a:r>
              <a:rPr lang="en-US" dirty="0"/>
              <a:t> can be cut, aligned, placed in different ways to affect the properties of the resulting composite.</a:t>
            </a:r>
          </a:p>
          <a:p>
            <a:r>
              <a:rPr lang="en-US" dirty="0"/>
              <a:t>The matrix, normally a form of resin, keeps the reinforcement in the desired orientation. It protects the reinforcement from chemical and environmental attack, and it bonds the reinforcement so that applied loads can be effectively transferred.</a:t>
            </a:r>
          </a:p>
          <a:p>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800" b="1" dirty="0" smtClean="0">
                <a:effectLst>
                  <a:outerShdw blurRad="38100" dist="38100" dir="2700000" algn="tl">
                    <a:srgbClr val="000000">
                      <a:alpha val="43137"/>
                    </a:srgbClr>
                  </a:outerShdw>
                </a:effectLst>
              </a:rPr>
              <a:t>COMPOSITE MATERIALS</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54702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
            <a:ext cx="8534400" cy="2308324"/>
          </a:xfrm>
          <a:prstGeom prst="rect">
            <a:avLst/>
          </a:prstGeom>
          <a:noFill/>
        </p:spPr>
        <p:txBody>
          <a:bodyPr wrap="square" rtlCol="0">
            <a:spAutoFit/>
          </a:bodyPr>
          <a:lstStyle/>
          <a:p>
            <a:r>
              <a:rPr lang="en-US" b="1" dirty="0" smtClean="0"/>
              <a:t>Silica Glass</a:t>
            </a:r>
            <a:endParaRPr lang="id-ID" b="1" dirty="0" smtClean="0"/>
          </a:p>
          <a:p>
            <a:endParaRPr lang="en-US" b="1" dirty="0" smtClean="0"/>
          </a:p>
          <a:p>
            <a:pPr algn="just"/>
            <a:r>
              <a:rPr lang="en-US" dirty="0" smtClean="0"/>
              <a:t>Silica is a glass of great transparency. It is nearly pure </a:t>
            </a:r>
            <a:r>
              <a:rPr lang="en-US" dirty="0" err="1" smtClean="0"/>
              <a:t>SiO</a:t>
            </a:r>
            <a:r>
              <a:rPr lang="en-US" dirty="0" smtClean="0"/>
              <a:t>₂, it has an exceptionally high</a:t>
            </a:r>
          </a:p>
          <a:p>
            <a:pPr algn="just"/>
            <a:r>
              <a:rPr lang="en-US" dirty="0" smtClean="0"/>
              <a:t>melting point and is difficult to work, but, more than any other glass, it resists temperature</a:t>
            </a:r>
            <a:r>
              <a:rPr lang="id-ID" dirty="0" smtClean="0"/>
              <a:t> </a:t>
            </a:r>
            <a:r>
              <a:rPr lang="en-US" dirty="0" smtClean="0"/>
              <a:t>and thermal shock.</a:t>
            </a:r>
            <a:r>
              <a:rPr lang="id-ID" dirty="0" smtClean="0"/>
              <a:t> </a:t>
            </a:r>
          </a:p>
          <a:p>
            <a:pPr algn="just"/>
            <a:endParaRPr lang="id-ID" dirty="0" smtClean="0"/>
          </a:p>
          <a:p>
            <a:pPr algn="just"/>
            <a:r>
              <a:rPr lang="en-US" b="1" dirty="0" smtClean="0"/>
              <a:t>Typical Uses Envelopes for high-temperature lamps.</a:t>
            </a:r>
            <a:endParaRPr lang="id-ID" b="1" dirty="0" smtClean="0"/>
          </a:p>
          <a:p>
            <a:endParaRPr lang="en-US" b="1" dirty="0"/>
          </a:p>
        </p:txBody>
      </p:sp>
      <p:pic>
        <p:nvPicPr>
          <p:cNvPr id="44034" name="Picture 2" descr="http://www.olympusmicro.com/primer/images/lightsources/lamps.jpg"/>
          <p:cNvPicPr>
            <a:picLocks noChangeAspect="1" noChangeArrowheads="1"/>
          </p:cNvPicPr>
          <p:nvPr/>
        </p:nvPicPr>
        <p:blipFill>
          <a:blip r:embed="rId3"/>
          <a:srcRect t="6575" b="10576"/>
          <a:stretch>
            <a:fillRect/>
          </a:stretch>
        </p:blipFill>
        <p:spPr bwMode="auto">
          <a:xfrm>
            <a:off x="228600" y="2819400"/>
            <a:ext cx="8763000" cy="35814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11282"/>
            <a:ext cx="4495800" cy="3970318"/>
          </a:xfrm>
          <a:prstGeom prst="rect">
            <a:avLst/>
          </a:prstGeom>
          <a:noFill/>
        </p:spPr>
        <p:txBody>
          <a:bodyPr wrap="square" rtlCol="0">
            <a:spAutoFit/>
          </a:bodyPr>
          <a:lstStyle/>
          <a:p>
            <a:pPr algn="just"/>
            <a:r>
              <a:rPr lang="en-US" b="1" dirty="0" smtClean="0"/>
              <a:t>Glass Ceramic</a:t>
            </a:r>
            <a:endParaRPr lang="id-ID" b="1" dirty="0" smtClean="0"/>
          </a:p>
          <a:p>
            <a:pPr algn="just"/>
            <a:endParaRPr lang="en-US" b="1" dirty="0" smtClean="0"/>
          </a:p>
          <a:p>
            <a:pPr algn="just"/>
            <a:r>
              <a:rPr lang="en-US" dirty="0" smtClean="0"/>
              <a:t>Glass ceramics are glasses that, to a greater or lesser extent, have crystallized. They are</a:t>
            </a:r>
          </a:p>
          <a:p>
            <a:pPr algn="just"/>
            <a:r>
              <a:rPr lang="en-US" dirty="0" smtClean="0"/>
              <a:t>shaped while in the glassy state, using ordinary molding methods and then cooled in such a</a:t>
            </a:r>
            <a:r>
              <a:rPr lang="id-ID" dirty="0" smtClean="0"/>
              <a:t> </a:t>
            </a:r>
            <a:r>
              <a:rPr lang="en-US" dirty="0" smtClean="0"/>
              <a:t>way that the additives they contain nucleate small crystals. It’s sold for cooking as</a:t>
            </a:r>
            <a:r>
              <a:rPr lang="id-ID" dirty="0" smtClean="0"/>
              <a:t> </a:t>
            </a:r>
            <a:r>
              <a:rPr lang="en-US" dirty="0" err="1" smtClean="0"/>
              <a:t>Pyroceram</a:t>
            </a:r>
            <a:r>
              <a:rPr lang="id-ID" dirty="0" smtClean="0"/>
              <a:t> </a:t>
            </a:r>
            <a:r>
              <a:rPr lang="en-US" dirty="0" smtClean="0"/>
              <a:t>and is used for high performance heat-resisting applications.</a:t>
            </a:r>
            <a:r>
              <a:rPr lang="id-ID" dirty="0" smtClean="0"/>
              <a:t> </a:t>
            </a:r>
          </a:p>
          <a:p>
            <a:pPr algn="just"/>
            <a:endParaRPr lang="id-ID" dirty="0" smtClean="0"/>
          </a:p>
          <a:p>
            <a:pPr algn="just"/>
            <a:r>
              <a:rPr lang="en-US" b="1" dirty="0" smtClean="0"/>
              <a:t>Typical Uses Cookware, stove surfaces, high performance heat-resisting applications</a:t>
            </a:r>
          </a:p>
          <a:p>
            <a:pPr algn="just"/>
            <a:endParaRPr lang="en-US" dirty="0"/>
          </a:p>
        </p:txBody>
      </p:sp>
      <p:pic>
        <p:nvPicPr>
          <p:cNvPr id="43010" name="Picture 2" descr="http://www.glasscookware.org/wp-content/uploads/2013/03/Glass-Cookware-5.jpg"/>
          <p:cNvPicPr>
            <a:picLocks noChangeAspect="1" noChangeArrowheads="1"/>
          </p:cNvPicPr>
          <p:nvPr/>
        </p:nvPicPr>
        <p:blipFill>
          <a:blip r:embed="rId2" cstate="print"/>
          <a:srcRect/>
          <a:stretch>
            <a:fillRect/>
          </a:stretch>
        </p:blipFill>
        <p:spPr bwMode="auto">
          <a:xfrm>
            <a:off x="4979968" y="533400"/>
            <a:ext cx="4164032" cy="3124200"/>
          </a:xfrm>
          <a:prstGeom prst="rect">
            <a:avLst/>
          </a:prstGeom>
          <a:noFill/>
        </p:spPr>
      </p:pic>
      <p:pic>
        <p:nvPicPr>
          <p:cNvPr id="43012" name="Picture 4" descr="http://2.bp.blogspot.com/-CMwehFEEZj0/TeYHwUpC9gI/AAAAAAAABYo/iVPy8cTQ2qQ/s640/glass.jpg"/>
          <p:cNvPicPr>
            <a:picLocks noChangeAspect="1" noChangeArrowheads="1"/>
          </p:cNvPicPr>
          <p:nvPr/>
        </p:nvPicPr>
        <p:blipFill>
          <a:blip r:embed="rId3"/>
          <a:srcRect/>
          <a:stretch>
            <a:fillRect/>
          </a:stretch>
        </p:blipFill>
        <p:spPr bwMode="auto">
          <a:xfrm>
            <a:off x="4953000" y="3657600"/>
            <a:ext cx="4191000" cy="255651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id-ID" dirty="0" smtClean="0">
                <a:solidFill>
                  <a:schemeClr val="bg1"/>
                </a:solidFill>
                <a:effectLst>
                  <a:outerShdw blurRad="38100" dist="38100" dir="2700000" algn="tl">
                    <a:srgbClr val="000000">
                      <a:alpha val="43137"/>
                    </a:srgbClr>
                  </a:outerShdw>
                </a:effectLst>
              </a:rPr>
              <a:t>TRANSPARENT SOLAR CELL</a:t>
            </a:r>
            <a:endParaRPr lang="id-ID"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sz="half" idx="1"/>
          </p:nvPr>
        </p:nvSpPr>
        <p:spPr/>
        <p:txBody>
          <a:bodyPr>
            <a:noAutofit/>
          </a:bodyPr>
          <a:lstStyle/>
          <a:p>
            <a:r>
              <a:rPr lang="id-ID" sz="1600" dirty="0" smtClean="0"/>
              <a:t>I</a:t>
            </a:r>
            <a:r>
              <a:rPr lang="en-US" sz="1600" dirty="0" smtClean="0"/>
              <a:t>n </a:t>
            </a:r>
            <a:r>
              <a:rPr lang="en-US" sz="1600" dirty="0"/>
              <a:t>August 2014, researchers at Michigan State University have created a fully transparent solar concentrator, which could turn any window or sheet of glass (like your smartphone’s screen) into a photovoltaic solar cell.</a:t>
            </a:r>
            <a:endParaRPr lang="id-ID" sz="1600" dirty="0" smtClean="0"/>
          </a:p>
          <a:p>
            <a:r>
              <a:rPr lang="en-US" sz="1600" dirty="0" smtClean="0"/>
              <a:t>The </a:t>
            </a:r>
            <a:r>
              <a:rPr lang="en-US" sz="1600" dirty="0"/>
              <a:t>researchers — and Ubiquitous Energy — are confident that the technology can be scaled all the way from large industrial and commercial applications, down to consumer devices, while remaining affordable. So far, one of the larger barriers to large-scale adoption of solar power is the intrusive and ugly nature of solar panels — obviously, if we can produce large amounts of solar power from sheets of glass and plastic that look like normal sheets of glass and plastic, then that would be incredible.</a:t>
            </a:r>
            <a:endParaRPr lang="id-ID" sz="1600"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00600" y="2438400"/>
            <a:ext cx="4022361"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973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id-ID"/>
          </a:p>
        </p:txBody>
      </p:sp>
      <p:sp>
        <p:nvSpPr>
          <p:cNvPr id="7" name="Content Placeholder 6"/>
          <p:cNvSpPr>
            <a:spLocks noGrp="1"/>
          </p:cNvSpPr>
          <p:nvPr>
            <p:ph idx="1"/>
          </p:nvPr>
        </p:nvSpPr>
        <p:spPr/>
        <p:txBody>
          <a:bodyPr>
            <a:normAutofit/>
          </a:bodyPr>
          <a:lstStyle/>
          <a:p>
            <a:r>
              <a:rPr lang="id-ID" dirty="0"/>
              <a:t>Carbon fibre-reinforced polymers (CFRP)</a:t>
            </a:r>
          </a:p>
          <a:p>
            <a:r>
              <a:rPr lang="id-ID" dirty="0"/>
              <a:t>Glass fibre-reinforced polymers (GFRP)</a:t>
            </a:r>
          </a:p>
          <a:p>
            <a:r>
              <a:rPr lang="id-ID" dirty="0"/>
              <a:t>Aramid products (e.g. Kevlar)</a:t>
            </a:r>
          </a:p>
          <a:p>
            <a:r>
              <a:rPr lang="id-ID" dirty="0" smtClean="0"/>
              <a:t>Bio-derived </a:t>
            </a:r>
            <a:r>
              <a:rPr lang="id-ID" dirty="0"/>
              <a:t>polymers (or biocomposites as they are sometimes referred)</a:t>
            </a:r>
          </a:p>
          <a:p>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a:effectLst>
                  <a:outerShdw blurRad="38100" dist="38100" dir="2700000" algn="tl">
                    <a:srgbClr val="000000">
                      <a:alpha val="43137"/>
                    </a:srgbClr>
                  </a:outerShdw>
                </a:effectLst>
              </a:rPr>
              <a:t>Type of </a:t>
            </a:r>
            <a:r>
              <a:rPr lang="id-ID" sz="4400" b="1" dirty="0" smtClean="0">
                <a:effectLst>
                  <a:outerShdw blurRad="38100" dist="38100" dir="2700000" algn="tl">
                    <a:srgbClr val="000000">
                      <a:alpha val="43137"/>
                    </a:srgbClr>
                  </a:outerShdw>
                </a:effectLst>
              </a:rPr>
              <a:t>Composites</a:t>
            </a:r>
            <a:endParaRPr lang="id-ID"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052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738312"/>
            <a:ext cx="264500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effectLst>
                  <a:outerShdw blurRad="38100" dist="38100" dir="2700000" algn="tl">
                    <a:srgbClr val="000000">
                      <a:alpha val="43137"/>
                    </a:srgbClr>
                  </a:outerShdw>
                </a:effectLst>
              </a:rPr>
              <a:t>Type of </a:t>
            </a:r>
            <a:r>
              <a:rPr lang="id-ID" sz="3200" b="1" dirty="0" smtClean="0">
                <a:effectLst>
                  <a:outerShdw blurRad="38100" dist="38100" dir="2700000" algn="tl">
                    <a:srgbClr val="000000">
                      <a:alpha val="43137"/>
                    </a:srgbClr>
                  </a:outerShdw>
                </a:effectLst>
              </a:rPr>
              <a:t>Composites</a:t>
            </a:r>
          </a:p>
          <a:p>
            <a:pPr algn="ctr"/>
            <a:r>
              <a:rPr lang="id-ID" sz="3200" b="1" dirty="0">
                <a:effectLst>
                  <a:outerShdw blurRad="38100" dist="38100" dir="2700000" algn="tl">
                    <a:srgbClr val="000000">
                      <a:alpha val="43137"/>
                    </a:srgbClr>
                  </a:outerShdw>
                </a:effectLst>
              </a:rPr>
              <a:t>Carbon fibre-reinforced polymers (CFRP</a:t>
            </a:r>
            <a:r>
              <a:rPr lang="id-ID" sz="3200" b="1" dirty="0" smtClean="0">
                <a:effectLst>
                  <a:outerShdw blurRad="38100" dist="38100" dir="2700000" algn="tl">
                    <a:srgbClr val="000000">
                      <a:alpha val="43137"/>
                    </a:srgbClr>
                  </a:outerShdw>
                </a:effectLst>
              </a:rPr>
              <a:t>)</a:t>
            </a:r>
            <a:endParaRPr lang="id-ID" sz="3200" b="1" dirty="0">
              <a:effectLst>
                <a:outerShdw blurRad="38100" dist="38100" dir="2700000" algn="tl">
                  <a:srgbClr val="000000">
                    <a:alpha val="43137"/>
                  </a:srgbClr>
                </a:outerShdw>
              </a:effectLst>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597" y="1828800"/>
            <a:ext cx="254317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937" y="4033837"/>
            <a:ext cx="4082143"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194" y="3810000"/>
            <a:ext cx="4107982"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180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effectLst>
                  <a:outerShdw blurRad="38100" dist="38100" dir="2700000" algn="tl">
                    <a:srgbClr val="000000">
                      <a:alpha val="43137"/>
                    </a:srgbClr>
                  </a:outerShdw>
                </a:effectLst>
              </a:rPr>
              <a:t>Type of </a:t>
            </a:r>
            <a:r>
              <a:rPr lang="id-ID" sz="3200" b="1" dirty="0" smtClean="0">
                <a:effectLst>
                  <a:outerShdw blurRad="38100" dist="38100" dir="2700000" algn="tl">
                    <a:srgbClr val="000000">
                      <a:alpha val="43137"/>
                    </a:srgbClr>
                  </a:outerShdw>
                </a:effectLst>
              </a:rPr>
              <a:t>Composites</a:t>
            </a:r>
          </a:p>
          <a:p>
            <a:pPr algn="ctr"/>
            <a:r>
              <a:rPr lang="id-ID" sz="3200" b="1" dirty="0">
                <a:effectLst>
                  <a:outerShdw blurRad="38100" dist="38100" dir="2700000" algn="tl">
                    <a:srgbClr val="000000">
                      <a:alpha val="43137"/>
                    </a:srgbClr>
                  </a:outerShdw>
                </a:effectLst>
              </a:rPr>
              <a:t>Glass fibre-reinforced polymers (GFRP</a:t>
            </a:r>
            <a:r>
              <a:rPr lang="id-ID" sz="3200" b="1" dirty="0" smtClean="0">
                <a:effectLst>
                  <a:outerShdw blurRad="38100" dist="38100" dir="2700000" algn="tl">
                    <a:srgbClr val="000000">
                      <a:alpha val="43137"/>
                    </a:srgbClr>
                  </a:outerShdw>
                </a:effectLst>
              </a:rPr>
              <a:t>)</a:t>
            </a:r>
            <a:endParaRPr lang="id-ID" sz="3200" b="1" dirty="0">
              <a:effectLst>
                <a:outerShdw blurRad="38100" dist="38100" dir="2700000" algn="tl">
                  <a:srgbClr val="000000">
                    <a:alpha val="43137"/>
                  </a:srgbClr>
                </a:outerShdw>
              </a:effectLst>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64353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62100"/>
            <a:ext cx="3646909"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572000"/>
            <a:ext cx="314988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75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effectLst>
                  <a:outerShdw blurRad="38100" dist="38100" dir="2700000" algn="tl">
                    <a:srgbClr val="000000">
                      <a:alpha val="43137"/>
                    </a:srgbClr>
                  </a:outerShdw>
                </a:effectLst>
              </a:rPr>
              <a:t>Type of </a:t>
            </a:r>
            <a:r>
              <a:rPr lang="id-ID" sz="3200" b="1" dirty="0" smtClean="0">
                <a:effectLst>
                  <a:outerShdw blurRad="38100" dist="38100" dir="2700000" algn="tl">
                    <a:srgbClr val="000000">
                      <a:alpha val="43137"/>
                    </a:srgbClr>
                  </a:outerShdw>
                </a:effectLst>
              </a:rPr>
              <a:t>Composites</a:t>
            </a:r>
          </a:p>
          <a:p>
            <a:pPr algn="ctr"/>
            <a:r>
              <a:rPr lang="id-ID" sz="3200" b="1" dirty="0">
                <a:effectLst>
                  <a:outerShdw blurRad="38100" dist="38100" dir="2700000" algn="tl">
                    <a:srgbClr val="000000">
                      <a:alpha val="43137"/>
                    </a:srgbClr>
                  </a:outerShdw>
                </a:effectLst>
              </a:rPr>
              <a:t>Aramid </a:t>
            </a:r>
            <a:r>
              <a:rPr lang="id-ID" sz="3200" b="1" dirty="0" smtClean="0">
                <a:effectLst>
                  <a:outerShdw blurRad="38100" dist="38100" dir="2700000" algn="tl">
                    <a:srgbClr val="000000">
                      <a:alpha val="43137"/>
                    </a:srgbClr>
                  </a:outerShdw>
                </a:effectLst>
              </a:rPr>
              <a:t>products</a:t>
            </a:r>
            <a:endParaRPr lang="id-ID" sz="3200" b="1" dirty="0">
              <a:effectLst>
                <a:outerShdw blurRad="38100" dist="38100" dir="2700000" algn="tl">
                  <a:srgbClr val="000000">
                    <a:alpha val="43137"/>
                  </a:srgbClr>
                </a:outerShdw>
              </a:effectLst>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3276600" cy="503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828800"/>
            <a:ext cx="2754201"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3300" y="4362450"/>
            <a:ext cx="2286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42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Rectangle 3"/>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effectLst>
                  <a:outerShdw blurRad="38100" dist="38100" dir="2700000" algn="tl">
                    <a:srgbClr val="000000">
                      <a:alpha val="43137"/>
                    </a:srgbClr>
                  </a:outerShdw>
                </a:effectLst>
              </a:rPr>
              <a:t>Type of Composites</a:t>
            </a:r>
          </a:p>
          <a:p>
            <a:pPr algn="ctr"/>
            <a:r>
              <a:rPr lang="id-ID" sz="3200" dirty="0">
                <a:effectLst>
                  <a:outerShdw blurRad="38100" dist="38100" dir="2700000" algn="tl">
                    <a:srgbClr val="000000">
                      <a:alpha val="43137"/>
                    </a:srgbClr>
                  </a:outerShdw>
                </a:effectLst>
              </a:rPr>
              <a:t>Bio-derrived polymers</a:t>
            </a:r>
            <a:endParaRPr lang="en-US" sz="3200" dirty="0">
              <a:effectLst>
                <a:outerShdw blurRad="38100" dist="38100" dir="2700000" algn="tl">
                  <a:srgbClr val="000000">
                    <a:alpha val="43137"/>
                  </a:srgbClr>
                </a:outerShdw>
              </a:effectLst>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600200"/>
            <a:ext cx="35052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657600"/>
            <a:ext cx="4200525" cy="279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391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half" idx="1"/>
          </p:nvPr>
        </p:nvSpPr>
        <p:spPr/>
        <p:txBody>
          <a:bodyPr>
            <a:normAutofit fontScale="70000" lnSpcReduction="20000"/>
          </a:bodyPr>
          <a:lstStyle/>
          <a:p>
            <a:r>
              <a:rPr lang="en-US" dirty="0"/>
              <a:t>The primary reason composite materials are chosen for components is because of weight saving for its relative stiffness and strength. For example, carbon-</a:t>
            </a:r>
            <a:r>
              <a:rPr lang="en-US" dirty="0" err="1"/>
              <a:t>fibre</a:t>
            </a:r>
            <a:r>
              <a:rPr lang="en-US" dirty="0"/>
              <a:t> reinforced composite can be five times stronger than 1020 grade steel while having only one fifth of the weight. </a:t>
            </a:r>
            <a:r>
              <a:rPr lang="en-US" dirty="0" err="1"/>
              <a:t>Aluminium</a:t>
            </a:r>
            <a:r>
              <a:rPr lang="en-US" dirty="0"/>
              <a:t> (6061 grade) is much nearer in weight to carbon-</a:t>
            </a:r>
            <a:r>
              <a:rPr lang="en-US" dirty="0" err="1"/>
              <a:t>fibre</a:t>
            </a:r>
            <a:r>
              <a:rPr lang="en-US" dirty="0"/>
              <a:t> composite, though still somewhat heavier, but the composite can have twice the modulus and up to seven times the strength.</a:t>
            </a:r>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b="1" dirty="0">
                <a:effectLst>
                  <a:outerShdw blurRad="38100" dist="38100" dir="2700000" algn="tl">
                    <a:srgbClr val="000000">
                      <a:alpha val="43137"/>
                    </a:srgbClr>
                  </a:outerShdw>
                </a:effectLst>
              </a:rPr>
              <a:t>Why Use Composites</a:t>
            </a:r>
            <a:r>
              <a:rPr lang="id-ID" sz="4000" b="1" dirty="0" smtClean="0">
                <a:effectLst>
                  <a:outerShdw blurRad="38100" dist="38100" dir="2700000" algn="tl">
                    <a:srgbClr val="000000">
                      <a:alpha val="43137"/>
                    </a:srgbClr>
                  </a:outerShdw>
                </a:effectLst>
              </a:rPr>
              <a:t>?</a:t>
            </a:r>
            <a:endParaRPr lang="id-ID" sz="4000" b="1" dirty="0">
              <a:effectLst>
                <a:outerShdw blurRad="38100" dist="38100" dir="2700000" algn="tl">
                  <a:srgbClr val="000000">
                    <a:alpha val="43137"/>
                  </a:srgbClr>
                </a:outerShdw>
              </a:effectLst>
            </a:endParaRPr>
          </a:p>
        </p:txBody>
      </p:sp>
      <p:pic>
        <p:nvPicPr>
          <p:cNvPr id="5123"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7124"/>
            <a:ext cx="4038600" cy="303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70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id-ID"/>
          </a:p>
        </p:txBody>
      </p:sp>
      <p:sp>
        <p:nvSpPr>
          <p:cNvPr id="10" name="Content Placeholder 9"/>
          <p:cNvSpPr>
            <a:spLocks noGrp="1"/>
          </p:cNvSpPr>
          <p:nvPr>
            <p:ph sz="half" idx="1"/>
          </p:nvPr>
        </p:nvSpPr>
        <p:spPr/>
        <p:txBody>
          <a:bodyPr>
            <a:normAutofit fontScale="70000" lnSpcReduction="20000"/>
          </a:bodyPr>
          <a:lstStyle/>
          <a:p>
            <a:r>
              <a:rPr lang="en-US" b="1" dirty="0"/>
              <a:t>Wet Lay-Up</a:t>
            </a:r>
          </a:p>
          <a:p>
            <a:pPr marL="0" indent="0">
              <a:buNone/>
            </a:pPr>
            <a:r>
              <a:rPr lang="en-US" dirty="0"/>
              <a:t>A </a:t>
            </a:r>
            <a:r>
              <a:rPr lang="en-US" dirty="0" err="1"/>
              <a:t>mould</a:t>
            </a:r>
            <a:r>
              <a:rPr lang="en-US" dirty="0"/>
              <a:t> in the shape of the final component is required. The reinforcement (as a woven fabric)is carefully laid into this </a:t>
            </a:r>
            <a:r>
              <a:rPr lang="en-US" dirty="0" err="1"/>
              <a:t>mould</a:t>
            </a:r>
            <a:r>
              <a:rPr lang="en-US" dirty="0"/>
              <a:t> and the matrix (resin) is poured on and spread, usually with the aid of a roller. This is then left to cure.</a:t>
            </a:r>
          </a:p>
          <a:p>
            <a:pPr marL="0" indent="0">
              <a:buNone/>
            </a:pPr>
            <a:r>
              <a:rPr lang="en-US" dirty="0"/>
              <a:t>A gelcoat can be added to the </a:t>
            </a:r>
            <a:r>
              <a:rPr lang="en-US" dirty="0" err="1"/>
              <a:t>mould</a:t>
            </a:r>
            <a:r>
              <a:rPr lang="en-US" dirty="0"/>
              <a:t> before the reinforcement is placed into it depending on what surface finish is required (the top surface is the side which is face down in the </a:t>
            </a:r>
            <a:r>
              <a:rPr lang="en-US" dirty="0" err="1"/>
              <a:t>mould</a:t>
            </a:r>
            <a:r>
              <a:rPr lang="en-US" dirty="0"/>
              <a:t>). A release agent can also be applied to the </a:t>
            </a:r>
            <a:r>
              <a:rPr lang="en-US" dirty="0" err="1"/>
              <a:t>mould</a:t>
            </a:r>
            <a:r>
              <a:rPr lang="en-US" dirty="0"/>
              <a:t> to assist with removing the part after curing.</a:t>
            </a:r>
          </a:p>
          <a:p>
            <a:endParaRPr lang="id-ID" dirty="0"/>
          </a:p>
        </p:txBody>
      </p:sp>
      <p:sp>
        <p:nvSpPr>
          <p:cNvPr id="5" name="Rectangle 4"/>
          <p:cNvSpPr/>
          <p:nvPr/>
        </p:nvSpPr>
        <p:spPr>
          <a:xfrm>
            <a:off x="0" y="0"/>
            <a:ext cx="9144000" cy="118168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b="1" dirty="0">
                <a:effectLst>
                  <a:outerShdw blurRad="38100" dist="38100" dir="2700000" algn="tl">
                    <a:srgbClr val="000000">
                      <a:alpha val="43137"/>
                    </a:srgbClr>
                  </a:outerShdw>
                </a:effectLst>
              </a:rPr>
              <a:t>Methods of composite manufacture</a:t>
            </a:r>
          </a:p>
          <a:p>
            <a:pPr algn="ctr"/>
            <a:endParaRPr lang="en-US" sz="3200"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34593" y="2286000"/>
            <a:ext cx="4257618"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034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2670</TotalTime>
  <Words>1802</Words>
  <Application>Microsoft Office PowerPoint</Application>
  <PresentationFormat>On-screen Show (4:3)</PresentationFormat>
  <Paragraphs>83</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Alumina</vt:lpstr>
      <vt:lpstr>Boron Carbide</vt:lpstr>
      <vt:lpstr>Tungsten Carbide</vt:lpstr>
      <vt:lpstr>Silicon Carbide</vt:lpstr>
      <vt:lpstr>PowerPoint Presentation</vt:lpstr>
      <vt:lpstr>PowerPoint Presentation</vt:lpstr>
      <vt:lpstr>PowerPoint Presentation</vt:lpstr>
      <vt:lpstr>PowerPoint Presentation</vt:lpstr>
      <vt:lpstr>PowerPoint Presentation</vt:lpstr>
      <vt:lpstr>TRANSPARENT SOLAR CELL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Pandu</dc:creator>
  <cp:lastModifiedBy>dear.rina</cp:lastModifiedBy>
  <cp:revision>332</cp:revision>
  <dcterms:created xsi:type="dcterms:W3CDTF">2013-09-23T02:05:11Z</dcterms:created>
  <dcterms:modified xsi:type="dcterms:W3CDTF">2016-04-25T06:24:48Z</dcterms:modified>
</cp:coreProperties>
</file>