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84" r:id="rId3"/>
    <p:sldId id="287" r:id="rId4"/>
    <p:sldId id="286" r:id="rId5"/>
    <p:sldId id="288" r:id="rId6"/>
    <p:sldId id="285" r:id="rId7"/>
    <p:sldId id="289" r:id="rId8"/>
    <p:sldId id="292" r:id="rId9"/>
    <p:sldId id="304" r:id="rId10"/>
    <p:sldId id="305" r:id="rId11"/>
    <p:sldId id="276" r:id="rId12"/>
    <p:sldId id="301" r:id="rId13"/>
    <p:sldId id="300" r:id="rId14"/>
    <p:sldId id="278" r:id="rId15"/>
    <p:sldId id="279" r:id="rId16"/>
    <p:sldId id="302" r:id="rId17"/>
    <p:sldId id="280" r:id="rId18"/>
    <p:sldId id="281" r:id="rId19"/>
    <p:sldId id="297" r:id="rId20"/>
    <p:sldId id="282" r:id="rId21"/>
    <p:sldId id="298" r:id="rId22"/>
    <p:sldId id="283" r:id="rId23"/>
    <p:sldId id="303" r:id="rId24"/>
    <p:sldId id="270" r:id="rId25"/>
    <p:sldId id="307" r:id="rId26"/>
    <p:sldId id="290" r:id="rId27"/>
    <p:sldId id="309" r:id="rId28"/>
    <p:sldId id="310" r:id="rId29"/>
    <p:sldId id="308" r:id="rId30"/>
    <p:sldId id="311" r:id="rId31"/>
    <p:sldId id="306" r:id="rId32"/>
    <p:sldId id="291" r:id="rId33"/>
    <p:sldId id="258" r:id="rId34"/>
    <p:sldId id="261" r:id="rId35"/>
    <p:sldId id="262" r:id="rId36"/>
    <p:sldId id="259" r:id="rId37"/>
    <p:sldId id="260" r:id="rId38"/>
    <p:sldId id="293" r:id="rId39"/>
    <p:sldId id="294" r:id="rId40"/>
    <p:sldId id="295" r:id="rId41"/>
    <p:sldId id="296" r:id="rId42"/>
    <p:sldId id="29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47" d="100"/>
          <a:sy n="47" d="100"/>
        </p:scale>
        <p:origin x="-1272" y="-82"/>
      </p:cViewPr>
      <p:guideLst>
        <p:guide orient="horz" pos="2160"/>
        <p:guide pos="2880"/>
      </p:guideLst>
    </p:cSldViewPr>
  </p:slideViewPr>
  <p:outlineViewPr>
    <p:cViewPr>
      <p:scale>
        <a:sx n="33" d="100"/>
        <a:sy n="33" d="100"/>
      </p:scale>
      <p:origin x="0" y="1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D02BF2-3EE5-4231-8368-BF975F6BEF00}" type="datetimeFigureOut">
              <a:rPr lang="en-US" smtClean="0"/>
              <a:pPr/>
              <a:t>2/10/2016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6E0C3-688B-439D-ADFA-B8DD1DD2579C}" type="slidenum">
              <a:rPr lang="en-US" smtClean="0"/>
              <a:pPr/>
              <a:t>‹#›</a:t>
            </a:fld>
            <a:endParaRPr lang="en-US"/>
          </a:p>
        </p:txBody>
      </p:sp>
    </p:spTree>
    <p:extLst>
      <p:ext uri="{BB962C8B-B14F-4D97-AF65-F5344CB8AC3E}">
        <p14:creationId xmlns:p14="http://schemas.microsoft.com/office/powerpoint/2010/main" val="146134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menghubungkan bagian yang </a:t>
            </a:r>
            <a:r>
              <a:rPr lang="id-ID" i="1" dirty="0" smtClean="0"/>
              <a:t>fixed</a:t>
            </a:r>
            <a:r>
              <a:rPr lang="id-ID" dirty="0" smtClean="0"/>
              <a:t> dengan bagian yang bergerak</a:t>
            </a:r>
            <a:endParaRPr lang="en-US" dirty="0"/>
          </a:p>
        </p:txBody>
      </p:sp>
      <p:sp>
        <p:nvSpPr>
          <p:cNvPr id="4" name="Slide Number Placeholder 3"/>
          <p:cNvSpPr>
            <a:spLocks noGrp="1"/>
          </p:cNvSpPr>
          <p:nvPr>
            <p:ph type="sldNum" sz="quarter" idx="10"/>
          </p:nvPr>
        </p:nvSpPr>
        <p:spPr/>
        <p:txBody>
          <a:bodyPr/>
          <a:lstStyle/>
          <a:p>
            <a:fld id="{C836E0C3-688B-439D-ADFA-B8DD1DD2579C}"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smtClean="0"/>
              <a:t>Jelasin kalau gen</a:t>
            </a:r>
            <a:r>
              <a:rPr lang="id-ID" baseline="0" smtClean="0"/>
              <a:t> </a:t>
            </a:r>
            <a:r>
              <a:rPr lang="id-ID" smtClean="0"/>
              <a:t>igi kecil butuh daya</a:t>
            </a:r>
            <a:r>
              <a:rPr lang="id-ID" baseline="0" smtClean="0"/>
              <a:t> tidak besar, gerigi kecil dengan gerigi besar jadinya lambat yang besar, latihan arah putar, membuat gerakan lambat dengan gerigi besar </a:t>
            </a:r>
            <a:endParaRPr lang="en-US" dirty="0"/>
          </a:p>
        </p:txBody>
      </p:sp>
      <p:sp>
        <p:nvSpPr>
          <p:cNvPr id="4" name="Slide Number Placeholder 3"/>
          <p:cNvSpPr>
            <a:spLocks noGrp="1"/>
          </p:cNvSpPr>
          <p:nvPr>
            <p:ph type="sldNum" sz="quarter" idx="10"/>
          </p:nvPr>
        </p:nvSpPr>
        <p:spPr/>
        <p:txBody>
          <a:bodyPr/>
          <a:lstStyle/>
          <a:p>
            <a:fld id="{C836E0C3-688B-439D-ADFA-B8DD1DD2579C}"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9D43C0-117F-49A0-A8D9-AE104E85275B}"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F9817-7592-44C5-B425-C29C7FDDB5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D43C0-117F-49A0-A8D9-AE104E85275B}"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F9817-7592-44C5-B425-C29C7FDDB5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D43C0-117F-49A0-A8D9-AE104E85275B}"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F9817-7592-44C5-B425-C29C7FDDB5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D43C0-117F-49A0-A8D9-AE104E85275B}"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F9817-7592-44C5-B425-C29C7FDDB5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9D43C0-117F-49A0-A8D9-AE104E85275B}"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F9817-7592-44C5-B425-C29C7FDDB5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9D43C0-117F-49A0-A8D9-AE104E85275B}"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F9817-7592-44C5-B425-C29C7FDDB5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9D43C0-117F-49A0-A8D9-AE104E85275B}" type="datetimeFigureOut">
              <a:rPr lang="en-US" smtClean="0"/>
              <a:pPr/>
              <a:t>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DF9817-7592-44C5-B425-C29C7FDDB5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9D43C0-117F-49A0-A8D9-AE104E85275B}" type="datetimeFigureOut">
              <a:rPr lang="en-US" smtClean="0"/>
              <a:pPr/>
              <a:t>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DF9817-7592-44C5-B425-C29C7FDDB5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D43C0-117F-49A0-A8D9-AE104E85275B}" type="datetimeFigureOut">
              <a:rPr lang="en-US" smtClean="0"/>
              <a:pPr/>
              <a:t>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DF9817-7592-44C5-B425-C29C7FDDB5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D43C0-117F-49A0-A8D9-AE104E85275B}"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F9817-7592-44C5-B425-C29C7FDDB5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D43C0-117F-49A0-A8D9-AE104E85275B}"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F9817-7592-44C5-B425-C29C7FDDB5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D43C0-117F-49A0-A8D9-AE104E85275B}" type="datetimeFigureOut">
              <a:rPr lang="en-US" smtClean="0"/>
              <a:pPr/>
              <a:t>2/10/2016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F9817-7592-44C5-B425-C29C7FDDB5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Pandu\Desktop\MechDesigner%20a%20Spatial%20Mechanism%20with%20Inverse%20Kinematics%20and%20Cam.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hyperlink" Target="http://coolpile.com/rides-magazine/moveo-the-folding-electric-scooter-that-helps-you-say-bye-bye-to-pollution-and-wasted-time-finding-parking-spac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oolpile.com/rides-magazine/the-mountain-monk-the-folding-mountain-bike-designed-to-be-carried-as-a-regular-backpack/" TargetMode="External"/><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hyperlink" Target="http://www.amazon.com/dp/B007Q35U7C/?tag=coolpile-20" TargetMode="External"/><Relationship Id="rId4" Type="http://schemas.openxmlformats.org/officeDocument/2006/relationships/hyperlink" Target="http://coolpile.com/rides-magazine/the-paratroper-the-rugged-tactical-folding-mountain-bike-by-montagu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file:///C:\Users\Pandu\Desktop\Space%20saving%20furniture%20that%20transforms%201%20room%20into%202%20or%203.3gp"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19200"/>
            <a:ext cx="9144000" cy="37338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1226403"/>
            <a:ext cx="7391400" cy="830997"/>
          </a:xfrm>
          <a:prstGeom prst="rect">
            <a:avLst/>
          </a:prstGeom>
          <a:noFill/>
        </p:spPr>
        <p:txBody>
          <a:bodyPr wrap="square" rtlCol="0">
            <a:spAutoFit/>
          </a:bodyPr>
          <a:lstStyle/>
          <a:p>
            <a:r>
              <a:rPr lang="id-ID" sz="4800" dirty="0" smtClean="0">
                <a:solidFill>
                  <a:schemeClr val="bg1"/>
                </a:solidFill>
              </a:rPr>
              <a:t>DESAIN PRODUK II</a:t>
            </a:r>
            <a:endParaRPr lang="en-US" sz="4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7010400" cy="646331"/>
          </a:xfrm>
          <a:prstGeom prst="rect">
            <a:avLst/>
          </a:prstGeom>
        </p:spPr>
        <p:txBody>
          <a:bodyPr wrap="square">
            <a:spAutoFit/>
          </a:bodyPr>
          <a:lstStyle/>
          <a:p>
            <a:r>
              <a:rPr lang="id-ID" dirty="0" smtClean="0"/>
              <a:t>2. </a:t>
            </a:r>
            <a:r>
              <a:rPr lang="en-US" dirty="0" smtClean="0"/>
              <a:t>Wrapping pair</a:t>
            </a:r>
            <a:r>
              <a:rPr lang="id-ID" dirty="0" smtClean="0"/>
              <a:t> : </a:t>
            </a:r>
            <a:r>
              <a:rPr lang="en-US" dirty="0" smtClean="0"/>
              <a:t>A wrapping pair is a constraint that comprises belts, chains, and such other devices</a:t>
            </a:r>
            <a:endParaRPr lang="en-US" dirty="0"/>
          </a:p>
        </p:txBody>
      </p:sp>
      <p:pic>
        <p:nvPicPr>
          <p:cNvPr id="2050" name="Picture 2" descr="http://www.ssamukim.com/wp-content/uploads/2012/12/bicycle-rendering_v31.jpg"/>
          <p:cNvPicPr>
            <a:picLocks noChangeAspect="1" noChangeArrowheads="1"/>
          </p:cNvPicPr>
          <p:nvPr/>
        </p:nvPicPr>
        <p:blipFill>
          <a:blip r:embed="rId2"/>
          <a:srcRect/>
          <a:stretch>
            <a:fillRect/>
          </a:stretch>
        </p:blipFill>
        <p:spPr bwMode="auto">
          <a:xfrm>
            <a:off x="0" y="940244"/>
            <a:ext cx="9144000" cy="591775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0"/>
            <a:ext cx="3316934" cy="584775"/>
          </a:xfrm>
          <a:prstGeom prst="rect">
            <a:avLst/>
          </a:prstGeom>
        </p:spPr>
        <p:txBody>
          <a:bodyPr wrap="none">
            <a:spAutoFit/>
          </a:bodyPr>
          <a:lstStyle/>
          <a:p>
            <a:r>
              <a:rPr lang="en-US" sz="3200" b="1" dirty="0" smtClean="0"/>
              <a:t>Planar mechanism</a:t>
            </a:r>
            <a:endParaRPr lang="en-US" sz="3200" b="1" dirty="0"/>
          </a:p>
        </p:txBody>
      </p:sp>
      <p:pic>
        <p:nvPicPr>
          <p:cNvPr id="33794" name="Picture 2" descr="http://kmoddl.library.cornell.edu/stillImages/small/C01.jpg"/>
          <p:cNvPicPr>
            <a:picLocks noChangeAspect="1" noChangeArrowheads="1"/>
          </p:cNvPicPr>
          <p:nvPr/>
        </p:nvPicPr>
        <p:blipFill>
          <a:blip r:embed="rId2"/>
          <a:srcRect t="8715" b="6615"/>
          <a:stretch>
            <a:fillRect/>
          </a:stretch>
        </p:blipFill>
        <p:spPr bwMode="auto">
          <a:xfrm>
            <a:off x="0" y="1676400"/>
            <a:ext cx="9144000" cy="5181600"/>
          </a:xfrm>
          <a:prstGeom prst="rect">
            <a:avLst/>
          </a:prstGeom>
          <a:noFill/>
        </p:spPr>
      </p:pic>
      <p:sp>
        <p:nvSpPr>
          <p:cNvPr id="6" name="Rectangle 5"/>
          <p:cNvSpPr/>
          <p:nvPr/>
        </p:nvSpPr>
        <p:spPr>
          <a:xfrm>
            <a:off x="457200" y="838200"/>
            <a:ext cx="8229600" cy="646331"/>
          </a:xfrm>
          <a:prstGeom prst="rect">
            <a:avLst/>
          </a:prstGeom>
        </p:spPr>
        <p:txBody>
          <a:bodyPr wrap="square">
            <a:spAutoFit/>
          </a:bodyPr>
          <a:lstStyle/>
          <a:p>
            <a:r>
              <a:rPr lang="en-US" dirty="0" smtClean="0"/>
              <a:t>is a mechanical system that is constrained so the trajectories of points in all the bodies of the system lie on planes parallel to a ground plane</a:t>
            </a:r>
            <a:r>
              <a:rPr lang="id-ID" dirty="0" smtClean="0"/>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File:Landing gear schematic.svg"/>
          <p:cNvPicPr>
            <a:picLocks noChangeAspect="1" noChangeArrowheads="1"/>
          </p:cNvPicPr>
          <p:nvPr/>
        </p:nvPicPr>
        <p:blipFill>
          <a:blip r:embed="rId2"/>
          <a:srcRect/>
          <a:stretch>
            <a:fillRect/>
          </a:stretch>
        </p:blipFill>
        <p:spPr bwMode="auto">
          <a:xfrm>
            <a:off x="838200" y="76200"/>
            <a:ext cx="6781800" cy="6781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ndrew.cmu.edu/org/me-tutorials/tutorial%20pictures/pininslot1.jpg"/>
          <p:cNvPicPr>
            <a:picLocks noChangeAspect="1" noChangeArrowheads="1"/>
          </p:cNvPicPr>
          <p:nvPr/>
        </p:nvPicPr>
        <p:blipFill>
          <a:blip r:embed="rId2"/>
          <a:srcRect/>
          <a:stretch>
            <a:fillRect/>
          </a:stretch>
        </p:blipFill>
        <p:spPr bwMode="auto">
          <a:xfrm>
            <a:off x="228600" y="304800"/>
            <a:ext cx="4347651" cy="3505200"/>
          </a:xfrm>
          <a:prstGeom prst="rect">
            <a:avLst/>
          </a:prstGeom>
          <a:noFill/>
        </p:spPr>
      </p:pic>
      <p:pic>
        <p:nvPicPr>
          <p:cNvPr id="56322" name="Picture 2" descr="http://www.mericar.com/blog/wp-content/uploads/2013/06/Wipers-car.jpg"/>
          <p:cNvPicPr>
            <a:picLocks noChangeAspect="1" noChangeArrowheads="1"/>
          </p:cNvPicPr>
          <p:nvPr/>
        </p:nvPicPr>
        <p:blipFill>
          <a:blip r:embed="rId3"/>
          <a:srcRect/>
          <a:stretch>
            <a:fillRect/>
          </a:stretch>
        </p:blipFill>
        <p:spPr bwMode="auto">
          <a:xfrm>
            <a:off x="4572000" y="3933824"/>
            <a:ext cx="4572000" cy="29241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Spherical mechanism</a:t>
            </a:r>
            <a:br>
              <a:rPr lang="en-US" b="1" dirty="0" smtClean="0"/>
            </a:br>
            <a:endParaRPr lang="en-US" dirty="0"/>
          </a:p>
        </p:txBody>
      </p:sp>
      <p:pic>
        <p:nvPicPr>
          <p:cNvPr id="4" name="Picture 2" descr="http://www.mathworks.com/help/releases/R2013b/physmod/sm/mech/ref/spherical.gif"/>
          <p:cNvPicPr>
            <a:picLocks noChangeAspect="1" noChangeArrowheads="1"/>
          </p:cNvPicPr>
          <p:nvPr/>
        </p:nvPicPr>
        <p:blipFill>
          <a:blip r:embed="rId2"/>
          <a:srcRect/>
          <a:stretch>
            <a:fillRect/>
          </a:stretch>
        </p:blipFill>
        <p:spPr bwMode="auto">
          <a:xfrm>
            <a:off x="1143000" y="2895600"/>
            <a:ext cx="6781800" cy="3694685"/>
          </a:xfrm>
          <a:prstGeom prst="rect">
            <a:avLst/>
          </a:prstGeom>
          <a:noFill/>
        </p:spPr>
      </p:pic>
      <p:sp>
        <p:nvSpPr>
          <p:cNvPr id="5" name="Rectangle 4"/>
          <p:cNvSpPr/>
          <p:nvPr/>
        </p:nvSpPr>
        <p:spPr>
          <a:xfrm>
            <a:off x="609600" y="1524000"/>
            <a:ext cx="8001000" cy="646331"/>
          </a:xfrm>
          <a:prstGeom prst="rect">
            <a:avLst/>
          </a:prstGeom>
        </p:spPr>
        <p:txBody>
          <a:bodyPr wrap="square">
            <a:spAutoFit/>
          </a:bodyPr>
          <a:lstStyle/>
          <a:p>
            <a:r>
              <a:rPr lang="en-US" dirty="0" smtClean="0"/>
              <a:t>is a mechanical system in which the bodies move in a way that the trajectories of points in the system lie on concentric spheres.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Spatial mechanism</a:t>
            </a:r>
            <a:br>
              <a:rPr lang="en-US" b="1" dirty="0" smtClean="0"/>
            </a:br>
            <a:endParaRPr lang="en-US" dirty="0"/>
          </a:p>
        </p:txBody>
      </p:sp>
      <p:pic>
        <p:nvPicPr>
          <p:cNvPr id="44034" name="Picture 2" descr="http://iftomm-multibody.org/benchmark/data/images/Spatial%20Rigid%20Slider-crank%20Mechanism.png"/>
          <p:cNvPicPr>
            <a:picLocks noChangeAspect="1" noChangeArrowheads="1"/>
          </p:cNvPicPr>
          <p:nvPr/>
        </p:nvPicPr>
        <p:blipFill>
          <a:blip r:embed="rId2"/>
          <a:srcRect t="4167" b="8334"/>
          <a:stretch>
            <a:fillRect/>
          </a:stretch>
        </p:blipFill>
        <p:spPr bwMode="auto">
          <a:xfrm>
            <a:off x="1219200" y="2057400"/>
            <a:ext cx="6370504" cy="4800600"/>
          </a:xfrm>
          <a:prstGeom prst="rect">
            <a:avLst/>
          </a:prstGeom>
          <a:noFill/>
        </p:spPr>
      </p:pic>
      <p:sp>
        <p:nvSpPr>
          <p:cNvPr id="5" name="Rectangle 4"/>
          <p:cNvSpPr/>
          <p:nvPr/>
        </p:nvSpPr>
        <p:spPr>
          <a:xfrm>
            <a:off x="685800" y="1143000"/>
            <a:ext cx="7391400" cy="646331"/>
          </a:xfrm>
          <a:prstGeom prst="rect">
            <a:avLst/>
          </a:prstGeom>
        </p:spPr>
        <p:txBody>
          <a:bodyPr wrap="square">
            <a:spAutoFit/>
          </a:bodyPr>
          <a:lstStyle/>
          <a:p>
            <a:r>
              <a:rPr lang="en-US" dirty="0" smtClean="0"/>
              <a:t>is a mechanical system that has at least one body that moves in a way that its point trajectories are general space curves.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chDesigner a Spatial Mechanism with Inverse Kinematics and Cam.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Gears and gear trains</a:t>
            </a:r>
            <a:br>
              <a:rPr lang="en-US" b="1" dirty="0" smtClean="0"/>
            </a:br>
            <a:endParaRPr lang="en-US" dirty="0"/>
          </a:p>
        </p:txBody>
      </p:sp>
      <p:pic>
        <p:nvPicPr>
          <p:cNvPr id="43010" name="Picture 2" descr="http://upload.wikimedia.org/wikipedia/commons/1/14/Gears_animation.gif"/>
          <p:cNvPicPr>
            <a:picLocks noChangeAspect="1" noChangeArrowheads="1" noCrop="1"/>
          </p:cNvPicPr>
          <p:nvPr/>
        </p:nvPicPr>
        <p:blipFill>
          <a:blip r:embed="rId3"/>
          <a:srcRect/>
          <a:stretch>
            <a:fillRect/>
          </a:stretch>
        </p:blipFill>
        <p:spPr bwMode="auto">
          <a:xfrm>
            <a:off x="1981200" y="2514600"/>
            <a:ext cx="4953000" cy="3455584"/>
          </a:xfrm>
          <a:prstGeom prst="rect">
            <a:avLst/>
          </a:prstGeom>
          <a:noFill/>
        </p:spPr>
      </p:pic>
      <p:sp>
        <p:nvSpPr>
          <p:cNvPr id="5" name="Rectangle 4"/>
          <p:cNvSpPr/>
          <p:nvPr/>
        </p:nvSpPr>
        <p:spPr>
          <a:xfrm>
            <a:off x="609600" y="1219200"/>
            <a:ext cx="7848600" cy="369332"/>
          </a:xfrm>
          <a:prstGeom prst="rect">
            <a:avLst/>
          </a:prstGeom>
        </p:spPr>
        <p:txBody>
          <a:bodyPr wrap="square">
            <a:spAutoFit/>
          </a:bodyPr>
          <a:lstStyle/>
          <a:p>
            <a:r>
              <a:rPr lang="en-US" dirty="0" smtClean="0"/>
              <a:t>The transmission of rotation between contacting toothed wheels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Cam and follower mechanisms</a:t>
            </a:r>
            <a:br>
              <a:rPr lang="en-US" b="1" dirty="0" smtClean="0"/>
            </a:br>
            <a:endParaRPr lang="en-US" dirty="0"/>
          </a:p>
        </p:txBody>
      </p:sp>
      <p:pic>
        <p:nvPicPr>
          <p:cNvPr id="41986" name="Picture 2" descr="http://upload.wikimedia.org/wikipedia/commons/4/45/Clean_Energy_Cheaper_Than_Coal_Cam_Follower_Mechanism-Gif.gif"/>
          <p:cNvPicPr>
            <a:picLocks noChangeAspect="1" noChangeArrowheads="1"/>
          </p:cNvPicPr>
          <p:nvPr/>
        </p:nvPicPr>
        <p:blipFill>
          <a:blip r:embed="rId2"/>
          <a:srcRect/>
          <a:stretch>
            <a:fillRect/>
          </a:stretch>
        </p:blipFill>
        <p:spPr bwMode="auto">
          <a:xfrm>
            <a:off x="1676400" y="2419347"/>
            <a:ext cx="5715000" cy="4286253"/>
          </a:xfrm>
          <a:prstGeom prst="rect">
            <a:avLst/>
          </a:prstGeom>
          <a:noFill/>
        </p:spPr>
      </p:pic>
      <p:sp>
        <p:nvSpPr>
          <p:cNvPr id="5" name="Rectangle 4"/>
          <p:cNvSpPr/>
          <p:nvPr/>
        </p:nvSpPr>
        <p:spPr>
          <a:xfrm>
            <a:off x="457200" y="1143000"/>
            <a:ext cx="8153400" cy="1200329"/>
          </a:xfrm>
          <a:prstGeom prst="rect">
            <a:avLst/>
          </a:prstGeom>
        </p:spPr>
        <p:txBody>
          <a:bodyPr wrap="square">
            <a:spAutoFit/>
          </a:bodyPr>
          <a:lstStyle/>
          <a:p>
            <a:pPr algn="just"/>
            <a:r>
              <a:rPr lang="en-US" dirty="0" smtClean="0"/>
              <a:t>A cam and follower is formed by the direct contact of two specially shaped links. The driving link is called the cam and the link that is driven through the direct contact of their surfaces is called the follower. The shape of the contacting surfaces of the cam and follower determines the movement of the mechanism.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Kw1y.gif"/>
          <p:cNvPicPr>
            <a:picLocks noChangeAspect="1" noChangeArrowheads="1" noCrop="1"/>
          </p:cNvPicPr>
          <p:nvPr/>
        </p:nvPicPr>
        <p:blipFill>
          <a:blip r:embed="rId2"/>
          <a:srcRect/>
          <a:stretch>
            <a:fillRect/>
          </a:stretch>
        </p:blipFill>
        <p:spPr bwMode="auto">
          <a:xfrm>
            <a:off x="228600" y="1752600"/>
            <a:ext cx="4267198" cy="3200400"/>
          </a:xfrm>
          <a:prstGeom prst="rect">
            <a:avLst/>
          </a:prstGeom>
          <a:noFill/>
        </p:spPr>
      </p:pic>
      <p:pic>
        <p:nvPicPr>
          <p:cNvPr id="1028" name="Picture 4" descr="PnhN0.gif"/>
          <p:cNvPicPr>
            <a:picLocks noChangeAspect="1" noChangeArrowheads="1" noCrop="1"/>
          </p:cNvPicPr>
          <p:nvPr/>
        </p:nvPicPr>
        <p:blipFill>
          <a:blip r:embed="rId3"/>
          <a:srcRect/>
          <a:stretch>
            <a:fillRect/>
          </a:stretch>
        </p:blipFill>
        <p:spPr bwMode="auto">
          <a:xfrm>
            <a:off x="4724400" y="1981200"/>
            <a:ext cx="3962398" cy="2971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95600" y="2362200"/>
            <a:ext cx="3276600" cy="44958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33800" y="1600200"/>
            <a:ext cx="2895600" cy="523220"/>
          </a:xfrm>
          <a:prstGeom prst="rect">
            <a:avLst/>
          </a:prstGeom>
          <a:noFill/>
        </p:spPr>
        <p:txBody>
          <a:bodyPr wrap="square" rtlCol="0">
            <a:spAutoFit/>
          </a:bodyPr>
          <a:lstStyle/>
          <a:p>
            <a:r>
              <a:rPr lang="id-ID" sz="2800" dirty="0" smtClean="0">
                <a:solidFill>
                  <a:schemeClr val="tx1">
                    <a:lumMod val="50000"/>
                    <a:lumOff val="50000"/>
                  </a:schemeClr>
                </a:solidFill>
              </a:rPr>
              <a:t>Penilaian</a:t>
            </a:r>
            <a:endParaRPr lang="en-US" sz="2800" dirty="0">
              <a:solidFill>
                <a:schemeClr val="tx1">
                  <a:lumMod val="50000"/>
                  <a:lumOff val="50000"/>
                </a:schemeClr>
              </a:solidFill>
            </a:endParaRPr>
          </a:p>
        </p:txBody>
      </p:sp>
      <p:sp>
        <p:nvSpPr>
          <p:cNvPr id="5" name="TextBox 4"/>
          <p:cNvSpPr txBox="1"/>
          <p:nvPr/>
        </p:nvSpPr>
        <p:spPr>
          <a:xfrm>
            <a:off x="3200400" y="3124200"/>
            <a:ext cx="6705600" cy="2246769"/>
          </a:xfrm>
          <a:prstGeom prst="rect">
            <a:avLst/>
          </a:prstGeom>
          <a:noFill/>
        </p:spPr>
        <p:txBody>
          <a:bodyPr wrap="square" rtlCol="0">
            <a:spAutoFit/>
          </a:bodyPr>
          <a:lstStyle/>
          <a:p>
            <a:r>
              <a:rPr lang="id-ID" sz="2800" dirty="0" smtClean="0">
                <a:solidFill>
                  <a:schemeClr val="bg1"/>
                </a:solidFill>
              </a:rPr>
              <a:t>Absensi : 10 %</a:t>
            </a:r>
          </a:p>
          <a:p>
            <a:r>
              <a:rPr lang="id-ID" sz="2800" dirty="0" smtClean="0">
                <a:solidFill>
                  <a:schemeClr val="bg1"/>
                </a:solidFill>
              </a:rPr>
              <a:t>Tugas 1 : 10 %</a:t>
            </a:r>
          </a:p>
          <a:p>
            <a:r>
              <a:rPr lang="id-ID" sz="2800" dirty="0" smtClean="0">
                <a:solidFill>
                  <a:schemeClr val="bg1"/>
                </a:solidFill>
              </a:rPr>
              <a:t>Tugas 2 : 10 %</a:t>
            </a:r>
          </a:p>
          <a:p>
            <a:r>
              <a:rPr lang="id-ID" sz="2800" dirty="0" smtClean="0">
                <a:solidFill>
                  <a:schemeClr val="bg1"/>
                </a:solidFill>
              </a:rPr>
              <a:t>UTS : 30 %</a:t>
            </a:r>
          </a:p>
          <a:p>
            <a:r>
              <a:rPr lang="id-ID" sz="2800" dirty="0" smtClean="0">
                <a:solidFill>
                  <a:schemeClr val="bg1"/>
                </a:solidFill>
              </a:rPr>
              <a:t>UAS : 30 %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Linkages</a:t>
            </a:r>
            <a:br>
              <a:rPr lang="en-US" b="1" dirty="0" smtClean="0"/>
            </a:br>
            <a:endParaRPr lang="en-US" dirty="0"/>
          </a:p>
        </p:txBody>
      </p:sp>
      <p:sp>
        <p:nvSpPr>
          <p:cNvPr id="4" name="Rectangle 3"/>
          <p:cNvSpPr/>
          <p:nvPr/>
        </p:nvSpPr>
        <p:spPr>
          <a:xfrm>
            <a:off x="1143000" y="1066800"/>
            <a:ext cx="6858000" cy="646331"/>
          </a:xfrm>
          <a:prstGeom prst="rect">
            <a:avLst/>
          </a:prstGeom>
        </p:spPr>
        <p:txBody>
          <a:bodyPr wrap="square">
            <a:spAutoFit/>
          </a:bodyPr>
          <a:lstStyle/>
          <a:p>
            <a:r>
              <a:rPr lang="en-US" dirty="0" smtClean="0"/>
              <a:t>A linkage is a collection of links connected by joints. Generally, the links are the structural elements and the joints allow movement.</a:t>
            </a:r>
            <a:endParaRPr lang="en-US" dirty="0"/>
          </a:p>
        </p:txBody>
      </p:sp>
      <p:pic>
        <p:nvPicPr>
          <p:cNvPr id="40962" name="Picture 2" descr="http://www.artfutura.org/02/imagenes/05jansen04_big.jpg"/>
          <p:cNvPicPr>
            <a:picLocks noChangeAspect="1" noChangeArrowheads="1"/>
          </p:cNvPicPr>
          <p:nvPr/>
        </p:nvPicPr>
        <p:blipFill>
          <a:blip r:embed="rId2"/>
          <a:srcRect t="23325" b="4480"/>
          <a:stretch>
            <a:fillRect/>
          </a:stretch>
        </p:blipFill>
        <p:spPr bwMode="auto">
          <a:xfrm>
            <a:off x="0" y="1905000"/>
            <a:ext cx="9144000" cy="4953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Jansen Theo Hannover.jpg"/>
          <p:cNvPicPr>
            <a:picLocks noChangeAspect="1" noChangeArrowheads="1"/>
          </p:cNvPicPr>
          <p:nvPr/>
        </p:nvPicPr>
        <p:blipFill>
          <a:blip r:embed="rId2"/>
          <a:srcRect/>
          <a:stretch>
            <a:fillRect/>
          </a:stretch>
        </p:blipFill>
        <p:spPr bwMode="auto">
          <a:xfrm>
            <a:off x="0" y="-1"/>
            <a:ext cx="9144000" cy="6866583"/>
          </a:xfrm>
          <a:prstGeom prst="rect">
            <a:avLst/>
          </a:prstGeom>
          <a:noFill/>
        </p:spPr>
      </p:pic>
      <p:sp>
        <p:nvSpPr>
          <p:cNvPr id="5" name="Rectangle 4"/>
          <p:cNvSpPr/>
          <p:nvPr/>
        </p:nvSpPr>
        <p:spPr>
          <a:xfrm>
            <a:off x="304800" y="0"/>
            <a:ext cx="2514600" cy="3200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405586"/>
            <a:ext cx="2209800" cy="2492990"/>
          </a:xfrm>
          <a:prstGeom prst="rect">
            <a:avLst/>
          </a:prstGeom>
          <a:noFill/>
        </p:spPr>
        <p:txBody>
          <a:bodyPr wrap="square" rtlCol="0">
            <a:spAutoFit/>
          </a:bodyPr>
          <a:lstStyle/>
          <a:p>
            <a:r>
              <a:rPr lang="id-ID" sz="2000" dirty="0" smtClean="0">
                <a:solidFill>
                  <a:schemeClr val="bg1"/>
                </a:solidFill>
              </a:rPr>
              <a:t>Theo Jansen (Kinetic Sculpture)</a:t>
            </a:r>
          </a:p>
          <a:p>
            <a:endParaRPr lang="id-ID" sz="2000" dirty="0">
              <a:solidFill>
                <a:schemeClr val="bg1"/>
              </a:solidFill>
            </a:endParaRPr>
          </a:p>
          <a:p>
            <a:pPr algn="just"/>
            <a:r>
              <a:rPr lang="en-US" sz="1200" dirty="0" smtClean="0">
                <a:solidFill>
                  <a:schemeClr val="bg1"/>
                </a:solidFill>
              </a:rPr>
              <a:t>"The walls between </a:t>
            </a:r>
            <a:r>
              <a:rPr lang="id-ID" sz="1200" dirty="0" smtClean="0">
                <a:solidFill>
                  <a:schemeClr val="bg1"/>
                </a:solidFill>
              </a:rPr>
              <a:t>art </a:t>
            </a:r>
            <a:r>
              <a:rPr lang="en-US" sz="1200" dirty="0" smtClean="0">
                <a:solidFill>
                  <a:schemeClr val="bg1"/>
                </a:solidFill>
              </a:rPr>
              <a:t>and </a:t>
            </a:r>
            <a:r>
              <a:rPr lang="en-US" sz="1200" dirty="0" err="1" smtClean="0">
                <a:solidFill>
                  <a:schemeClr val="bg1"/>
                </a:solidFill>
              </a:rPr>
              <a:t>enginee</a:t>
            </a:r>
            <a:r>
              <a:rPr lang="id-ID" sz="1200" dirty="0" smtClean="0">
                <a:solidFill>
                  <a:schemeClr val="bg1"/>
                </a:solidFill>
              </a:rPr>
              <a:t>ring </a:t>
            </a:r>
            <a:r>
              <a:rPr lang="en-US" sz="1200" dirty="0" smtClean="0">
                <a:solidFill>
                  <a:schemeClr val="bg1"/>
                </a:solidFill>
              </a:rPr>
              <a:t>exist only in our minds." He strives to equip his creations with their own artificial intelligence so they can avoid obstacles by changing course when one is detected, such as the sea itself.</a:t>
            </a:r>
            <a:endParaRPr lang="en-US" sz="12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t>Flexure mechanisms</a:t>
            </a:r>
            <a:br>
              <a:rPr lang="en-US" b="1" dirty="0" smtClean="0"/>
            </a:br>
            <a:endParaRPr lang="en-US" dirty="0"/>
          </a:p>
        </p:txBody>
      </p:sp>
      <p:sp>
        <p:nvSpPr>
          <p:cNvPr id="4" name="Rectangle 3"/>
          <p:cNvSpPr/>
          <p:nvPr/>
        </p:nvSpPr>
        <p:spPr>
          <a:xfrm>
            <a:off x="304800" y="685800"/>
            <a:ext cx="8458200" cy="923330"/>
          </a:xfrm>
          <a:prstGeom prst="rect">
            <a:avLst/>
          </a:prstGeom>
        </p:spPr>
        <p:txBody>
          <a:bodyPr wrap="square">
            <a:spAutoFit/>
          </a:bodyPr>
          <a:lstStyle/>
          <a:p>
            <a:pPr algn="just"/>
            <a:r>
              <a:rPr lang="en-US" dirty="0" smtClean="0"/>
              <a:t>A flexure mechanism consisted of a series of rigid bodies connected by compliant elements (flexure bearings</a:t>
            </a:r>
            <a:r>
              <a:rPr lang="id-ID" dirty="0" smtClean="0"/>
              <a:t> </a:t>
            </a:r>
            <a:r>
              <a:rPr lang="en-US" dirty="0" smtClean="0"/>
              <a:t>also known as flexure joints) that is designed to produce a geometrically well-defined motion upon application of a force.</a:t>
            </a:r>
            <a:endParaRPr lang="en-US" dirty="0"/>
          </a:p>
        </p:txBody>
      </p:sp>
      <p:pic>
        <p:nvPicPr>
          <p:cNvPr id="39938" name="Picture 2" descr="http://www.tribology-abc.com/abc/image/sam_495.jpg"/>
          <p:cNvPicPr>
            <a:picLocks noChangeAspect="1" noChangeArrowheads="1"/>
          </p:cNvPicPr>
          <p:nvPr/>
        </p:nvPicPr>
        <p:blipFill>
          <a:blip r:embed="rId2"/>
          <a:srcRect t="3142" b="19372"/>
          <a:stretch>
            <a:fillRect/>
          </a:stretch>
        </p:blipFill>
        <p:spPr bwMode="auto">
          <a:xfrm>
            <a:off x="0" y="1676400"/>
            <a:ext cx="9144000" cy="5181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95400"/>
            <a:ext cx="5562600" cy="2057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1695271"/>
            <a:ext cx="6400800" cy="1200329"/>
          </a:xfrm>
          <a:prstGeom prst="rect">
            <a:avLst/>
          </a:prstGeom>
          <a:noFill/>
        </p:spPr>
        <p:txBody>
          <a:bodyPr wrap="square" rtlCol="0">
            <a:spAutoFit/>
          </a:bodyPr>
          <a:lstStyle/>
          <a:p>
            <a:r>
              <a:rPr lang="id-ID" sz="3600" dirty="0" smtClean="0">
                <a:solidFill>
                  <a:schemeClr val="bg1"/>
                </a:solidFill>
              </a:rPr>
              <a:t>Mechanism application </a:t>
            </a:r>
          </a:p>
          <a:p>
            <a:r>
              <a:rPr lang="id-ID" sz="3600" dirty="0" smtClean="0">
                <a:solidFill>
                  <a:schemeClr val="bg1"/>
                </a:solidFill>
              </a:rPr>
              <a:t>examples</a:t>
            </a:r>
            <a:endParaRPr lang="en-US" sz="36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upload.wikimedia.org/wikipedia/commons/thumb/1/13/Mouse_mechanism_diagram.svg/2000px-Mouse_mechanism_diagram.svg.png"/>
          <p:cNvPicPr>
            <a:picLocks noChangeAspect="1" noChangeArrowheads="1"/>
          </p:cNvPicPr>
          <p:nvPr/>
        </p:nvPicPr>
        <p:blipFill>
          <a:blip r:embed="rId2"/>
          <a:srcRect/>
          <a:stretch>
            <a:fillRect/>
          </a:stretch>
        </p:blipFill>
        <p:spPr bwMode="auto">
          <a:xfrm>
            <a:off x="685800" y="228600"/>
            <a:ext cx="7905750" cy="6324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Tengah semester </a:t>
            </a:r>
            <a:endParaRPr lang="en-US" dirty="0"/>
          </a:p>
        </p:txBody>
      </p:sp>
      <p:sp>
        <p:nvSpPr>
          <p:cNvPr id="3" name="Content Placeholder 2"/>
          <p:cNvSpPr>
            <a:spLocks noGrp="1"/>
          </p:cNvSpPr>
          <p:nvPr>
            <p:ph idx="1"/>
          </p:nvPr>
        </p:nvSpPr>
        <p:spPr/>
        <p:txBody>
          <a:bodyPr/>
          <a:lstStyle/>
          <a:p>
            <a:r>
              <a:rPr lang="id-ID" dirty="0" smtClean="0"/>
              <a:t>Perkenalan produk fungsional dengan gerak mekanisme</a:t>
            </a:r>
          </a:p>
          <a:p>
            <a:r>
              <a:rPr lang="id-ID" smtClean="0"/>
              <a:t>Metodologi perencanaan produk dengan mekanisme gerak (pendekatan engineering)</a:t>
            </a:r>
            <a:endParaRPr lang="id-ID"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hiconsumption.com/wp-content/uploads/2013/02/MOVEO-Folding-Electric-Scooter-1.jpg"/>
          <p:cNvPicPr>
            <a:picLocks noChangeAspect="1" noChangeArrowheads="1"/>
          </p:cNvPicPr>
          <p:nvPr/>
        </p:nvPicPr>
        <p:blipFill>
          <a:blip r:embed="rId2"/>
          <a:srcRect l="5738"/>
          <a:stretch>
            <a:fillRect/>
          </a:stretch>
        </p:blipFill>
        <p:spPr bwMode="auto">
          <a:xfrm>
            <a:off x="0" y="0"/>
            <a:ext cx="5006869" cy="3524250"/>
          </a:xfrm>
          <a:prstGeom prst="rect">
            <a:avLst/>
          </a:prstGeom>
          <a:noFill/>
        </p:spPr>
      </p:pic>
      <p:pic>
        <p:nvPicPr>
          <p:cNvPr id="12296" name="Picture 8" descr="http://images.gizmag.com/inline/moveojsc-6.jpg"/>
          <p:cNvPicPr>
            <a:picLocks noChangeAspect="1" noChangeArrowheads="1"/>
          </p:cNvPicPr>
          <p:nvPr/>
        </p:nvPicPr>
        <p:blipFill>
          <a:blip r:embed="rId3"/>
          <a:srcRect/>
          <a:stretch>
            <a:fillRect/>
          </a:stretch>
        </p:blipFill>
        <p:spPr bwMode="auto">
          <a:xfrm>
            <a:off x="4572001" y="0"/>
            <a:ext cx="4572000" cy="6838574"/>
          </a:xfrm>
          <a:prstGeom prst="rect">
            <a:avLst/>
          </a:prstGeom>
          <a:noFill/>
        </p:spPr>
      </p:pic>
      <p:pic>
        <p:nvPicPr>
          <p:cNvPr id="12298" name="Picture 10" descr="http://2.bp.blogspot.com/-YB47W1Wy2Dw/URj_JF29owI/AAAAAAAApMk/OXYtD-c0dhk/s1600/moveo_lightweight_electric_scooter_2.jpg"/>
          <p:cNvPicPr>
            <a:picLocks noChangeAspect="1" noChangeArrowheads="1"/>
          </p:cNvPicPr>
          <p:nvPr/>
        </p:nvPicPr>
        <p:blipFill>
          <a:blip r:embed="rId4"/>
          <a:srcRect r="4667"/>
          <a:stretch>
            <a:fillRect/>
          </a:stretch>
        </p:blipFill>
        <p:spPr bwMode="auto">
          <a:xfrm>
            <a:off x="0" y="3429000"/>
            <a:ext cx="4572000" cy="3429000"/>
          </a:xfrm>
          <a:prstGeom prst="rect">
            <a:avLst/>
          </a:prstGeom>
          <a:noFill/>
        </p:spPr>
      </p:pic>
      <p:sp>
        <p:nvSpPr>
          <p:cNvPr id="5" name="TextBox 4"/>
          <p:cNvSpPr txBox="1"/>
          <p:nvPr/>
        </p:nvSpPr>
        <p:spPr>
          <a:xfrm>
            <a:off x="3276600" y="152400"/>
            <a:ext cx="5867400" cy="369332"/>
          </a:xfrm>
          <a:prstGeom prst="rect">
            <a:avLst/>
          </a:prstGeom>
          <a:noFill/>
        </p:spPr>
        <p:txBody>
          <a:bodyPr wrap="square" rtlCol="0">
            <a:spAutoFit/>
          </a:bodyPr>
          <a:lstStyle/>
          <a:p>
            <a:r>
              <a:rPr lang="id-ID" dirty="0" smtClean="0">
                <a:solidFill>
                  <a:schemeClr val="bg1"/>
                </a:solidFill>
              </a:rPr>
              <a:t>Tugas 3 : membuat produk multifungsi dengan mekanisme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967335"/>
            <a:ext cx="4572000" cy="923330"/>
          </a:xfrm>
          <a:prstGeom prst="rect">
            <a:avLst/>
          </a:prstGeom>
        </p:spPr>
        <p:txBody>
          <a:bodyPr>
            <a:spAutoFit/>
          </a:bodyPr>
          <a:lstStyle/>
          <a:p>
            <a:r>
              <a:rPr lang="en-US" b="1" dirty="0" err="1" smtClean="0">
                <a:hlinkClick r:id="rId2" tooltip="Moveo – The Folding Electric Scooter That Helps You Say Bye-Bye To Pollution And Wasted Time Finding Parking Spaces"/>
              </a:rPr>
              <a:t>Moveo</a:t>
            </a:r>
            <a:r>
              <a:rPr lang="en-US" b="1" dirty="0" smtClean="0">
                <a:hlinkClick r:id="rId2" tooltip="Moveo – The Folding Electric Scooter That Helps You Say Bye-Bye To Pollution And Wasted Time Finding Parking Spaces"/>
              </a:rPr>
              <a:t> – The Folding Electric Scooter That Helps You Say Bye-Bye To Pollution And Wasted Time Finding Parking Spaces</a:t>
            </a: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ldable Backpack Scooter"/>
          <p:cNvPicPr>
            <a:picLocks noChangeAspect="1" noChangeArrowheads="1"/>
          </p:cNvPicPr>
          <p:nvPr/>
        </p:nvPicPr>
        <p:blipFill>
          <a:blip r:embed="rId2"/>
          <a:srcRect/>
          <a:stretch>
            <a:fillRect/>
          </a:stretch>
        </p:blipFill>
        <p:spPr bwMode="auto">
          <a:xfrm>
            <a:off x="0" y="0"/>
            <a:ext cx="8867775" cy="5018505"/>
          </a:xfrm>
          <a:prstGeom prst="rect">
            <a:avLst/>
          </a:prstGeom>
          <a:noFill/>
        </p:spPr>
      </p:pic>
      <p:sp>
        <p:nvSpPr>
          <p:cNvPr id="5" name="Rectangle 4"/>
          <p:cNvSpPr/>
          <p:nvPr/>
        </p:nvSpPr>
        <p:spPr>
          <a:xfrm>
            <a:off x="609600" y="5103674"/>
            <a:ext cx="7772400" cy="1754326"/>
          </a:xfrm>
          <a:prstGeom prst="rect">
            <a:avLst/>
          </a:prstGeom>
        </p:spPr>
        <p:txBody>
          <a:bodyPr wrap="square">
            <a:spAutoFit/>
          </a:bodyPr>
          <a:lstStyle/>
          <a:p>
            <a:r>
              <a:rPr lang="en-US" sz="1200" dirty="0" smtClean="0"/>
              <a:t>The </a:t>
            </a:r>
            <a:r>
              <a:rPr lang="en-US" sz="1200" dirty="0" smtClean="0">
                <a:hlinkClick r:id="rId3" tooltip="Mountain monk"/>
              </a:rPr>
              <a:t>Mountain monk</a:t>
            </a:r>
            <a:r>
              <a:rPr lang="en-US" sz="1200" dirty="0" smtClean="0"/>
              <a:t> and the </a:t>
            </a:r>
            <a:r>
              <a:rPr lang="en-US" sz="1200" dirty="0" smtClean="0">
                <a:hlinkClick r:id="rId4" tooltip="Montague Paratrooper Folding Bike"/>
              </a:rPr>
              <a:t>Montague Paratrooper Folding Bike</a:t>
            </a:r>
            <a:r>
              <a:rPr lang="en-US" sz="1200" dirty="0" smtClean="0"/>
              <a:t> are great ways to transport a </a:t>
            </a:r>
            <a:r>
              <a:rPr lang="en-US" sz="1200" b="1" dirty="0" smtClean="0"/>
              <a:t>folding mountain bike</a:t>
            </a:r>
            <a:r>
              <a:rPr lang="en-US" sz="1200" dirty="0" smtClean="0"/>
              <a:t> as a backpack.</a:t>
            </a:r>
            <a:br>
              <a:rPr lang="en-US" sz="1200" dirty="0" smtClean="0"/>
            </a:br>
            <a:r>
              <a:rPr lang="en-US" sz="1200" dirty="0" smtClean="0"/>
              <a:t>If you’re looking for something similar but more adapted for the city use, the </a:t>
            </a:r>
            <a:r>
              <a:rPr lang="en-US" sz="1200" dirty="0" smtClean="0">
                <a:hlinkClick r:id="rId5" tooltip="Scooter Backpack"/>
              </a:rPr>
              <a:t>Scooter Backpack</a:t>
            </a:r>
            <a:r>
              <a:rPr lang="en-US" sz="1200" dirty="0" smtClean="0"/>
              <a:t>  can provide you with easy individual </a:t>
            </a:r>
            <a:r>
              <a:rPr lang="en-US" sz="1200" b="1" dirty="0" smtClean="0"/>
              <a:t>transportation,</a:t>
            </a:r>
            <a:r>
              <a:rPr lang="en-US" sz="1200" dirty="0" smtClean="0"/>
              <a:t> while keeping the package light and small.</a:t>
            </a:r>
          </a:p>
          <a:p>
            <a:r>
              <a:rPr lang="en-US" sz="1200" dirty="0" smtClean="0"/>
              <a:t>Designed by the </a:t>
            </a:r>
            <a:r>
              <a:rPr lang="en-US" sz="1200" dirty="0" err="1" smtClean="0"/>
              <a:t>Barasilian</a:t>
            </a:r>
            <a:r>
              <a:rPr lang="en-US" sz="1200" dirty="0" smtClean="0"/>
              <a:t> designer </a:t>
            </a:r>
            <a:r>
              <a:rPr lang="en-US" sz="1200" b="1" dirty="0" smtClean="0"/>
              <a:t>Gustavo </a:t>
            </a:r>
            <a:r>
              <a:rPr lang="en-US" sz="1200" b="1" dirty="0" err="1" smtClean="0"/>
              <a:t>Brenck</a:t>
            </a:r>
            <a:r>
              <a:rPr lang="en-US" sz="1200" dirty="0" smtClean="0"/>
              <a:t>, the </a:t>
            </a:r>
            <a:r>
              <a:rPr lang="en-US" sz="1200" b="1" dirty="0" smtClean="0"/>
              <a:t>Scooter Backpack</a:t>
            </a:r>
            <a:r>
              <a:rPr lang="en-US" sz="1200" dirty="0" smtClean="0"/>
              <a:t> combines a wearable </a:t>
            </a:r>
            <a:r>
              <a:rPr lang="en-US" sz="1200" b="1" dirty="0" smtClean="0"/>
              <a:t>backpack,</a:t>
            </a:r>
            <a:r>
              <a:rPr lang="en-US" sz="1200" dirty="0" smtClean="0"/>
              <a:t> a rolling </a:t>
            </a:r>
            <a:r>
              <a:rPr lang="en-US" sz="1200" b="1" dirty="0" smtClean="0"/>
              <a:t>luggage</a:t>
            </a:r>
            <a:r>
              <a:rPr lang="en-US" sz="1200" dirty="0" smtClean="0"/>
              <a:t> and a </a:t>
            </a:r>
            <a:r>
              <a:rPr lang="en-US" sz="1200" b="1" dirty="0" smtClean="0"/>
              <a:t>scooter</a:t>
            </a:r>
            <a:r>
              <a:rPr lang="en-US" sz="1200" dirty="0" smtClean="0"/>
              <a:t> in one cool backpack. The bag is made of strong polyester, features a padded laptop compartment, and the incorporated scooter allows you to quickly navigate the city.</a:t>
            </a:r>
            <a:br>
              <a:rPr lang="en-US" sz="1200" dirty="0" smtClean="0"/>
            </a:br>
            <a:r>
              <a:rPr lang="en-US" sz="1200" dirty="0" smtClean="0"/>
              <a:t>Mounting the scooter is as easy as unzipping the backpack, removing the scooter’s end and fasten the front and back wheels.</a:t>
            </a:r>
            <a:endParaRPr 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id-ID" dirty="0" smtClean="0"/>
              <a:t>Multifungsi</a:t>
            </a:r>
          </a:p>
          <a:p>
            <a:r>
              <a:rPr lang="id-ID" dirty="0" smtClean="0"/>
              <a:t>mempermudah</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4800"/>
            <a:ext cx="64770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8" name="Picture 2"/>
          <p:cNvPicPr>
            <a:picLocks noChangeAspect="1" noChangeArrowheads="1"/>
          </p:cNvPicPr>
          <p:nvPr/>
        </p:nvPicPr>
        <p:blipFill>
          <a:blip r:embed="rId2"/>
          <a:srcRect l="21669" t="23958" r="20937" b="13542"/>
          <a:stretch>
            <a:fillRect/>
          </a:stretch>
        </p:blipFill>
        <p:spPr bwMode="auto">
          <a:xfrm>
            <a:off x="838200" y="1295400"/>
            <a:ext cx="7467600" cy="4572000"/>
          </a:xfrm>
          <a:prstGeom prst="rect">
            <a:avLst/>
          </a:prstGeom>
          <a:noFill/>
          <a:ln w="9525">
            <a:noFill/>
            <a:miter lim="800000"/>
            <a:headEnd/>
            <a:tailEnd/>
          </a:ln>
          <a:effectLst/>
        </p:spPr>
      </p:pic>
      <p:sp>
        <p:nvSpPr>
          <p:cNvPr id="5" name="TextBox 4"/>
          <p:cNvSpPr txBox="1"/>
          <p:nvPr/>
        </p:nvSpPr>
        <p:spPr>
          <a:xfrm>
            <a:off x="914400" y="5943600"/>
            <a:ext cx="6781800" cy="369332"/>
          </a:xfrm>
          <a:prstGeom prst="rect">
            <a:avLst/>
          </a:prstGeom>
          <a:noFill/>
        </p:spPr>
        <p:txBody>
          <a:bodyPr wrap="square" rtlCol="0">
            <a:spAutoFit/>
          </a:bodyPr>
          <a:lstStyle/>
          <a:p>
            <a:r>
              <a:rPr lang="id-ID" dirty="0" smtClean="0"/>
              <a:t>Prof. Imam Buchori</a:t>
            </a:r>
            <a:endParaRPr lang="en-US" dirty="0"/>
          </a:p>
        </p:txBody>
      </p:sp>
      <p:sp>
        <p:nvSpPr>
          <p:cNvPr id="6" name="TextBox 5"/>
          <p:cNvSpPr txBox="1"/>
          <p:nvPr/>
        </p:nvSpPr>
        <p:spPr>
          <a:xfrm>
            <a:off x="381000" y="304800"/>
            <a:ext cx="7848600" cy="369332"/>
          </a:xfrm>
          <a:prstGeom prst="rect">
            <a:avLst/>
          </a:prstGeom>
          <a:noFill/>
        </p:spPr>
        <p:txBody>
          <a:bodyPr wrap="square" rtlCol="0">
            <a:spAutoFit/>
          </a:bodyPr>
          <a:lstStyle/>
          <a:p>
            <a:r>
              <a:rPr lang="id-ID" dirty="0" smtClean="0">
                <a:solidFill>
                  <a:schemeClr val="bg1"/>
                </a:solidFill>
              </a:rPr>
              <a:t>Persilangan antara : Art, Dunia Sosial, Science dan Industri</a:t>
            </a:r>
            <a:endParaRPr lang="en-US"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cdn.trendhunterstatic.com/phpthumbnails/150/150506/150506_2_600.jpeg"/>
          <p:cNvPicPr>
            <a:picLocks noChangeAspect="1" noChangeArrowheads="1"/>
          </p:cNvPicPr>
          <p:nvPr/>
        </p:nvPicPr>
        <p:blipFill>
          <a:blip r:embed="rId2"/>
          <a:srcRect/>
          <a:stretch>
            <a:fillRect/>
          </a:stretch>
        </p:blipFill>
        <p:spPr bwMode="auto">
          <a:xfrm>
            <a:off x="4524375" y="0"/>
            <a:ext cx="4619625" cy="5372100"/>
          </a:xfrm>
          <a:prstGeom prst="rect">
            <a:avLst/>
          </a:prstGeom>
          <a:noFill/>
        </p:spPr>
      </p:pic>
      <p:pic>
        <p:nvPicPr>
          <p:cNvPr id="58372" name="Picture 4" descr="http://cdn.trendhunterstatic.com/phpthumbnails/150/150506/150506_4_600.jpeg"/>
          <p:cNvPicPr>
            <a:picLocks noChangeAspect="1" noChangeArrowheads="1"/>
          </p:cNvPicPr>
          <p:nvPr/>
        </p:nvPicPr>
        <p:blipFill>
          <a:blip r:embed="rId3"/>
          <a:srcRect/>
          <a:stretch>
            <a:fillRect/>
          </a:stretch>
        </p:blipFill>
        <p:spPr bwMode="auto">
          <a:xfrm>
            <a:off x="0" y="0"/>
            <a:ext cx="4524375" cy="519112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Teori kedekatan</a:t>
            </a:r>
            <a:endParaRPr lang="en-US" dirty="0"/>
          </a:p>
        </p:txBody>
      </p:sp>
      <p:sp>
        <p:nvSpPr>
          <p:cNvPr id="3" name="Content Placeholder 2"/>
          <p:cNvSpPr>
            <a:spLocks noGrp="1"/>
          </p:cNvSpPr>
          <p:nvPr>
            <p:ph idx="1"/>
          </p:nvPr>
        </p:nvSpPr>
        <p:spPr/>
        <p:txBody>
          <a:bodyPr/>
          <a:lstStyle/>
          <a:p>
            <a:r>
              <a:rPr lang="id-ID" dirty="0" smtClean="0"/>
              <a:t>Buku design method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pace saving furniture that transforms 1 room into 2 or 3.3gp">
            <a:hlinkClick r:id="" action="ppaction://media"/>
          </p:cNvPr>
          <p:cNvPicPr>
            <a:picLocks noRot="1" noChangeAspect="1"/>
          </p:cNvPicPr>
          <p:nvPr>
            <a:videoFile r:link="rId1"/>
          </p:nvPr>
        </p:nvPicPr>
        <p:blipFill>
          <a:blip r:embed="rId3"/>
          <a:stretch>
            <a:fillRect/>
          </a:stretch>
        </p:blipFill>
        <p:spPr>
          <a:xfrm>
            <a:off x="0" y="685800"/>
            <a:ext cx="9144000" cy="5143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762000"/>
            <a:ext cx="7086600" cy="369332"/>
          </a:xfrm>
          <a:prstGeom prst="rect">
            <a:avLst/>
          </a:prstGeom>
          <a:noFill/>
        </p:spPr>
        <p:txBody>
          <a:bodyPr wrap="square" rtlCol="0">
            <a:spAutoFit/>
          </a:bodyPr>
          <a:lstStyle/>
          <a:p>
            <a:r>
              <a:rPr lang="id-ID" dirty="0" smtClean="0"/>
              <a:t>Materi</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id-ID" dirty="0" smtClean="0"/>
              <a:t>Setiap produk didukung oleh aspek mekanisme</a:t>
            </a:r>
          </a:p>
          <a:p>
            <a:r>
              <a:rPr lang="id-ID" dirty="0" smtClean="0"/>
              <a:t>Definisi mekanisme ?</a:t>
            </a:r>
          </a:p>
          <a:p>
            <a:r>
              <a:rPr lang="id-ID" dirty="0" smtClean="0"/>
              <a:t>Mekanisme dalam produk</a:t>
            </a:r>
          </a:p>
          <a:p>
            <a:r>
              <a:rPr lang="id-ID" dirty="0" smtClean="0"/>
              <a:t>Lingkup desain produk , marketing, manajemen,  termasuk dalam enjiniring</a:t>
            </a:r>
          </a:p>
          <a:p>
            <a:r>
              <a:rPr lang="id-ID" dirty="0" smtClean="0"/>
              <a:t>Mekanisme berfungsi sebagai</a:t>
            </a:r>
          </a:p>
          <a:p>
            <a:r>
              <a:rPr lang="id-ID" dirty="0" smtClean="0"/>
              <a:t>Bahas tentang alternatif mekanisme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id-ID" dirty="0" smtClean="0"/>
              <a:t>Mekanisme pada mobil</a:t>
            </a:r>
          </a:p>
          <a:p>
            <a:r>
              <a:rPr lang="id-ID" dirty="0" smtClean="0"/>
              <a:t>furniture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Tugas</a:t>
            </a:r>
            <a:endParaRPr lang="en-US" dirty="0"/>
          </a:p>
        </p:txBody>
      </p:sp>
      <p:sp>
        <p:nvSpPr>
          <p:cNvPr id="3" name="Content Placeholder 2"/>
          <p:cNvSpPr>
            <a:spLocks noGrp="1"/>
          </p:cNvSpPr>
          <p:nvPr>
            <p:ph idx="1"/>
          </p:nvPr>
        </p:nvSpPr>
        <p:spPr/>
        <p:txBody>
          <a:bodyPr>
            <a:normAutofit lnSpcReduction="10000"/>
          </a:bodyPr>
          <a:lstStyle/>
          <a:p>
            <a:r>
              <a:rPr lang="id-ID" dirty="0" smtClean="0"/>
              <a:t>Alternatif mekanisme dalam bentuk sketsa</a:t>
            </a:r>
          </a:p>
          <a:p>
            <a:r>
              <a:rPr lang="id-ID" dirty="0" smtClean="0"/>
              <a:t>Alternatif mekanisme dalam bentuk gambar kerja</a:t>
            </a:r>
          </a:p>
          <a:p>
            <a:r>
              <a:rPr lang="id-ID" dirty="0" smtClean="0"/>
              <a:t>Alternatif mekanisme dalam bentuk prototip</a:t>
            </a:r>
          </a:p>
          <a:p>
            <a:endParaRPr lang="id-ID" dirty="0"/>
          </a:p>
          <a:p>
            <a:r>
              <a:rPr lang="id-ID" dirty="0" smtClean="0"/>
              <a:t>Aplikasi alternatif mekanisme menjadi produk</a:t>
            </a:r>
          </a:p>
          <a:p>
            <a:r>
              <a:rPr lang="id-ID" dirty="0" smtClean="0"/>
              <a:t>Konsep produk (ikuti metodologi desain)</a:t>
            </a:r>
          </a:p>
          <a:p>
            <a:r>
              <a:rPr lang="id-ID" smtClean="0"/>
              <a:t>Prototiping produk akhir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UTS UAS</a:t>
            </a:r>
            <a:endParaRPr lang="en-US" dirty="0"/>
          </a:p>
        </p:txBody>
      </p:sp>
      <p:sp>
        <p:nvSpPr>
          <p:cNvPr id="3" name="Content Placeholder 2"/>
          <p:cNvSpPr>
            <a:spLocks noGrp="1"/>
          </p:cNvSpPr>
          <p:nvPr>
            <p:ph idx="1"/>
          </p:nvPr>
        </p:nvSpPr>
        <p:spPr/>
        <p:txBody>
          <a:bodyPr/>
          <a:lstStyle/>
          <a:p>
            <a:r>
              <a:rPr lang="id-ID" dirty="0" smtClean="0"/>
              <a:t>Alternatif mekanisme yang kemungkinan menunjang pembuatan produk akhir</a:t>
            </a:r>
          </a:p>
          <a:p>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dirty="0" smtClean="0"/>
              <a:t>Kinematic pairs</a:t>
            </a:r>
            <a:endParaRPr lang="en-US" dirty="0"/>
          </a:p>
        </p:txBody>
      </p:sp>
      <p:pic>
        <p:nvPicPr>
          <p:cNvPr id="28674" name="Picture 2" descr="http://www.clipart.dk.co.uk/DKImages/exp_humanbody/exp_human011.jpg"/>
          <p:cNvPicPr>
            <a:picLocks noChangeAspect="1" noChangeArrowheads="1"/>
          </p:cNvPicPr>
          <p:nvPr/>
        </p:nvPicPr>
        <p:blipFill>
          <a:blip r:embed="rId2"/>
          <a:srcRect/>
          <a:stretch>
            <a:fillRect/>
          </a:stretch>
        </p:blipFill>
        <p:spPr bwMode="auto">
          <a:xfrm>
            <a:off x="1143000" y="1971674"/>
            <a:ext cx="4160101" cy="4886326"/>
          </a:xfrm>
          <a:prstGeom prst="rect">
            <a:avLst/>
          </a:prstGeom>
          <a:noFill/>
        </p:spPr>
      </p:pic>
      <p:sp>
        <p:nvSpPr>
          <p:cNvPr id="5" name="TextBox 4"/>
          <p:cNvSpPr txBox="1"/>
          <p:nvPr/>
        </p:nvSpPr>
        <p:spPr>
          <a:xfrm>
            <a:off x="457200" y="1524000"/>
            <a:ext cx="3581400" cy="369332"/>
          </a:xfrm>
          <a:prstGeom prst="rect">
            <a:avLst/>
          </a:prstGeom>
          <a:noFill/>
        </p:spPr>
        <p:txBody>
          <a:bodyPr wrap="square" rtlCol="0">
            <a:spAutoFit/>
          </a:bodyPr>
          <a:lstStyle/>
          <a:p>
            <a:r>
              <a:rPr lang="id-ID" dirty="0" smtClean="0"/>
              <a:t>Hinge Joint</a:t>
            </a:r>
            <a:endParaRPr lang="en-US" dirty="0"/>
          </a:p>
        </p:txBody>
      </p:sp>
      <p:pic>
        <p:nvPicPr>
          <p:cNvPr id="28676" name="Picture 4" descr="http://click4biology.info/c4b/11/11.2/hindge.gif"/>
          <p:cNvPicPr>
            <a:picLocks noChangeAspect="1" noChangeArrowheads="1"/>
          </p:cNvPicPr>
          <p:nvPr/>
        </p:nvPicPr>
        <p:blipFill>
          <a:blip r:embed="rId3"/>
          <a:srcRect/>
          <a:stretch>
            <a:fillRect/>
          </a:stretch>
        </p:blipFill>
        <p:spPr bwMode="auto">
          <a:xfrm>
            <a:off x="5133977" y="2514600"/>
            <a:ext cx="4010024" cy="401002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ile:Prismatic joint.svg"/>
          <p:cNvPicPr>
            <a:picLocks noChangeAspect="1" noChangeArrowheads="1"/>
          </p:cNvPicPr>
          <p:nvPr/>
        </p:nvPicPr>
        <p:blipFill>
          <a:blip r:embed="rId2"/>
          <a:srcRect/>
          <a:stretch>
            <a:fillRect/>
          </a:stretch>
        </p:blipFill>
        <p:spPr bwMode="auto">
          <a:xfrm>
            <a:off x="3581400" y="762000"/>
            <a:ext cx="4038600" cy="5715000"/>
          </a:xfrm>
          <a:prstGeom prst="rect">
            <a:avLst/>
          </a:prstGeom>
          <a:noFill/>
        </p:spPr>
      </p:pic>
      <p:sp>
        <p:nvSpPr>
          <p:cNvPr id="5" name="TextBox 4"/>
          <p:cNvSpPr txBox="1"/>
          <p:nvPr/>
        </p:nvSpPr>
        <p:spPr>
          <a:xfrm>
            <a:off x="457200" y="1524000"/>
            <a:ext cx="3581400" cy="369332"/>
          </a:xfrm>
          <a:prstGeom prst="rect">
            <a:avLst/>
          </a:prstGeom>
          <a:noFill/>
        </p:spPr>
        <p:txBody>
          <a:bodyPr wrap="square" rtlCol="0">
            <a:spAutoFit/>
          </a:bodyPr>
          <a:lstStyle/>
          <a:p>
            <a:r>
              <a:rPr lang="id-ID" dirty="0" smtClean="0"/>
              <a:t>Prismatic Joint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657600" y="5181600"/>
            <a:ext cx="1600200" cy="16002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629400" y="2590800"/>
            <a:ext cx="1600200" cy="1600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581400" y="0"/>
            <a:ext cx="1600200" cy="16002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2514600"/>
            <a:ext cx="1600200" cy="16002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0" y="609600"/>
            <a:ext cx="1371600" cy="369332"/>
          </a:xfrm>
          <a:prstGeom prst="rect">
            <a:avLst/>
          </a:prstGeom>
          <a:noFill/>
        </p:spPr>
        <p:txBody>
          <a:bodyPr wrap="square" rtlCol="0">
            <a:spAutoFit/>
          </a:bodyPr>
          <a:lstStyle/>
          <a:p>
            <a:r>
              <a:rPr lang="id-ID" dirty="0" smtClean="0">
                <a:solidFill>
                  <a:schemeClr val="bg1"/>
                </a:solidFill>
              </a:rPr>
              <a:t>Marketing</a:t>
            </a:r>
            <a:endParaRPr lang="en-US" dirty="0">
              <a:solidFill>
                <a:schemeClr val="bg1"/>
              </a:solidFill>
            </a:endParaRPr>
          </a:p>
        </p:txBody>
      </p:sp>
      <p:sp>
        <p:nvSpPr>
          <p:cNvPr id="5" name="TextBox 4"/>
          <p:cNvSpPr txBox="1"/>
          <p:nvPr/>
        </p:nvSpPr>
        <p:spPr>
          <a:xfrm>
            <a:off x="609600" y="3124200"/>
            <a:ext cx="1371600" cy="369332"/>
          </a:xfrm>
          <a:prstGeom prst="rect">
            <a:avLst/>
          </a:prstGeom>
          <a:noFill/>
        </p:spPr>
        <p:txBody>
          <a:bodyPr wrap="square" rtlCol="0">
            <a:spAutoFit/>
          </a:bodyPr>
          <a:lstStyle/>
          <a:p>
            <a:r>
              <a:rPr lang="id-ID" dirty="0" smtClean="0">
                <a:solidFill>
                  <a:schemeClr val="bg1"/>
                </a:solidFill>
              </a:rPr>
              <a:t>Manajemen</a:t>
            </a:r>
            <a:endParaRPr lang="en-US" dirty="0">
              <a:solidFill>
                <a:schemeClr val="bg1"/>
              </a:solidFill>
            </a:endParaRPr>
          </a:p>
        </p:txBody>
      </p:sp>
      <p:sp>
        <p:nvSpPr>
          <p:cNvPr id="6" name="TextBox 5"/>
          <p:cNvSpPr txBox="1"/>
          <p:nvPr/>
        </p:nvSpPr>
        <p:spPr>
          <a:xfrm>
            <a:off x="4191000" y="5802868"/>
            <a:ext cx="1371600" cy="369332"/>
          </a:xfrm>
          <a:prstGeom prst="rect">
            <a:avLst/>
          </a:prstGeom>
          <a:noFill/>
        </p:spPr>
        <p:txBody>
          <a:bodyPr wrap="square" rtlCol="0">
            <a:spAutoFit/>
          </a:bodyPr>
          <a:lstStyle/>
          <a:p>
            <a:r>
              <a:rPr lang="id-ID" dirty="0" smtClean="0">
                <a:solidFill>
                  <a:schemeClr val="bg1"/>
                </a:solidFill>
              </a:rPr>
              <a:t>Art</a:t>
            </a:r>
            <a:endParaRPr lang="en-US" dirty="0">
              <a:solidFill>
                <a:schemeClr val="bg1"/>
              </a:solidFill>
            </a:endParaRPr>
          </a:p>
        </p:txBody>
      </p:sp>
      <p:sp>
        <p:nvSpPr>
          <p:cNvPr id="7" name="TextBox 6"/>
          <p:cNvSpPr txBox="1"/>
          <p:nvPr/>
        </p:nvSpPr>
        <p:spPr>
          <a:xfrm>
            <a:off x="6781800" y="3200400"/>
            <a:ext cx="1371600" cy="369332"/>
          </a:xfrm>
          <a:prstGeom prst="rect">
            <a:avLst/>
          </a:prstGeom>
          <a:noFill/>
        </p:spPr>
        <p:txBody>
          <a:bodyPr wrap="square" rtlCol="0">
            <a:spAutoFit/>
          </a:bodyPr>
          <a:lstStyle/>
          <a:p>
            <a:r>
              <a:rPr lang="id-ID" dirty="0" smtClean="0">
                <a:solidFill>
                  <a:schemeClr val="bg1"/>
                </a:solidFill>
              </a:rPr>
              <a:t>Engineering</a:t>
            </a:r>
            <a:endParaRPr lang="en-US" dirty="0">
              <a:solidFill>
                <a:schemeClr val="bg1"/>
              </a:solidFill>
            </a:endParaRPr>
          </a:p>
        </p:txBody>
      </p:sp>
      <p:sp>
        <p:nvSpPr>
          <p:cNvPr id="8" name="Oval 7"/>
          <p:cNvSpPr/>
          <p:nvPr/>
        </p:nvSpPr>
        <p:spPr>
          <a:xfrm>
            <a:off x="3124200" y="2133600"/>
            <a:ext cx="2590800" cy="25908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2838271"/>
            <a:ext cx="1905000" cy="1200329"/>
          </a:xfrm>
          <a:prstGeom prst="rect">
            <a:avLst/>
          </a:prstGeom>
          <a:noFill/>
        </p:spPr>
        <p:txBody>
          <a:bodyPr wrap="square" rtlCol="0">
            <a:spAutoFit/>
          </a:bodyPr>
          <a:lstStyle/>
          <a:p>
            <a:pPr algn="ctr"/>
            <a:r>
              <a:rPr lang="id-ID" sz="3600" dirty="0" smtClean="0">
                <a:solidFill>
                  <a:schemeClr val="bg1"/>
                </a:solidFill>
              </a:rPr>
              <a:t>Desain Produk</a:t>
            </a:r>
            <a:endParaRPr lang="en-US" sz="3600" dirty="0">
              <a:solidFill>
                <a:schemeClr val="bg1"/>
              </a:solidFill>
            </a:endParaRPr>
          </a:p>
        </p:txBody>
      </p:sp>
      <p:sp>
        <p:nvSpPr>
          <p:cNvPr id="14" name="Right Arrow 13"/>
          <p:cNvSpPr/>
          <p:nvPr/>
        </p:nvSpPr>
        <p:spPr>
          <a:xfrm>
            <a:off x="2098964" y="3110345"/>
            <a:ext cx="609600" cy="457200"/>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6019800" y="3200400"/>
            <a:ext cx="609600" cy="4572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4114800" y="1524000"/>
            <a:ext cx="609600" cy="457200"/>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6200000">
            <a:off x="4170219" y="4856020"/>
            <a:ext cx="609600" cy="457200"/>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1607299" cy="369332"/>
          </a:xfrm>
          <a:prstGeom prst="rect">
            <a:avLst/>
          </a:prstGeom>
        </p:spPr>
        <p:txBody>
          <a:bodyPr wrap="none">
            <a:spAutoFit/>
          </a:bodyPr>
          <a:lstStyle/>
          <a:p>
            <a:r>
              <a:rPr lang="en-US" dirty="0" smtClean="0"/>
              <a:t>cylindrical joint</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andrew.cmu.edu/org/me-tutorials/tutorial%20pictures/pininslot1.jpg"/>
          <p:cNvPicPr>
            <a:picLocks noChangeAspect="1" noChangeArrowheads="1"/>
          </p:cNvPicPr>
          <p:nvPr/>
        </p:nvPicPr>
        <p:blipFill>
          <a:blip r:embed="rId2"/>
          <a:srcRect/>
          <a:stretch>
            <a:fillRect/>
          </a:stretch>
        </p:blipFill>
        <p:spPr bwMode="auto">
          <a:xfrm>
            <a:off x="4796349" y="1752600"/>
            <a:ext cx="4347651" cy="3505200"/>
          </a:xfrm>
          <a:prstGeom prst="rect">
            <a:avLst/>
          </a:prstGeom>
          <a:noFill/>
        </p:spPr>
      </p:pic>
      <p:sp>
        <p:nvSpPr>
          <p:cNvPr id="5" name="Rectangle 4"/>
          <p:cNvSpPr/>
          <p:nvPr/>
        </p:nvSpPr>
        <p:spPr>
          <a:xfrm>
            <a:off x="304800" y="228600"/>
            <a:ext cx="1261371" cy="369332"/>
          </a:xfrm>
          <a:prstGeom prst="rect">
            <a:avLst/>
          </a:prstGeom>
        </p:spPr>
        <p:txBody>
          <a:bodyPr wrap="none">
            <a:spAutoFit/>
          </a:bodyPr>
          <a:lstStyle/>
          <a:p>
            <a:r>
              <a:rPr lang="en-US" dirty="0" smtClean="0"/>
              <a:t>planar joint</a:t>
            </a:r>
            <a:endParaRPr lang="en-US" dirty="0"/>
          </a:p>
        </p:txBody>
      </p:sp>
      <p:pic>
        <p:nvPicPr>
          <p:cNvPr id="32772" name="Picture 4" descr="http://www.mathworks.com/help/releases/R2013b/physmod/sm/mech/ref/planar.gif"/>
          <p:cNvPicPr>
            <a:picLocks noChangeAspect="1" noChangeArrowheads="1"/>
          </p:cNvPicPr>
          <p:nvPr/>
        </p:nvPicPr>
        <p:blipFill>
          <a:blip r:embed="rId3"/>
          <a:srcRect/>
          <a:stretch>
            <a:fillRect/>
          </a:stretch>
        </p:blipFill>
        <p:spPr bwMode="auto">
          <a:xfrm>
            <a:off x="381000" y="1752600"/>
            <a:ext cx="4000500" cy="315277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id-ID" dirty="0" smtClean="0"/>
              <a:t>Tugas 1 :</a:t>
            </a:r>
          </a:p>
          <a:p>
            <a:r>
              <a:rPr lang="id-ID" dirty="0" smtClean="0"/>
              <a:t>Buat dari karton, 10 alternatif gerak planar di board karton </a:t>
            </a:r>
          </a:p>
          <a:p>
            <a:r>
              <a:rPr lang="id-ID" dirty="0" smtClean="0"/>
              <a:t>Awal buat sketsa sebanyak-banyaknya</a:t>
            </a:r>
          </a:p>
          <a:p>
            <a:r>
              <a:rPr lang="id-ID" dirty="0" smtClean="0"/>
              <a:t>Buat 5 rekayasa pergerakan yang terinspirasi dari makhluk hidup (UTS)</a:t>
            </a:r>
          </a:p>
          <a:p>
            <a:r>
              <a:rPr lang="id-ID" dirty="0" smtClean="0"/>
              <a:t>part dari produk transportasi (UAS)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720840"/>
            <a:ext cx="8305800" cy="2739211"/>
          </a:xfrm>
          <a:prstGeom prst="rect">
            <a:avLst/>
          </a:prstGeom>
        </p:spPr>
        <p:txBody>
          <a:bodyPr wrap="square">
            <a:spAutoFit/>
          </a:bodyPr>
          <a:lstStyle/>
          <a:p>
            <a:pPr algn="just"/>
            <a:r>
              <a:rPr lang="en-US" dirty="0" smtClean="0"/>
              <a:t>A </a:t>
            </a:r>
            <a:r>
              <a:rPr lang="en-US" b="1" dirty="0" smtClean="0"/>
              <a:t>mechanism</a:t>
            </a:r>
            <a:r>
              <a:rPr lang="en-US" dirty="0" smtClean="0"/>
              <a:t> is a device designed to transform input </a:t>
            </a:r>
            <a:r>
              <a:rPr lang="en-US" b="1" dirty="0" smtClean="0"/>
              <a:t>forces</a:t>
            </a:r>
            <a:r>
              <a:rPr lang="en-US" dirty="0" smtClean="0"/>
              <a:t> and </a:t>
            </a:r>
            <a:r>
              <a:rPr lang="en-US" b="1" dirty="0" smtClean="0"/>
              <a:t>movement</a:t>
            </a:r>
            <a:r>
              <a:rPr lang="en-US" dirty="0" smtClean="0"/>
              <a:t> into a desired set of </a:t>
            </a:r>
            <a:r>
              <a:rPr lang="en-US" b="1" dirty="0" smtClean="0"/>
              <a:t>output forces and movement</a:t>
            </a:r>
            <a:r>
              <a:rPr lang="en-US" dirty="0" smtClean="0"/>
              <a:t>. Mechanisms generally consist of moving components such as gears</a:t>
            </a:r>
            <a:r>
              <a:rPr lang="id-ID" dirty="0"/>
              <a:t> </a:t>
            </a:r>
            <a:r>
              <a:rPr lang="en-US" dirty="0" smtClean="0"/>
              <a:t>and gear trains, belt and chain drives, cam and follower mechanisms, </a:t>
            </a:r>
            <a:r>
              <a:rPr lang="id-ID" dirty="0" smtClean="0"/>
              <a:t>a</a:t>
            </a:r>
            <a:r>
              <a:rPr lang="en-US" dirty="0" err="1" smtClean="0"/>
              <a:t>nd</a:t>
            </a:r>
            <a:r>
              <a:rPr lang="en-US" dirty="0" smtClean="0"/>
              <a:t> linkages as well as friction devices such as brakes and clutches, and structural components such as the frame, fasteners, bearings, springs, lubricants and seals, as well as a variety of specialized machine elements such as </a:t>
            </a:r>
            <a:r>
              <a:rPr lang="en-US" dirty="0" err="1" smtClean="0"/>
              <a:t>splines</a:t>
            </a:r>
            <a:r>
              <a:rPr lang="en-US" dirty="0" smtClean="0"/>
              <a:t>, pins and keys</a:t>
            </a:r>
            <a:r>
              <a:rPr lang="id-ID" dirty="0" smtClean="0"/>
              <a:t>.</a:t>
            </a:r>
          </a:p>
          <a:p>
            <a:pPr algn="just"/>
            <a:endParaRPr lang="id-ID" dirty="0"/>
          </a:p>
          <a:p>
            <a:pPr algn="just"/>
            <a:r>
              <a:rPr lang="id-ID" sz="1400" dirty="0" smtClean="0"/>
              <a:t>(</a:t>
            </a:r>
            <a:r>
              <a:rPr lang="en-US" sz="1400" dirty="0" smtClean="0"/>
              <a:t>J. J. </a:t>
            </a:r>
            <a:r>
              <a:rPr lang="en-US" sz="1400" dirty="0" err="1" smtClean="0"/>
              <a:t>Uicker</a:t>
            </a:r>
            <a:r>
              <a:rPr lang="en-US" sz="1400" dirty="0" smtClean="0"/>
              <a:t>, G. R. </a:t>
            </a:r>
            <a:r>
              <a:rPr lang="en-US" sz="1400" dirty="0" err="1" smtClean="0"/>
              <a:t>Pennock</a:t>
            </a:r>
            <a:r>
              <a:rPr lang="en-US" sz="1400" dirty="0" smtClean="0"/>
              <a:t>, and J. E. </a:t>
            </a:r>
            <a:r>
              <a:rPr lang="en-US" sz="1400" dirty="0" err="1" smtClean="0"/>
              <a:t>Shigley</a:t>
            </a:r>
            <a:r>
              <a:rPr lang="en-US" sz="1400" dirty="0" smtClean="0"/>
              <a:t>, 2003, </a:t>
            </a:r>
            <a:r>
              <a:rPr lang="en-US" sz="1400" b="1" dirty="0" smtClean="0"/>
              <a:t>Theory of Machines and Mechanisms,</a:t>
            </a:r>
            <a:r>
              <a:rPr lang="en-US" sz="1400" dirty="0" smtClean="0"/>
              <a:t> Oxford University Press, New York</a:t>
            </a:r>
            <a:r>
              <a:rPr lang="id-ID" sz="1400" dirty="0" smtClean="0"/>
              <a:t>)</a:t>
            </a:r>
            <a:endParaRPr lang="en-US" sz="1400" dirty="0"/>
          </a:p>
        </p:txBody>
      </p:sp>
      <p:sp>
        <p:nvSpPr>
          <p:cNvPr id="3" name="Rectangle 2"/>
          <p:cNvSpPr/>
          <p:nvPr/>
        </p:nvSpPr>
        <p:spPr>
          <a:xfrm>
            <a:off x="0" y="304800"/>
            <a:ext cx="23622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304800"/>
            <a:ext cx="1143000" cy="369332"/>
          </a:xfrm>
          <a:prstGeom prst="rect">
            <a:avLst/>
          </a:prstGeom>
          <a:noFill/>
        </p:spPr>
        <p:txBody>
          <a:bodyPr wrap="square" rtlCol="0">
            <a:spAutoFit/>
          </a:bodyPr>
          <a:lstStyle/>
          <a:p>
            <a:r>
              <a:rPr lang="id-ID" dirty="0" smtClean="0">
                <a:solidFill>
                  <a:schemeClr val="bg1"/>
                </a:solidFill>
              </a:rPr>
              <a:t>Definisi</a:t>
            </a:r>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greendiary.com/wp-content/uploads/2012/07/oney-bike-1_Ctuw6_11446.jpg"/>
          <p:cNvPicPr>
            <a:picLocks noChangeAspect="1" noChangeArrowheads="1"/>
          </p:cNvPicPr>
          <p:nvPr/>
        </p:nvPicPr>
        <p:blipFill>
          <a:blip r:embed="rId2"/>
          <a:srcRect l="9818" r="11636"/>
          <a:stretch>
            <a:fillRect/>
          </a:stretch>
        </p:blipFill>
        <p:spPr bwMode="auto">
          <a:xfrm>
            <a:off x="5029200" y="0"/>
            <a:ext cx="4114800" cy="2771776"/>
          </a:xfrm>
          <a:prstGeom prst="rect">
            <a:avLst/>
          </a:prstGeom>
          <a:noFill/>
        </p:spPr>
      </p:pic>
      <p:pic>
        <p:nvPicPr>
          <p:cNvPr id="37892" name="Picture 4" descr="http://www.actiu.com/uploads/images/actualidad/tnk-a500-caracter-seductor-2.jpg"/>
          <p:cNvPicPr>
            <a:picLocks noChangeAspect="1" noChangeArrowheads="1"/>
          </p:cNvPicPr>
          <p:nvPr/>
        </p:nvPicPr>
        <p:blipFill>
          <a:blip r:embed="rId3"/>
          <a:srcRect/>
          <a:stretch>
            <a:fillRect/>
          </a:stretch>
        </p:blipFill>
        <p:spPr bwMode="auto">
          <a:xfrm>
            <a:off x="228600" y="3200400"/>
            <a:ext cx="4928235" cy="3341178"/>
          </a:xfrm>
          <a:prstGeom prst="rect">
            <a:avLst/>
          </a:prstGeom>
          <a:noFill/>
        </p:spPr>
      </p:pic>
      <p:pic>
        <p:nvPicPr>
          <p:cNvPr id="37894" name="Picture 6" descr="http://www.digsdigs.com/photos/unusual-sewing-box-cabinet-with-a-tricky-mechanism-1.jpg"/>
          <p:cNvPicPr>
            <a:picLocks noChangeAspect="1" noChangeArrowheads="1"/>
          </p:cNvPicPr>
          <p:nvPr/>
        </p:nvPicPr>
        <p:blipFill>
          <a:blip r:embed="rId4"/>
          <a:srcRect/>
          <a:stretch>
            <a:fillRect/>
          </a:stretch>
        </p:blipFill>
        <p:spPr bwMode="auto">
          <a:xfrm>
            <a:off x="5029200" y="2743200"/>
            <a:ext cx="4114800" cy="4114800"/>
          </a:xfrm>
          <a:prstGeom prst="rect">
            <a:avLst/>
          </a:prstGeom>
          <a:noFill/>
        </p:spPr>
      </p:pic>
      <p:pic>
        <p:nvPicPr>
          <p:cNvPr id="37896" name="Picture 8" descr="http://www.boobrok.com/wp-content/uploads/2013/03/Ferrari-Enzo-Italia-Door-Anda-Machine-V12-Open-Side-View.jpg"/>
          <p:cNvPicPr>
            <a:picLocks noChangeAspect="1" noChangeArrowheads="1"/>
          </p:cNvPicPr>
          <p:nvPr/>
        </p:nvPicPr>
        <p:blipFill>
          <a:blip r:embed="rId5" cstate="print"/>
          <a:srcRect t="9639" b="8434"/>
          <a:stretch>
            <a:fillRect/>
          </a:stretch>
        </p:blipFill>
        <p:spPr bwMode="auto">
          <a:xfrm>
            <a:off x="1" y="1"/>
            <a:ext cx="5029199" cy="3091394"/>
          </a:xfrm>
          <a:prstGeom prst="rect">
            <a:avLst/>
          </a:prstGeom>
          <a:noFill/>
        </p:spPr>
      </p:pic>
      <p:sp>
        <p:nvSpPr>
          <p:cNvPr id="9" name="Oval 8"/>
          <p:cNvSpPr/>
          <p:nvPr/>
        </p:nvSpPr>
        <p:spPr>
          <a:xfrm>
            <a:off x="914400" y="990600"/>
            <a:ext cx="83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19400" y="914400"/>
            <a:ext cx="83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43600" y="1219200"/>
            <a:ext cx="83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39000" y="609600"/>
            <a:ext cx="83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077200" y="1600200"/>
            <a:ext cx="83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90600" y="5105400"/>
            <a:ext cx="83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48000" y="4038600"/>
            <a:ext cx="83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505200" y="5791200"/>
            <a:ext cx="83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629400" y="3276600"/>
            <a:ext cx="83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467600" y="4572000"/>
            <a:ext cx="83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86200" y="2286000"/>
            <a:ext cx="1905000" cy="1905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86200" y="2858869"/>
            <a:ext cx="1905000" cy="646331"/>
          </a:xfrm>
          <a:prstGeom prst="rect">
            <a:avLst/>
          </a:prstGeom>
          <a:noFill/>
        </p:spPr>
        <p:txBody>
          <a:bodyPr wrap="square" rtlCol="0">
            <a:spAutoFit/>
          </a:bodyPr>
          <a:lstStyle/>
          <a:p>
            <a:r>
              <a:rPr lang="id-ID" dirty="0" smtClean="0">
                <a:solidFill>
                  <a:schemeClr val="bg1"/>
                </a:solidFill>
              </a:rPr>
              <a:t>Most of product needs mechanism</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4800"/>
            <a:ext cx="34290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304800"/>
            <a:ext cx="6858000" cy="2308324"/>
          </a:xfrm>
          <a:prstGeom prst="rect">
            <a:avLst/>
          </a:prstGeom>
          <a:noFill/>
        </p:spPr>
        <p:txBody>
          <a:bodyPr wrap="square" rtlCol="0">
            <a:spAutoFit/>
          </a:bodyPr>
          <a:lstStyle/>
          <a:p>
            <a:r>
              <a:rPr lang="id-ID" dirty="0" smtClean="0">
                <a:solidFill>
                  <a:schemeClr val="bg1"/>
                </a:solidFill>
              </a:rPr>
              <a:t>Basic gerak mekanisme</a:t>
            </a:r>
          </a:p>
          <a:p>
            <a:endParaRPr lang="id-ID" dirty="0" smtClean="0"/>
          </a:p>
          <a:p>
            <a:endParaRPr lang="id-ID" dirty="0" smtClean="0"/>
          </a:p>
          <a:p>
            <a:endParaRPr lang="id-ID" dirty="0" smtClean="0"/>
          </a:p>
          <a:p>
            <a:endParaRPr lang="id-ID" dirty="0" smtClean="0"/>
          </a:p>
          <a:p>
            <a:r>
              <a:rPr lang="id-ID" dirty="0" smtClean="0"/>
              <a:t>Gerak berputar</a:t>
            </a:r>
          </a:p>
          <a:p>
            <a:r>
              <a:rPr lang="id-ID" dirty="0" smtClean="0"/>
              <a:t>Gerak Horizontal Vertikal</a:t>
            </a:r>
          </a:p>
          <a:p>
            <a:r>
              <a:rPr lang="id-ID" dirty="0" smtClean="0"/>
              <a:t>Gerak engsel bola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34290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304800"/>
            <a:ext cx="6858000" cy="1200329"/>
          </a:xfrm>
          <a:prstGeom prst="rect">
            <a:avLst/>
          </a:prstGeom>
          <a:noFill/>
        </p:spPr>
        <p:txBody>
          <a:bodyPr wrap="square" rtlCol="0">
            <a:spAutoFit/>
          </a:bodyPr>
          <a:lstStyle/>
          <a:p>
            <a:r>
              <a:rPr lang="id-ID" dirty="0" smtClean="0">
                <a:solidFill>
                  <a:schemeClr val="bg1"/>
                </a:solidFill>
              </a:rPr>
              <a:t>Tipe mekanisme</a:t>
            </a:r>
          </a:p>
          <a:p>
            <a:endParaRPr lang="id-ID" dirty="0" smtClean="0"/>
          </a:p>
          <a:p>
            <a:endParaRPr lang="id-ID" dirty="0" smtClean="0"/>
          </a:p>
          <a:p>
            <a:endParaRPr lang="id-ID" dirty="0" smtClean="0"/>
          </a:p>
        </p:txBody>
      </p:sp>
      <p:sp>
        <p:nvSpPr>
          <p:cNvPr id="6" name="TextBox 5"/>
          <p:cNvSpPr txBox="1"/>
          <p:nvPr/>
        </p:nvSpPr>
        <p:spPr>
          <a:xfrm>
            <a:off x="228600" y="914400"/>
            <a:ext cx="8686800" cy="4739759"/>
          </a:xfrm>
          <a:prstGeom prst="rect">
            <a:avLst/>
          </a:prstGeom>
          <a:noFill/>
        </p:spPr>
        <p:txBody>
          <a:bodyPr wrap="square" rtlCol="0">
            <a:spAutoFit/>
          </a:bodyPr>
          <a:lstStyle/>
          <a:p>
            <a:pPr algn="ctr"/>
            <a:r>
              <a:rPr lang="id-ID" sz="3200" b="1" dirty="0" smtClean="0"/>
              <a:t>Kinematic pairs</a:t>
            </a:r>
          </a:p>
          <a:p>
            <a:endParaRPr lang="id-ID" dirty="0" smtClean="0"/>
          </a:p>
          <a:p>
            <a:r>
              <a:rPr lang="id-ID" dirty="0" smtClean="0"/>
              <a:t>1. Lower pair : </a:t>
            </a:r>
            <a:r>
              <a:rPr lang="en-US" dirty="0" smtClean="0"/>
              <a:t>is an ideal joint that constrains contact between a point, line or plane in the moving body to a corresponding point line or plane in the fixed body. </a:t>
            </a:r>
            <a:endParaRPr lang="id-ID" dirty="0" smtClean="0"/>
          </a:p>
          <a:p>
            <a:pPr>
              <a:buFontTx/>
              <a:buChar char="-"/>
            </a:pPr>
            <a:r>
              <a:rPr lang="id-ID" dirty="0" smtClean="0"/>
              <a:t>Hinged joint</a:t>
            </a:r>
          </a:p>
          <a:p>
            <a:pPr>
              <a:buFontTx/>
              <a:buChar char="-"/>
            </a:pPr>
            <a:endParaRPr lang="id-ID" dirty="0" smtClean="0"/>
          </a:p>
          <a:p>
            <a:pPr>
              <a:buFontTx/>
              <a:buChar char="-"/>
            </a:pPr>
            <a:endParaRPr lang="id-ID" dirty="0" smtClean="0"/>
          </a:p>
          <a:p>
            <a:pPr>
              <a:buFontTx/>
              <a:buChar char="-"/>
            </a:pPr>
            <a:endParaRPr lang="id-ID" dirty="0" smtClean="0"/>
          </a:p>
          <a:p>
            <a:endParaRPr lang="id-ID" dirty="0" smtClean="0"/>
          </a:p>
          <a:p>
            <a:endParaRPr lang="id-ID" dirty="0" smtClean="0"/>
          </a:p>
          <a:p>
            <a:endParaRPr lang="id-ID" dirty="0" smtClean="0"/>
          </a:p>
          <a:p>
            <a:pPr>
              <a:buFontTx/>
              <a:buChar char="-"/>
            </a:pPr>
            <a:endParaRPr lang="id-ID" dirty="0" smtClean="0"/>
          </a:p>
          <a:p>
            <a:pPr>
              <a:buFontTx/>
              <a:buChar char="-"/>
            </a:pPr>
            <a:r>
              <a:rPr lang="en-US" dirty="0" smtClean="0"/>
              <a:t>prismatic joint</a:t>
            </a:r>
            <a:endParaRPr lang="id-ID" dirty="0" smtClean="0"/>
          </a:p>
          <a:p>
            <a:pPr>
              <a:buFontTx/>
              <a:buChar char="-"/>
            </a:pPr>
            <a:endParaRPr lang="id-ID" dirty="0" smtClean="0"/>
          </a:p>
          <a:p>
            <a:pPr>
              <a:buFontTx/>
              <a:buChar char="-"/>
            </a:pPr>
            <a:endParaRPr lang="id-ID" dirty="0" smtClean="0"/>
          </a:p>
          <a:p>
            <a:pPr>
              <a:buFontTx/>
              <a:buChar char="-"/>
            </a:pPr>
            <a:endParaRPr lang="id-ID" dirty="0" smtClean="0"/>
          </a:p>
        </p:txBody>
      </p:sp>
      <p:pic>
        <p:nvPicPr>
          <p:cNvPr id="51202" name="Picture 2" descr="http://www.mathworks.com/help/releases/R2013b/physmod/sm/mech/ref/prismatic1.gif"/>
          <p:cNvPicPr>
            <a:picLocks noChangeAspect="1" noChangeArrowheads="1"/>
          </p:cNvPicPr>
          <p:nvPr/>
        </p:nvPicPr>
        <p:blipFill>
          <a:blip r:embed="rId3"/>
          <a:srcRect/>
          <a:stretch>
            <a:fillRect/>
          </a:stretch>
        </p:blipFill>
        <p:spPr bwMode="auto">
          <a:xfrm>
            <a:off x="1981200" y="4495800"/>
            <a:ext cx="3098847" cy="2105026"/>
          </a:xfrm>
          <a:prstGeom prst="rect">
            <a:avLst/>
          </a:prstGeom>
          <a:noFill/>
        </p:spPr>
      </p:pic>
      <p:pic>
        <p:nvPicPr>
          <p:cNvPr id="51204" name="Picture 4" descr="http://ode-wiki.org/wiki/images/e/ed/Hinge.jpg"/>
          <p:cNvPicPr>
            <a:picLocks noChangeAspect="1" noChangeArrowheads="1"/>
          </p:cNvPicPr>
          <p:nvPr/>
        </p:nvPicPr>
        <p:blipFill>
          <a:blip r:embed="rId4"/>
          <a:srcRect b="20000"/>
          <a:stretch>
            <a:fillRect/>
          </a:stretch>
        </p:blipFill>
        <p:spPr bwMode="auto">
          <a:xfrm>
            <a:off x="2209800" y="2514600"/>
            <a:ext cx="3048000" cy="1828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7848600" cy="3416320"/>
          </a:xfrm>
          <a:prstGeom prst="rect">
            <a:avLst/>
          </a:prstGeom>
          <a:noFill/>
        </p:spPr>
        <p:txBody>
          <a:bodyPr wrap="square" rtlCol="0">
            <a:spAutoFit/>
          </a:bodyPr>
          <a:lstStyle/>
          <a:p>
            <a:r>
              <a:rPr lang="id-ID" dirty="0" smtClean="0"/>
              <a:t>Spherical joint</a:t>
            </a:r>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r>
              <a:rPr lang="id-ID" dirty="0" smtClean="0"/>
              <a:t>Cylindrical joint</a:t>
            </a:r>
            <a:endParaRPr lang="en-US" dirty="0"/>
          </a:p>
        </p:txBody>
      </p:sp>
      <p:pic>
        <p:nvPicPr>
          <p:cNvPr id="62466" name="Picture 2" descr="http://ode-wiki.org/wiki/images/4/40/Ball-and-socket.jpg"/>
          <p:cNvPicPr>
            <a:picLocks noChangeAspect="1" noChangeArrowheads="1"/>
          </p:cNvPicPr>
          <p:nvPr/>
        </p:nvPicPr>
        <p:blipFill>
          <a:blip r:embed="rId2"/>
          <a:srcRect b="14667"/>
          <a:stretch>
            <a:fillRect/>
          </a:stretch>
        </p:blipFill>
        <p:spPr bwMode="auto">
          <a:xfrm>
            <a:off x="685800" y="762000"/>
            <a:ext cx="3810000" cy="2438400"/>
          </a:xfrm>
          <a:prstGeom prst="rect">
            <a:avLst/>
          </a:prstGeom>
          <a:noFill/>
        </p:spPr>
      </p:pic>
      <p:pic>
        <p:nvPicPr>
          <p:cNvPr id="62468" name="Picture 4" descr="http://www.mathworks.com/help/releases/R2013b/physmod/sm/mech/ref/cylindrical.gif"/>
          <p:cNvPicPr>
            <a:picLocks noChangeAspect="1" noChangeArrowheads="1"/>
          </p:cNvPicPr>
          <p:nvPr/>
        </p:nvPicPr>
        <p:blipFill>
          <a:blip r:embed="rId3"/>
          <a:srcRect/>
          <a:stretch>
            <a:fillRect/>
          </a:stretch>
        </p:blipFill>
        <p:spPr bwMode="auto">
          <a:xfrm>
            <a:off x="914400" y="3962400"/>
            <a:ext cx="3886200" cy="244017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776</Words>
  <Application>Microsoft Office PowerPoint</Application>
  <PresentationFormat>On-screen Show (4:3)</PresentationFormat>
  <Paragraphs>118</Paragraphs>
  <Slides>42</Slides>
  <Notes>2</Notes>
  <HiddenSlides>0</HiddenSlides>
  <MMClips>2</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Spherical mechanism </vt:lpstr>
      <vt:lpstr>Spatial mechanism </vt:lpstr>
      <vt:lpstr>PowerPoint Presentation</vt:lpstr>
      <vt:lpstr>Gears and gear trains </vt:lpstr>
      <vt:lpstr>Cam and follower mechanisms </vt:lpstr>
      <vt:lpstr>PowerPoint Presentation</vt:lpstr>
      <vt:lpstr>Linkages </vt:lpstr>
      <vt:lpstr>PowerPoint Presentation</vt:lpstr>
      <vt:lpstr>Flexure mechanisms </vt:lpstr>
      <vt:lpstr>PowerPoint Presentation</vt:lpstr>
      <vt:lpstr>PowerPoint Presentation</vt:lpstr>
      <vt:lpstr>Tengah semester </vt:lpstr>
      <vt:lpstr>PowerPoint Presentation</vt:lpstr>
      <vt:lpstr>PowerPoint Presentation</vt:lpstr>
      <vt:lpstr>PowerPoint Presentation</vt:lpstr>
      <vt:lpstr>PowerPoint Presentation</vt:lpstr>
      <vt:lpstr>PowerPoint Presentation</vt:lpstr>
      <vt:lpstr>Teori kedekatan</vt:lpstr>
      <vt:lpstr>PowerPoint Presentation</vt:lpstr>
      <vt:lpstr>PowerPoint Presentation</vt:lpstr>
      <vt:lpstr>PowerPoint Presentation</vt:lpstr>
      <vt:lpstr>PowerPoint Presentation</vt:lpstr>
      <vt:lpstr>Tugas</vt:lpstr>
      <vt:lpstr>UTS UAS</vt:lpstr>
      <vt:lpstr>Kinematic pairs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Pandu</dc:creator>
  <cp:lastModifiedBy>dear.rina</cp:lastModifiedBy>
  <cp:revision>69</cp:revision>
  <dcterms:created xsi:type="dcterms:W3CDTF">2014-02-03T05:15:30Z</dcterms:created>
  <dcterms:modified xsi:type="dcterms:W3CDTF">2016-02-10T01:32:18Z</dcterms:modified>
</cp:coreProperties>
</file>