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E7BE2C-626A-4475-8FD6-8051E14321DC}" type="datetimeFigureOut">
              <a:rPr lang="en-US" smtClean="0"/>
              <a:t>1/12/2015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933CC7-8B05-4B97-9D2C-10525145C7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3032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7ABBBDF-B8A5-4FFA-B287-BF0ECCA692DB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138C63F-050E-4C6D-8F64-287D92D95E11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DD46DC6-D78B-4329-B9B4-7320512FCA60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02CDB7D-FE04-4778-9125-ADC616FB5D32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F0803C2-8ACC-4109-93F7-AAA5FA874747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4452BF9-0EE3-4201-A380-0151C1ED2688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D47732A-8C21-45BE-8198-84D86A171925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C347338-5645-435F-8B7C-B39F80F912C8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E649C2B-CEC0-4987-AE09-3C103AE1D6C8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6078C18-8E14-4196-81E6-4F223A3EE6A9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5060F9D-FD41-4D31-88D4-DE294A8210AE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6CAAD-F14F-45D5-B97C-2C295FE54A02}" type="datetimeFigureOut">
              <a:rPr lang="en-US" smtClean="0"/>
              <a:t>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BF9B1-D062-4D1C-820F-1D6F57E648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93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6CAAD-F14F-45D5-B97C-2C295FE54A02}" type="datetimeFigureOut">
              <a:rPr lang="en-US" smtClean="0"/>
              <a:t>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BF9B1-D062-4D1C-820F-1D6F57E648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693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6CAAD-F14F-45D5-B97C-2C295FE54A02}" type="datetimeFigureOut">
              <a:rPr lang="en-US" smtClean="0"/>
              <a:t>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BF9B1-D062-4D1C-820F-1D6F57E648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1482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39D168-838C-4B79-9413-8C3D329EB0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0075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5A9AD0-BBC9-44CE-AC32-B7B6F07FB9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518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6CAAD-F14F-45D5-B97C-2C295FE54A02}" type="datetimeFigureOut">
              <a:rPr lang="en-US" smtClean="0"/>
              <a:t>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BF9B1-D062-4D1C-820F-1D6F57E648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458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6CAAD-F14F-45D5-B97C-2C295FE54A02}" type="datetimeFigureOut">
              <a:rPr lang="en-US" smtClean="0"/>
              <a:t>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BF9B1-D062-4D1C-820F-1D6F57E648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393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6CAAD-F14F-45D5-B97C-2C295FE54A02}" type="datetimeFigureOut">
              <a:rPr lang="en-US" smtClean="0"/>
              <a:t>1/12/2015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BF9B1-D062-4D1C-820F-1D6F57E648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207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6CAAD-F14F-45D5-B97C-2C295FE54A02}" type="datetimeFigureOut">
              <a:rPr lang="en-US" smtClean="0"/>
              <a:t>1/12/2015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BF9B1-D062-4D1C-820F-1D6F57E648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018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6CAAD-F14F-45D5-B97C-2C295FE54A02}" type="datetimeFigureOut">
              <a:rPr lang="en-US" smtClean="0"/>
              <a:t>1/12/2015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BF9B1-D062-4D1C-820F-1D6F57E648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418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6CAAD-F14F-45D5-B97C-2C295FE54A02}" type="datetimeFigureOut">
              <a:rPr lang="en-US" smtClean="0"/>
              <a:t>1/12/2015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BF9B1-D062-4D1C-820F-1D6F57E648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606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6CAAD-F14F-45D5-B97C-2C295FE54A02}" type="datetimeFigureOut">
              <a:rPr lang="en-US" smtClean="0"/>
              <a:t>1/12/2015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BF9B1-D062-4D1C-820F-1D6F57E648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233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6CAAD-F14F-45D5-B97C-2C295FE54A02}" type="datetimeFigureOut">
              <a:rPr lang="en-US" smtClean="0"/>
              <a:t>1/12/2015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BF9B1-D062-4D1C-820F-1D6F57E648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962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66CAAD-F14F-45D5-B97C-2C295FE54A02}" type="datetimeFigureOut">
              <a:rPr lang="en-US" smtClean="0"/>
              <a:t>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6BF9B1-D062-4D1C-820F-1D6F57E648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247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unsur</a:t>
            </a:r>
            <a:r>
              <a:rPr lang="en-US" dirty="0" smtClean="0"/>
              <a:t> FISIK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bahasa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5200" y="3276600"/>
            <a:ext cx="1981200" cy="6096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1. WARNA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691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304800" y="5105400"/>
            <a:ext cx="6019800" cy="304800"/>
          </a:xfrm>
          <a:prstGeom prst="rect">
            <a:avLst/>
          </a:prstGeom>
          <a:solidFill>
            <a:srgbClr val="9900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6292850" y="268446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CC0000"/>
              </a:buClr>
            </a:pPr>
            <a:endParaRPr lang="en-US" sz="2400" b="1">
              <a:latin typeface="Babelfish" pitchFamily="2" charset="0"/>
            </a:endParaRP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6629400" y="1676400"/>
            <a:ext cx="1552575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990033"/>
              </a:buClr>
              <a:buFont typeface="Wingdings" pitchFamily="2" charset="2"/>
              <a:buChar char="ü"/>
            </a:pPr>
            <a:r>
              <a:rPr lang="en-US" sz="2400">
                <a:solidFill>
                  <a:srgbClr val="009900"/>
                </a:solidFill>
                <a:latin typeface="Babelfish" pitchFamily="2" charset="0"/>
              </a:rPr>
              <a:t>  </a:t>
            </a:r>
            <a:r>
              <a:rPr lang="en-US" sz="2400">
                <a:solidFill>
                  <a:srgbClr val="990033"/>
                </a:solidFill>
                <a:latin typeface="Babelfish" pitchFamily="2" charset="0"/>
              </a:rPr>
              <a:t>Gorgeous</a:t>
            </a:r>
          </a:p>
          <a:p>
            <a:pPr>
              <a:buClr>
                <a:srgbClr val="990033"/>
              </a:buClr>
              <a:buFont typeface="Wingdings" pitchFamily="2" charset="2"/>
              <a:buChar char="ü"/>
            </a:pPr>
            <a:r>
              <a:rPr lang="en-US" sz="2400">
                <a:solidFill>
                  <a:srgbClr val="990033"/>
                </a:solidFill>
                <a:latin typeface="Babelfish" pitchFamily="2" charset="0"/>
              </a:rPr>
              <a:t>  Aristocracy</a:t>
            </a:r>
          </a:p>
          <a:p>
            <a:pPr>
              <a:buClr>
                <a:srgbClr val="990033"/>
              </a:buClr>
              <a:buFont typeface="Wingdings" pitchFamily="2" charset="2"/>
              <a:buChar char="ü"/>
            </a:pPr>
            <a:r>
              <a:rPr lang="en-US" sz="2400">
                <a:solidFill>
                  <a:srgbClr val="990033"/>
                </a:solidFill>
                <a:latin typeface="Babelfish" pitchFamily="2" charset="0"/>
              </a:rPr>
              <a:t>  Bergengsi</a:t>
            </a:r>
          </a:p>
          <a:p>
            <a:pPr>
              <a:buClr>
                <a:srgbClr val="990033"/>
              </a:buClr>
              <a:buFont typeface="Wingdings" pitchFamily="2" charset="2"/>
              <a:buChar char="ü"/>
            </a:pPr>
            <a:r>
              <a:rPr lang="en-US" sz="2400">
                <a:solidFill>
                  <a:srgbClr val="990033"/>
                </a:solidFill>
                <a:latin typeface="Babelfish" pitchFamily="2" charset="0"/>
              </a:rPr>
              <a:t>  Expensive</a:t>
            </a:r>
          </a:p>
          <a:p>
            <a:pPr>
              <a:buClr>
                <a:srgbClr val="990033"/>
              </a:buClr>
              <a:buFont typeface="Wingdings" pitchFamily="2" charset="2"/>
              <a:buChar char="ü"/>
            </a:pPr>
            <a:r>
              <a:rPr lang="en-US" sz="2400">
                <a:solidFill>
                  <a:srgbClr val="990033"/>
                </a:solidFill>
                <a:latin typeface="Babelfish" pitchFamily="2" charset="0"/>
              </a:rPr>
              <a:t>  Perfect</a:t>
            </a:r>
          </a:p>
          <a:p>
            <a:pPr>
              <a:buClr>
                <a:srgbClr val="990033"/>
              </a:buClr>
              <a:buFont typeface="Wingdings" pitchFamily="2" charset="2"/>
              <a:buChar char="ü"/>
            </a:pPr>
            <a:r>
              <a:rPr lang="en-US" sz="2400">
                <a:solidFill>
                  <a:srgbClr val="990033"/>
                </a:solidFill>
                <a:latin typeface="Babelfish" pitchFamily="2" charset="0"/>
              </a:rPr>
              <a:t>  Classic</a:t>
            </a:r>
          </a:p>
          <a:p>
            <a:pPr>
              <a:buClr>
                <a:srgbClr val="990033"/>
              </a:buClr>
              <a:buFont typeface="Wingdings" pitchFamily="2" charset="2"/>
              <a:buChar char="ü"/>
            </a:pPr>
            <a:r>
              <a:rPr lang="en-US" sz="2400">
                <a:solidFill>
                  <a:srgbClr val="990033"/>
                </a:solidFill>
                <a:latin typeface="Babelfish" pitchFamily="2" charset="0"/>
              </a:rPr>
              <a:t>  Elegance</a:t>
            </a: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6477000" y="762000"/>
            <a:ext cx="2667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>
                <a:solidFill>
                  <a:srgbClr val="990033"/>
                </a:solidFill>
                <a:latin typeface="Babelfish" pitchFamily="2" charset="0"/>
              </a:rPr>
              <a:t>BurGundy</a:t>
            </a: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2133600" y="5516563"/>
            <a:ext cx="4648200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7200" b="1">
                <a:solidFill>
                  <a:srgbClr val="990033"/>
                </a:solidFill>
                <a:latin typeface="Babelfish" pitchFamily="2" charset="0"/>
              </a:rPr>
              <a:t>Perfectionist</a:t>
            </a:r>
          </a:p>
        </p:txBody>
      </p:sp>
      <p:pic>
        <p:nvPicPr>
          <p:cNvPr id="15367" name="Picture 12" descr="DV-41-117"/>
          <p:cNvPicPr>
            <a:picLocks noGrp="1" noChangeAspect="1" noChangeArrowheads="1"/>
          </p:cNvPicPr>
          <p:nvPr>
            <p:ph/>
          </p:nvPr>
        </p:nvPicPr>
        <p:blipFill>
          <a:blip r:embed="rId3"/>
          <a:srcRect/>
          <a:stretch>
            <a:fillRect/>
          </a:stretch>
        </p:blipFill>
        <p:spPr>
          <a:xfrm>
            <a:off x="304800" y="990600"/>
            <a:ext cx="6019800" cy="4013200"/>
          </a:xfrm>
          <a:noFill/>
        </p:spPr>
      </p:pic>
    </p:spTree>
    <p:extLst>
      <p:ext uri="{BB962C8B-B14F-4D97-AF65-F5344CB8AC3E}">
        <p14:creationId xmlns:p14="http://schemas.microsoft.com/office/powerpoint/2010/main" val="3779295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381000" y="5181600"/>
            <a:ext cx="5638800" cy="304800"/>
          </a:xfrm>
          <a:prstGeom prst="rect">
            <a:avLst/>
          </a:prstGeom>
          <a:solidFill>
            <a:srgbClr val="6600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6292850" y="268446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CC0000"/>
              </a:buClr>
            </a:pPr>
            <a:endParaRPr lang="en-US" sz="2400" b="1">
              <a:latin typeface="Babelfish" pitchFamily="2" charset="0"/>
            </a:endParaRP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6248400" y="1676400"/>
            <a:ext cx="1404938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660066"/>
              </a:buClr>
              <a:buFont typeface="Wingdings" pitchFamily="2" charset="2"/>
              <a:buChar char="ü"/>
            </a:pPr>
            <a:r>
              <a:rPr lang="en-US" sz="2400">
                <a:solidFill>
                  <a:srgbClr val="009900"/>
                </a:solidFill>
                <a:latin typeface="Babelfish" pitchFamily="2" charset="0"/>
              </a:rPr>
              <a:t>  </a:t>
            </a:r>
            <a:r>
              <a:rPr lang="en-US" sz="2400">
                <a:solidFill>
                  <a:srgbClr val="660066"/>
                </a:solidFill>
                <a:latin typeface="Babelfish" pitchFamily="2" charset="0"/>
              </a:rPr>
              <a:t>Magical</a:t>
            </a:r>
          </a:p>
          <a:p>
            <a:pPr>
              <a:buClr>
                <a:srgbClr val="660066"/>
              </a:buClr>
              <a:buFont typeface="Wingdings" pitchFamily="2" charset="2"/>
              <a:buChar char="ü"/>
            </a:pPr>
            <a:r>
              <a:rPr lang="en-US" sz="2400">
                <a:solidFill>
                  <a:srgbClr val="660066"/>
                </a:solidFill>
                <a:latin typeface="Babelfish" pitchFamily="2" charset="0"/>
              </a:rPr>
              <a:t>  SpirituaL</a:t>
            </a:r>
          </a:p>
          <a:p>
            <a:pPr>
              <a:buClr>
                <a:srgbClr val="660066"/>
              </a:buClr>
              <a:buFont typeface="Wingdings" pitchFamily="2" charset="2"/>
              <a:buChar char="ü"/>
            </a:pPr>
            <a:r>
              <a:rPr lang="en-US" sz="2400">
                <a:solidFill>
                  <a:srgbClr val="660066"/>
                </a:solidFill>
                <a:latin typeface="Babelfish" pitchFamily="2" charset="0"/>
              </a:rPr>
              <a:t>  SensuaL</a:t>
            </a:r>
          </a:p>
          <a:p>
            <a:pPr>
              <a:buClr>
                <a:srgbClr val="660066"/>
              </a:buClr>
              <a:buFont typeface="Wingdings" pitchFamily="2" charset="2"/>
              <a:buChar char="ü"/>
            </a:pPr>
            <a:r>
              <a:rPr lang="en-US" sz="2400">
                <a:solidFill>
                  <a:srgbClr val="660066"/>
                </a:solidFill>
                <a:latin typeface="Babelfish" pitchFamily="2" charset="0"/>
              </a:rPr>
              <a:t>  Artistic</a:t>
            </a:r>
          </a:p>
          <a:p>
            <a:pPr>
              <a:buClr>
                <a:srgbClr val="660066"/>
              </a:buClr>
              <a:buFont typeface="Wingdings" pitchFamily="2" charset="2"/>
              <a:buChar char="ü"/>
            </a:pPr>
            <a:r>
              <a:rPr lang="en-US" sz="2400">
                <a:solidFill>
                  <a:srgbClr val="660066"/>
                </a:solidFill>
                <a:latin typeface="Babelfish" pitchFamily="2" charset="0"/>
              </a:rPr>
              <a:t>  Creative</a:t>
            </a:r>
          </a:p>
          <a:p>
            <a:pPr>
              <a:buClr>
                <a:srgbClr val="660066"/>
              </a:buClr>
              <a:buFont typeface="Wingdings" pitchFamily="2" charset="2"/>
              <a:buChar char="ü"/>
            </a:pPr>
            <a:r>
              <a:rPr lang="en-US" sz="2400">
                <a:solidFill>
                  <a:srgbClr val="660066"/>
                </a:solidFill>
                <a:latin typeface="Babelfish" pitchFamily="2" charset="0"/>
              </a:rPr>
              <a:t>  Eksentric</a:t>
            </a:r>
          </a:p>
          <a:p>
            <a:pPr>
              <a:buClr>
                <a:srgbClr val="660066"/>
              </a:buClr>
              <a:buFont typeface="Wingdings" pitchFamily="2" charset="2"/>
              <a:buChar char="ü"/>
            </a:pPr>
            <a:r>
              <a:rPr lang="en-US" sz="2400">
                <a:solidFill>
                  <a:srgbClr val="660066"/>
                </a:solidFill>
                <a:latin typeface="Babelfish" pitchFamily="2" charset="0"/>
              </a:rPr>
              <a:t>  Megah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6172200" y="762000"/>
            <a:ext cx="2667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>
                <a:solidFill>
                  <a:srgbClr val="660066"/>
                </a:solidFill>
                <a:latin typeface="Babelfish" pitchFamily="2" charset="0"/>
              </a:rPr>
              <a:t>Deep PurpLe</a:t>
            </a: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3429000" y="5516563"/>
            <a:ext cx="3124200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7200" b="1">
                <a:solidFill>
                  <a:srgbClr val="660066"/>
                </a:solidFill>
                <a:latin typeface="Babelfish" pitchFamily="2" charset="0"/>
              </a:rPr>
              <a:t>MagicaL</a:t>
            </a:r>
          </a:p>
        </p:txBody>
      </p:sp>
      <p:pic>
        <p:nvPicPr>
          <p:cNvPr id="16391" name="Picture 9" descr="Dv-41-097"/>
          <p:cNvPicPr>
            <a:picLocks noGrp="1" noChangeAspect="1" noChangeArrowheads="1"/>
          </p:cNvPicPr>
          <p:nvPr>
            <p:ph/>
          </p:nvPr>
        </p:nvPicPr>
        <p:blipFill>
          <a:blip r:embed="rId3"/>
          <a:srcRect/>
          <a:stretch>
            <a:fillRect/>
          </a:stretch>
        </p:blipFill>
        <p:spPr>
          <a:xfrm>
            <a:off x="381000" y="381000"/>
            <a:ext cx="5638800" cy="4660900"/>
          </a:xfrm>
          <a:noFill/>
        </p:spPr>
      </p:pic>
    </p:spTree>
    <p:extLst>
      <p:ext uri="{BB962C8B-B14F-4D97-AF65-F5344CB8AC3E}">
        <p14:creationId xmlns:p14="http://schemas.microsoft.com/office/powerpoint/2010/main" val="426443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304800" y="5181600"/>
            <a:ext cx="6324600" cy="304800"/>
          </a:xfrm>
          <a:prstGeom prst="rect">
            <a:avLst/>
          </a:prstGeom>
          <a:solidFill>
            <a:srgbClr val="FF33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6292850" y="268446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CC0000"/>
              </a:buClr>
            </a:pPr>
            <a:endParaRPr lang="en-US" sz="2400" b="1">
              <a:latin typeface="Babelfish" pitchFamily="2" charset="0"/>
            </a:endParaRP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6934200" y="1905000"/>
            <a:ext cx="1846263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FF3399"/>
              </a:buClr>
              <a:buFont typeface="Wingdings" pitchFamily="2" charset="2"/>
              <a:buChar char="ü"/>
            </a:pPr>
            <a:r>
              <a:rPr lang="en-US" sz="2400">
                <a:solidFill>
                  <a:srgbClr val="009900"/>
                </a:solidFill>
                <a:latin typeface="Babelfish" pitchFamily="2" charset="0"/>
              </a:rPr>
              <a:t>  </a:t>
            </a:r>
            <a:r>
              <a:rPr lang="en-US" sz="2400">
                <a:solidFill>
                  <a:srgbClr val="FF3399"/>
                </a:solidFill>
                <a:latin typeface="Babelfish" pitchFamily="2" charset="0"/>
              </a:rPr>
              <a:t>Eyecatching</a:t>
            </a:r>
          </a:p>
          <a:p>
            <a:pPr>
              <a:buClr>
                <a:srgbClr val="FF3399"/>
              </a:buClr>
              <a:buFont typeface="Wingdings" pitchFamily="2" charset="2"/>
              <a:buChar char="ü"/>
            </a:pPr>
            <a:r>
              <a:rPr lang="en-US" sz="2400">
                <a:solidFill>
                  <a:srgbClr val="FF3399"/>
                </a:solidFill>
                <a:latin typeface="Babelfish" pitchFamily="2" charset="0"/>
              </a:rPr>
              <a:t>  Exciting</a:t>
            </a:r>
          </a:p>
          <a:p>
            <a:pPr>
              <a:buClr>
                <a:srgbClr val="FF3399"/>
              </a:buClr>
              <a:buFont typeface="Wingdings" pitchFamily="2" charset="2"/>
              <a:buChar char="ü"/>
            </a:pPr>
            <a:r>
              <a:rPr lang="en-US" sz="2400">
                <a:solidFill>
                  <a:srgbClr val="FF3399"/>
                </a:solidFill>
                <a:latin typeface="Babelfish" pitchFamily="2" charset="0"/>
              </a:rPr>
              <a:t>  Charming</a:t>
            </a:r>
          </a:p>
          <a:p>
            <a:pPr>
              <a:buClr>
                <a:srgbClr val="FF3399"/>
              </a:buClr>
              <a:buFont typeface="Wingdings" pitchFamily="2" charset="2"/>
              <a:buChar char="ü"/>
            </a:pPr>
            <a:r>
              <a:rPr lang="en-US" sz="2400">
                <a:solidFill>
                  <a:srgbClr val="FF3399"/>
                </a:solidFill>
                <a:latin typeface="Babelfish" pitchFamily="2" charset="0"/>
              </a:rPr>
              <a:t>  Cute</a:t>
            </a:r>
          </a:p>
          <a:p>
            <a:pPr>
              <a:buClr>
                <a:srgbClr val="FF3399"/>
              </a:buClr>
              <a:buFont typeface="Wingdings" pitchFamily="2" charset="2"/>
              <a:buChar char="ü"/>
            </a:pPr>
            <a:r>
              <a:rPr lang="en-US" sz="2400">
                <a:solidFill>
                  <a:srgbClr val="FF3399"/>
                </a:solidFill>
                <a:latin typeface="Babelfish" pitchFamily="2" charset="0"/>
              </a:rPr>
              <a:t>  Romance</a:t>
            </a:r>
          </a:p>
          <a:p>
            <a:pPr>
              <a:buClr>
                <a:srgbClr val="FF3399"/>
              </a:buClr>
              <a:buFont typeface="Wingdings" pitchFamily="2" charset="2"/>
              <a:buChar char="ü"/>
            </a:pPr>
            <a:r>
              <a:rPr lang="en-US" sz="2400">
                <a:solidFill>
                  <a:srgbClr val="FF3399"/>
                </a:solidFill>
                <a:latin typeface="Babelfish" pitchFamily="2" charset="0"/>
              </a:rPr>
              <a:t>  Interest</a:t>
            </a:r>
          </a:p>
          <a:p>
            <a:pPr>
              <a:buClr>
                <a:srgbClr val="FF3399"/>
              </a:buClr>
              <a:buFont typeface="Wingdings" pitchFamily="2" charset="2"/>
              <a:buChar char="ü"/>
            </a:pPr>
            <a:r>
              <a:rPr lang="en-US" sz="2400">
                <a:solidFill>
                  <a:srgbClr val="FF3399"/>
                </a:solidFill>
                <a:latin typeface="Babelfish" pitchFamily="2" charset="0"/>
              </a:rPr>
              <a:t>  Lovable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6858000" y="990600"/>
            <a:ext cx="14478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800" b="1">
                <a:solidFill>
                  <a:srgbClr val="FF3399"/>
                </a:solidFill>
                <a:latin typeface="Babelfish" pitchFamily="2" charset="0"/>
              </a:rPr>
              <a:t> PinK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3429000" y="5516563"/>
            <a:ext cx="3429000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7200" b="1">
                <a:solidFill>
                  <a:srgbClr val="FF3399"/>
                </a:solidFill>
                <a:latin typeface="Babelfish" pitchFamily="2" charset="0"/>
              </a:rPr>
              <a:t>Energetic</a:t>
            </a:r>
          </a:p>
        </p:txBody>
      </p:sp>
      <p:pic>
        <p:nvPicPr>
          <p:cNvPr id="17415" name="Picture 9" descr="DV-41-133"/>
          <p:cNvPicPr>
            <a:picLocks noGrp="1" noChangeAspect="1" noChangeArrowheads="1"/>
          </p:cNvPicPr>
          <p:nvPr>
            <p:ph/>
          </p:nvPr>
        </p:nvPicPr>
        <p:blipFill>
          <a:blip r:embed="rId3"/>
          <a:srcRect/>
          <a:stretch>
            <a:fillRect/>
          </a:stretch>
        </p:blipFill>
        <p:spPr>
          <a:xfrm>
            <a:off x="304800" y="838200"/>
            <a:ext cx="6324600" cy="4211638"/>
          </a:xfrm>
          <a:noFill/>
        </p:spPr>
      </p:pic>
    </p:spTree>
    <p:extLst>
      <p:ext uri="{BB962C8B-B14F-4D97-AF65-F5344CB8AC3E}">
        <p14:creationId xmlns:p14="http://schemas.microsoft.com/office/powerpoint/2010/main" val="2651257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9"/>
            <a:ext cx="8229600" cy="3763962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2. MATERIAL/BAHAN </a:t>
            </a:r>
            <a:r>
              <a:rPr lang="en-US" dirty="0" err="1" smtClean="0"/>
              <a:t>dan</a:t>
            </a:r>
            <a:r>
              <a:rPr lang="en-US" dirty="0" smtClean="0"/>
              <a:t> TEKSTUR</a:t>
            </a:r>
            <a:endParaRPr lang="en-US" dirty="0"/>
          </a:p>
        </p:txBody>
      </p:sp>
      <p:pic>
        <p:nvPicPr>
          <p:cNvPr id="28674" name="Picture 2" descr="http://blog.hit.edu.cn/xuejun/upload/stal_int01lstoppe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143000"/>
            <a:ext cx="7791450" cy="2733676"/>
          </a:xfrm>
          <a:prstGeom prst="rect">
            <a:avLst/>
          </a:prstGeom>
          <a:noFill/>
        </p:spPr>
      </p:pic>
      <p:pic>
        <p:nvPicPr>
          <p:cNvPr id="28676" name="Picture 4" descr="http://www.artlantis3d.com/Objects/_thumb/APM5MDjja5aS-wood%20tabl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4238625"/>
            <a:ext cx="2619375" cy="2619375"/>
          </a:xfrm>
          <a:prstGeom prst="rect">
            <a:avLst/>
          </a:prstGeom>
          <a:noFill/>
        </p:spPr>
      </p:pic>
      <p:pic>
        <p:nvPicPr>
          <p:cNvPr id="28678" name="Picture 6" descr="https://lh4.googleusercontent.com/-HJ9Xjydvbko/UI_mrNts_0I/AAAAAAAABzQ/MLJTP2TB-OE/w506-h750/marama-muebles-reciclados-www.gutenver.tv_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95600" y="4018236"/>
            <a:ext cx="3352800" cy="2839764"/>
          </a:xfrm>
          <a:prstGeom prst="rect">
            <a:avLst/>
          </a:prstGeom>
          <a:noFill/>
        </p:spPr>
      </p:pic>
      <p:pic>
        <p:nvPicPr>
          <p:cNvPr id="28680" name="Picture 8" descr="http://www.brianadamsceramics.co.uk/images/Wood%20Vase/oak_300_group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" y="4038600"/>
            <a:ext cx="2489702" cy="2514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129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7586" name="Picture 2" descr="http://cfnewsads.thomasnet.com/images/cmsimage/image/steel-bolt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152399"/>
            <a:ext cx="4762500" cy="3200401"/>
          </a:xfrm>
          <a:prstGeom prst="rect">
            <a:avLst/>
          </a:prstGeom>
          <a:noFill/>
        </p:spPr>
      </p:pic>
      <p:pic>
        <p:nvPicPr>
          <p:cNvPr id="67588" name="Picture 4" descr="http://www.wastematters.eu/uploads/RTEmagicC_Stainless_Steel_web.jp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3429000"/>
            <a:ext cx="4696784" cy="3124200"/>
          </a:xfrm>
          <a:prstGeom prst="rect">
            <a:avLst/>
          </a:prstGeom>
          <a:noFill/>
        </p:spPr>
      </p:pic>
      <p:pic>
        <p:nvPicPr>
          <p:cNvPr id="67590" name="Picture 6" descr="http://www.brucegray.com/images/assemble.tb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609600"/>
            <a:ext cx="4224820" cy="2743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73057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8610" name="Picture 2" descr="http://www.fabricandart.com/web_images/fabrics/organic_cotton_canvas_fabrics/curry_organic_cotton_fabri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5600" y="304800"/>
            <a:ext cx="4064000" cy="3048000"/>
          </a:xfrm>
          <a:prstGeom prst="rect">
            <a:avLst/>
          </a:prstGeom>
          <a:noFill/>
        </p:spPr>
      </p:pic>
      <p:pic>
        <p:nvPicPr>
          <p:cNvPr id="68612" name="Picture 4" descr="http://upload.wikimedia.org/wikipedia/commons/9/9d/Colourful_fabric_in_Chinatowns_market_streets_%286491927451%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1050" y="304800"/>
            <a:ext cx="4400550" cy="2931214"/>
          </a:xfrm>
          <a:prstGeom prst="rect">
            <a:avLst/>
          </a:prstGeom>
          <a:noFill/>
        </p:spPr>
      </p:pic>
      <p:pic>
        <p:nvPicPr>
          <p:cNvPr id="68614" name="Picture 6" descr="https://encrypted-tbn0.gstatic.com/images?q=tbn:ANd9GcSN72fK_rmxfBAo0EV42JmlgqxvReaTZXkT1rZFGcGCo3M_WSJEbQ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3429000"/>
            <a:ext cx="3200400" cy="3200401"/>
          </a:xfrm>
          <a:prstGeom prst="rect">
            <a:avLst/>
          </a:prstGeom>
          <a:noFill/>
        </p:spPr>
      </p:pic>
      <p:pic>
        <p:nvPicPr>
          <p:cNvPr id="68616" name="Picture 8" descr="https://encrypted-tbn2.gstatic.com/images?q=tbn:ANd9GcQIkIVzG8wyR_Yljc260nyc4uTis_AxMhv5datFGobd46fRa3BW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3276600"/>
            <a:ext cx="3412519" cy="3352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5895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9634" name="Picture 2" descr="http://pinnest.net/newpinnest/wp-content/uploads/2013/08/13767131982edc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7675" y="219075"/>
            <a:ext cx="4324350" cy="3743325"/>
          </a:xfrm>
          <a:prstGeom prst="rect">
            <a:avLst/>
          </a:prstGeom>
          <a:noFill/>
        </p:spPr>
      </p:pic>
      <p:pic>
        <p:nvPicPr>
          <p:cNvPr id="69636" name="Picture 4" descr="http://www.amode.co.uk/user/products/large/white-polar-bear-decorative-cerami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43475" y="228600"/>
            <a:ext cx="3743325" cy="3743325"/>
          </a:xfrm>
          <a:prstGeom prst="rect">
            <a:avLst/>
          </a:prstGeom>
          <a:noFill/>
        </p:spPr>
      </p:pic>
      <p:pic>
        <p:nvPicPr>
          <p:cNvPr id="69638" name="Picture 6" descr="http://img.archiexpo.com/images_ae/photo-g/original-design-vases-ceramic-4780-594835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38400" y="3471121"/>
            <a:ext cx="5029200" cy="33106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03943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lamar.colostate.edu/%7Ehillger/products/shampoo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828800"/>
            <a:ext cx="2809875" cy="3743325"/>
          </a:xfrm>
          <a:prstGeom prst="rect">
            <a:avLst/>
          </a:prstGeom>
          <a:noFill/>
        </p:spPr>
      </p:pic>
      <p:pic>
        <p:nvPicPr>
          <p:cNvPr id="1028" name="Picture 4" descr="http://b2bimg.bridgat.com/files/Plastic_shampoo_liquid_bottle_design_a_bottle_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3800" y="1905000"/>
            <a:ext cx="4991100" cy="3743325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124200" y="762000"/>
            <a:ext cx="16906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3. </a:t>
            </a:r>
            <a:r>
              <a:rPr lang="en-US" sz="3200" dirty="0" err="1" smtClean="0"/>
              <a:t>Wujud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7373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9396" name="Picture 4" descr="http://michaelweaker.com/files/plat-bac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04800"/>
            <a:ext cx="4038600" cy="5153149"/>
          </a:xfrm>
          <a:prstGeom prst="rect">
            <a:avLst/>
          </a:prstGeom>
          <a:noFill/>
        </p:spPr>
      </p:pic>
      <p:pic>
        <p:nvPicPr>
          <p:cNvPr id="59400" name="Picture 8" descr="http://www.marvelbuilding.com/wp-content/uploads/2011/06/gray-color-of-glossy-Unique-Chair-that-Shaped-Like-Human-Body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2362200"/>
            <a:ext cx="4495801" cy="44958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3355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web.media.mit.edu/%7Epip/Flavourful_Forms/FLAVOURFUL%20FORMS_DL%20elements_clea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0"/>
            <a:ext cx="7086600" cy="6387692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6581001"/>
            <a:ext cx="7086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http://web.media.mit.edu/~pip/Flavourful_Forms/Flavourful_Forms.html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878667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6" descr="Dv-41-046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04800" y="304800"/>
            <a:ext cx="5715000" cy="4740275"/>
          </a:xfrm>
          <a:noFill/>
        </p:spPr>
      </p:pic>
      <p:sp>
        <p:nvSpPr>
          <p:cNvPr id="7171" name="Rectangle 10"/>
          <p:cNvSpPr>
            <a:spLocks noChangeArrowheads="1"/>
          </p:cNvSpPr>
          <p:nvPr/>
        </p:nvSpPr>
        <p:spPr bwMode="auto">
          <a:xfrm>
            <a:off x="304800" y="5181600"/>
            <a:ext cx="5715000" cy="304800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2" name="Text Box 11"/>
          <p:cNvSpPr txBox="1">
            <a:spLocks noChangeArrowheads="1"/>
          </p:cNvSpPr>
          <p:nvPr/>
        </p:nvSpPr>
        <p:spPr bwMode="auto">
          <a:xfrm>
            <a:off x="6308725" y="7493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CC0000"/>
              </a:buClr>
            </a:pPr>
            <a:endParaRPr lang="en-US" sz="2400" b="1">
              <a:latin typeface="Babelfish" pitchFamily="2" charset="0"/>
            </a:endParaRPr>
          </a:p>
        </p:txBody>
      </p:sp>
      <p:sp>
        <p:nvSpPr>
          <p:cNvPr id="7173" name="Text Box 13"/>
          <p:cNvSpPr txBox="1">
            <a:spLocks noChangeArrowheads="1"/>
          </p:cNvSpPr>
          <p:nvPr/>
        </p:nvSpPr>
        <p:spPr bwMode="auto">
          <a:xfrm>
            <a:off x="6172200" y="1143000"/>
            <a:ext cx="2319338" cy="415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CC0000"/>
              </a:buClr>
              <a:buFont typeface="Wingdings" pitchFamily="2" charset="2"/>
              <a:buChar char="ü"/>
            </a:pPr>
            <a:r>
              <a:rPr lang="en-US" sz="2400">
                <a:latin typeface="Babelfish" pitchFamily="2" charset="0"/>
              </a:rPr>
              <a:t>  </a:t>
            </a:r>
            <a:r>
              <a:rPr lang="en-US" sz="2400">
                <a:solidFill>
                  <a:srgbClr val="CC0000"/>
                </a:solidFill>
                <a:latin typeface="Babelfish" pitchFamily="2" charset="0"/>
              </a:rPr>
              <a:t>Vitalitas</a:t>
            </a:r>
          </a:p>
          <a:p>
            <a:pPr>
              <a:buClr>
                <a:srgbClr val="CC0000"/>
              </a:buClr>
              <a:buFont typeface="Wingdings" pitchFamily="2" charset="2"/>
              <a:buChar char="ü"/>
            </a:pPr>
            <a:r>
              <a:rPr lang="en-US" sz="2400">
                <a:solidFill>
                  <a:srgbClr val="CC0000"/>
                </a:solidFill>
                <a:latin typeface="Babelfish" pitchFamily="2" charset="0"/>
              </a:rPr>
              <a:t>  Atractive</a:t>
            </a:r>
          </a:p>
          <a:p>
            <a:pPr>
              <a:buClr>
                <a:srgbClr val="CC0000"/>
              </a:buClr>
              <a:buFont typeface="Wingdings" pitchFamily="2" charset="2"/>
              <a:buChar char="ü"/>
            </a:pPr>
            <a:r>
              <a:rPr lang="en-US" sz="2400">
                <a:solidFill>
                  <a:srgbClr val="CC0000"/>
                </a:solidFill>
                <a:latin typeface="Babelfish" pitchFamily="2" charset="0"/>
              </a:rPr>
              <a:t>  Spirit</a:t>
            </a:r>
          </a:p>
          <a:p>
            <a:pPr>
              <a:buClr>
                <a:srgbClr val="CC0000"/>
              </a:buClr>
              <a:buFont typeface="Wingdings" pitchFamily="2" charset="2"/>
              <a:buChar char="ü"/>
            </a:pPr>
            <a:r>
              <a:rPr lang="en-US" sz="2400">
                <a:solidFill>
                  <a:srgbClr val="CC0000"/>
                </a:solidFill>
                <a:latin typeface="Babelfish" pitchFamily="2" charset="0"/>
              </a:rPr>
              <a:t>  Happy, Fun.</a:t>
            </a:r>
          </a:p>
          <a:p>
            <a:pPr>
              <a:buClr>
                <a:srgbClr val="CC0000"/>
              </a:buClr>
              <a:buFont typeface="Wingdings" pitchFamily="2" charset="2"/>
              <a:buChar char="ü"/>
            </a:pPr>
            <a:r>
              <a:rPr lang="en-US" sz="2400">
                <a:solidFill>
                  <a:srgbClr val="CC0000"/>
                </a:solidFill>
                <a:latin typeface="Babelfish" pitchFamily="2" charset="0"/>
              </a:rPr>
              <a:t>  Strong &amp; Brave</a:t>
            </a:r>
          </a:p>
          <a:p>
            <a:pPr>
              <a:buClr>
                <a:srgbClr val="CC0000"/>
              </a:buClr>
              <a:buFont typeface="Wingdings" pitchFamily="2" charset="2"/>
              <a:buChar char="ü"/>
            </a:pPr>
            <a:r>
              <a:rPr lang="en-US" sz="2400">
                <a:solidFill>
                  <a:srgbClr val="CC0000"/>
                </a:solidFill>
                <a:latin typeface="Babelfish" pitchFamily="2" charset="0"/>
              </a:rPr>
              <a:t>  Provokative</a:t>
            </a:r>
          </a:p>
          <a:p>
            <a:pPr>
              <a:buClr>
                <a:srgbClr val="CC0000"/>
              </a:buClr>
              <a:buFont typeface="Wingdings" pitchFamily="2" charset="2"/>
              <a:buChar char="ü"/>
            </a:pPr>
            <a:r>
              <a:rPr lang="en-US" sz="2400">
                <a:solidFill>
                  <a:srgbClr val="CC0000"/>
                </a:solidFill>
                <a:latin typeface="Babelfish" pitchFamily="2" charset="0"/>
              </a:rPr>
              <a:t>  Aktive &amp; Offensive</a:t>
            </a:r>
          </a:p>
          <a:p>
            <a:pPr>
              <a:buClr>
                <a:srgbClr val="CC0000"/>
              </a:buClr>
              <a:buFont typeface="Wingdings" pitchFamily="2" charset="2"/>
              <a:buChar char="ü"/>
            </a:pPr>
            <a:r>
              <a:rPr lang="en-US" sz="2400">
                <a:solidFill>
                  <a:srgbClr val="CC0000"/>
                </a:solidFill>
                <a:latin typeface="Babelfish" pitchFamily="2" charset="0"/>
              </a:rPr>
              <a:t>  Energic &amp; Dynamic</a:t>
            </a:r>
          </a:p>
          <a:p>
            <a:pPr>
              <a:buClr>
                <a:srgbClr val="CC0000"/>
              </a:buClr>
              <a:buFont typeface="Wingdings" pitchFamily="2" charset="2"/>
              <a:buChar char="ü"/>
            </a:pPr>
            <a:r>
              <a:rPr lang="en-US" sz="2400">
                <a:solidFill>
                  <a:srgbClr val="CC0000"/>
                </a:solidFill>
                <a:latin typeface="Babelfish" pitchFamily="2" charset="0"/>
              </a:rPr>
              <a:t>  Exciting</a:t>
            </a:r>
          </a:p>
          <a:p>
            <a:pPr>
              <a:buClr>
                <a:srgbClr val="CC0000"/>
              </a:buClr>
              <a:buFont typeface="Wingdings" pitchFamily="2" charset="2"/>
              <a:buChar char="ü"/>
            </a:pPr>
            <a:r>
              <a:rPr lang="en-US" sz="2400">
                <a:solidFill>
                  <a:srgbClr val="CC0000"/>
                </a:solidFill>
                <a:latin typeface="Babelfish" pitchFamily="2" charset="0"/>
              </a:rPr>
              <a:t>  Sexy and Gorgeous</a:t>
            </a:r>
          </a:p>
          <a:p>
            <a:pPr>
              <a:buClr>
                <a:srgbClr val="CC0000"/>
              </a:buClr>
              <a:buFont typeface="Wingdings" pitchFamily="2" charset="2"/>
              <a:buChar char="ü"/>
            </a:pPr>
            <a:r>
              <a:rPr lang="en-US" sz="2400">
                <a:solidFill>
                  <a:srgbClr val="CC0000"/>
                </a:solidFill>
                <a:latin typeface="Babelfish" pitchFamily="2" charset="0"/>
              </a:rPr>
              <a:t>  Charming</a:t>
            </a:r>
          </a:p>
        </p:txBody>
      </p:sp>
      <p:sp>
        <p:nvSpPr>
          <p:cNvPr id="7174" name="Text Box 14"/>
          <p:cNvSpPr txBox="1">
            <a:spLocks noChangeArrowheads="1"/>
          </p:cNvSpPr>
          <p:nvPr/>
        </p:nvSpPr>
        <p:spPr bwMode="auto">
          <a:xfrm>
            <a:off x="6248400" y="304800"/>
            <a:ext cx="11525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5400" b="1">
                <a:solidFill>
                  <a:srgbClr val="CC0000"/>
                </a:solidFill>
                <a:latin typeface="Babelfish" pitchFamily="2" charset="0"/>
              </a:rPr>
              <a:t>RED</a:t>
            </a:r>
          </a:p>
        </p:txBody>
      </p:sp>
      <p:sp>
        <p:nvSpPr>
          <p:cNvPr id="7175" name="Text Box 15"/>
          <p:cNvSpPr txBox="1">
            <a:spLocks noChangeArrowheads="1"/>
          </p:cNvSpPr>
          <p:nvPr/>
        </p:nvSpPr>
        <p:spPr bwMode="auto">
          <a:xfrm>
            <a:off x="4114800" y="5378450"/>
            <a:ext cx="1919288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600" b="1">
                <a:solidFill>
                  <a:srgbClr val="CC0000"/>
                </a:solidFill>
                <a:latin typeface="Babelfish" pitchFamily="2" charset="0"/>
              </a:rPr>
              <a:t>HOT</a:t>
            </a:r>
          </a:p>
        </p:txBody>
      </p:sp>
    </p:spTree>
    <p:extLst>
      <p:ext uri="{BB962C8B-B14F-4D97-AF65-F5344CB8AC3E}">
        <p14:creationId xmlns:p14="http://schemas.microsoft.com/office/powerpoint/2010/main" val="2182797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ChangeArrowheads="1"/>
          </p:cNvSpPr>
          <p:nvPr/>
        </p:nvSpPr>
        <p:spPr bwMode="auto">
          <a:xfrm>
            <a:off x="609600" y="6172200"/>
            <a:ext cx="6172200" cy="304800"/>
          </a:xfrm>
          <a:prstGeom prst="rect">
            <a:avLst/>
          </a:prstGeom>
          <a:solidFill>
            <a:srgbClr val="0000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8195" name="Text Box 4"/>
          <p:cNvSpPr txBox="1">
            <a:spLocks noChangeArrowheads="1"/>
          </p:cNvSpPr>
          <p:nvPr/>
        </p:nvSpPr>
        <p:spPr bwMode="auto">
          <a:xfrm>
            <a:off x="6140450" y="21971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CC0000"/>
              </a:buClr>
            </a:pPr>
            <a:endParaRPr lang="en-US" sz="2400" b="1">
              <a:latin typeface="Babelfish" pitchFamily="2" charset="0"/>
            </a:endParaRPr>
          </a:p>
        </p:txBody>
      </p:sp>
      <p:sp>
        <p:nvSpPr>
          <p:cNvPr id="8196" name="Text Box 5"/>
          <p:cNvSpPr txBox="1">
            <a:spLocks noChangeArrowheads="1"/>
          </p:cNvSpPr>
          <p:nvPr/>
        </p:nvSpPr>
        <p:spPr bwMode="auto">
          <a:xfrm>
            <a:off x="6019800" y="1447800"/>
            <a:ext cx="2032000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0000CC"/>
              </a:buClr>
              <a:buFont typeface="Wingdings" pitchFamily="2" charset="2"/>
              <a:buChar char="ü"/>
            </a:pPr>
            <a:r>
              <a:rPr lang="en-US" sz="2400">
                <a:latin typeface="Babelfish" pitchFamily="2" charset="0"/>
              </a:rPr>
              <a:t>  </a:t>
            </a:r>
            <a:r>
              <a:rPr lang="en-US" sz="2400">
                <a:solidFill>
                  <a:srgbClr val="0000CC"/>
                </a:solidFill>
                <a:latin typeface="Babelfish" pitchFamily="2" charset="0"/>
              </a:rPr>
              <a:t>Stabil</a:t>
            </a:r>
          </a:p>
          <a:p>
            <a:pPr>
              <a:buClr>
                <a:srgbClr val="0000CC"/>
              </a:buClr>
              <a:buFont typeface="Wingdings" pitchFamily="2" charset="2"/>
              <a:buChar char="ü"/>
            </a:pPr>
            <a:r>
              <a:rPr lang="en-US" sz="2400">
                <a:solidFill>
                  <a:srgbClr val="0000CC"/>
                </a:solidFill>
                <a:latin typeface="Babelfish" pitchFamily="2" charset="0"/>
              </a:rPr>
              <a:t>  Optimis</a:t>
            </a:r>
          </a:p>
          <a:p>
            <a:pPr>
              <a:buClr>
                <a:srgbClr val="0000CC"/>
              </a:buClr>
              <a:buFont typeface="Wingdings" pitchFamily="2" charset="2"/>
              <a:buChar char="ü"/>
            </a:pPr>
            <a:r>
              <a:rPr lang="en-US" sz="2400">
                <a:solidFill>
                  <a:srgbClr val="0000CC"/>
                </a:solidFill>
                <a:latin typeface="Babelfish" pitchFamily="2" charset="0"/>
              </a:rPr>
              <a:t>  Calm</a:t>
            </a:r>
          </a:p>
          <a:p>
            <a:pPr>
              <a:buClr>
                <a:srgbClr val="0000CC"/>
              </a:buClr>
              <a:buFont typeface="Wingdings" pitchFamily="2" charset="2"/>
              <a:buChar char="ü"/>
            </a:pPr>
            <a:r>
              <a:rPr lang="en-US" sz="2400">
                <a:solidFill>
                  <a:srgbClr val="0000CC"/>
                </a:solidFill>
                <a:latin typeface="Babelfish" pitchFamily="2" charset="0"/>
              </a:rPr>
              <a:t>  Prestige</a:t>
            </a:r>
          </a:p>
          <a:p>
            <a:pPr>
              <a:buClr>
                <a:srgbClr val="0000CC"/>
              </a:buClr>
              <a:buFont typeface="Wingdings" pitchFamily="2" charset="2"/>
              <a:buChar char="ü"/>
            </a:pPr>
            <a:r>
              <a:rPr lang="en-US" sz="2400">
                <a:solidFill>
                  <a:srgbClr val="0000CC"/>
                </a:solidFill>
                <a:latin typeface="Babelfish" pitchFamily="2" charset="0"/>
              </a:rPr>
              <a:t>  clasic</a:t>
            </a:r>
          </a:p>
          <a:p>
            <a:pPr>
              <a:buClr>
                <a:srgbClr val="0000CC"/>
              </a:buClr>
              <a:buFont typeface="Wingdings" pitchFamily="2" charset="2"/>
              <a:buChar char="ü"/>
            </a:pPr>
            <a:r>
              <a:rPr lang="en-US" sz="2400">
                <a:solidFill>
                  <a:srgbClr val="0000CC"/>
                </a:solidFill>
                <a:latin typeface="Babelfish" pitchFamily="2" charset="0"/>
              </a:rPr>
              <a:t>  Bonafide</a:t>
            </a:r>
          </a:p>
          <a:p>
            <a:pPr>
              <a:buClr>
                <a:srgbClr val="0000CC"/>
              </a:buClr>
              <a:buFont typeface="Wingdings" pitchFamily="2" charset="2"/>
              <a:buChar char="ü"/>
            </a:pPr>
            <a:r>
              <a:rPr lang="en-US" sz="2400">
                <a:solidFill>
                  <a:srgbClr val="0000CC"/>
                </a:solidFill>
                <a:latin typeface="Babelfish" pitchFamily="2" charset="0"/>
              </a:rPr>
              <a:t>  Dependable</a:t>
            </a:r>
          </a:p>
          <a:p>
            <a:pPr>
              <a:buClr>
                <a:srgbClr val="0000CC"/>
              </a:buClr>
              <a:buFont typeface="Wingdings" pitchFamily="2" charset="2"/>
              <a:buChar char="ü"/>
            </a:pPr>
            <a:r>
              <a:rPr lang="en-US" sz="2400">
                <a:solidFill>
                  <a:srgbClr val="0000CC"/>
                </a:solidFill>
                <a:latin typeface="Babelfish" pitchFamily="2" charset="0"/>
              </a:rPr>
              <a:t>  Have Credibility</a:t>
            </a:r>
          </a:p>
        </p:txBody>
      </p:sp>
      <p:sp>
        <p:nvSpPr>
          <p:cNvPr id="8197" name="Text Box 6"/>
          <p:cNvSpPr txBox="1">
            <a:spLocks noChangeArrowheads="1"/>
          </p:cNvSpPr>
          <p:nvPr/>
        </p:nvSpPr>
        <p:spPr bwMode="auto">
          <a:xfrm>
            <a:off x="5943600" y="381000"/>
            <a:ext cx="1584325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600" b="1">
                <a:solidFill>
                  <a:srgbClr val="0000CC"/>
                </a:solidFill>
                <a:latin typeface="Babelfish" pitchFamily="2" charset="0"/>
              </a:rPr>
              <a:t>BLue</a:t>
            </a:r>
          </a:p>
        </p:txBody>
      </p:sp>
      <p:sp>
        <p:nvSpPr>
          <p:cNvPr id="8198" name="Text Box 7"/>
          <p:cNvSpPr txBox="1">
            <a:spLocks noChangeArrowheads="1"/>
          </p:cNvSpPr>
          <p:nvPr/>
        </p:nvSpPr>
        <p:spPr bwMode="auto">
          <a:xfrm>
            <a:off x="4800600" y="4953000"/>
            <a:ext cx="2214563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600" b="1">
                <a:solidFill>
                  <a:srgbClr val="0000CC"/>
                </a:solidFill>
                <a:latin typeface="Babelfish" pitchFamily="2" charset="0"/>
              </a:rPr>
              <a:t>COLD</a:t>
            </a:r>
          </a:p>
        </p:txBody>
      </p:sp>
      <p:pic>
        <p:nvPicPr>
          <p:cNvPr id="8199" name="Picture 14" descr="j03028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6738" y="152400"/>
            <a:ext cx="4186237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8714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381000" y="5105400"/>
            <a:ext cx="5867400" cy="304800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6140450" y="21971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CC0000"/>
              </a:buClr>
            </a:pPr>
            <a:endParaRPr lang="en-US" sz="2400" b="1">
              <a:latin typeface="Babelfish" pitchFamily="2" charset="0"/>
            </a:endParaRP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6477000" y="1371600"/>
            <a:ext cx="2065338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FF9900"/>
              </a:buClr>
              <a:buFont typeface="Wingdings" pitchFamily="2" charset="2"/>
              <a:buChar char="ü"/>
            </a:pPr>
            <a:r>
              <a:rPr lang="en-US" sz="2400">
                <a:solidFill>
                  <a:srgbClr val="0000CC"/>
                </a:solidFill>
                <a:latin typeface="Babelfish" pitchFamily="2" charset="0"/>
              </a:rPr>
              <a:t>  </a:t>
            </a:r>
            <a:r>
              <a:rPr lang="en-US" sz="2400">
                <a:solidFill>
                  <a:srgbClr val="FF9900"/>
                </a:solidFill>
                <a:latin typeface="Babelfish" pitchFamily="2" charset="0"/>
              </a:rPr>
              <a:t>Warm</a:t>
            </a:r>
          </a:p>
          <a:p>
            <a:pPr>
              <a:buClr>
                <a:srgbClr val="FF9900"/>
              </a:buClr>
              <a:buFont typeface="Wingdings" pitchFamily="2" charset="2"/>
              <a:buChar char="ü"/>
            </a:pPr>
            <a:r>
              <a:rPr lang="en-US" sz="2400">
                <a:solidFill>
                  <a:srgbClr val="FF9900"/>
                </a:solidFill>
                <a:latin typeface="Babelfish" pitchFamily="2" charset="0"/>
              </a:rPr>
              <a:t>  Fun</a:t>
            </a:r>
          </a:p>
          <a:p>
            <a:pPr>
              <a:buClr>
                <a:srgbClr val="FF9900"/>
              </a:buClr>
              <a:buFont typeface="Wingdings" pitchFamily="2" charset="2"/>
              <a:buChar char="ü"/>
            </a:pPr>
            <a:r>
              <a:rPr lang="en-US" sz="2400">
                <a:solidFill>
                  <a:srgbClr val="FF9900"/>
                </a:solidFill>
                <a:latin typeface="Babelfish" pitchFamily="2" charset="0"/>
              </a:rPr>
              <a:t>  Friendly /Ramah</a:t>
            </a:r>
          </a:p>
          <a:p>
            <a:pPr>
              <a:buClr>
                <a:srgbClr val="FF9900"/>
              </a:buClr>
              <a:buFont typeface="Wingdings" pitchFamily="2" charset="2"/>
              <a:buChar char="ü"/>
            </a:pPr>
            <a:r>
              <a:rPr lang="en-US" sz="2400">
                <a:solidFill>
                  <a:srgbClr val="FF9900"/>
                </a:solidFill>
                <a:latin typeface="Babelfish" pitchFamily="2" charset="0"/>
              </a:rPr>
              <a:t>  Couraging</a:t>
            </a:r>
          </a:p>
          <a:p>
            <a:pPr>
              <a:buClr>
                <a:srgbClr val="FF9900"/>
              </a:buClr>
              <a:buFont typeface="Wingdings" pitchFamily="2" charset="2"/>
              <a:buChar char="ü"/>
            </a:pPr>
            <a:r>
              <a:rPr lang="en-US" sz="2400">
                <a:solidFill>
                  <a:srgbClr val="FF9900"/>
                </a:solidFill>
                <a:latin typeface="Babelfish" pitchFamily="2" charset="0"/>
              </a:rPr>
              <a:t>  Creative</a:t>
            </a:r>
          </a:p>
          <a:p>
            <a:pPr>
              <a:buClr>
                <a:srgbClr val="FF9900"/>
              </a:buClr>
              <a:buFont typeface="Wingdings" pitchFamily="2" charset="2"/>
              <a:buChar char="ü"/>
            </a:pPr>
            <a:r>
              <a:rPr lang="en-US" sz="2400">
                <a:solidFill>
                  <a:srgbClr val="FF9900"/>
                </a:solidFill>
                <a:latin typeface="Babelfish" pitchFamily="2" charset="0"/>
              </a:rPr>
              <a:t>  Erotic</a:t>
            </a:r>
          </a:p>
          <a:p>
            <a:pPr>
              <a:buClr>
                <a:srgbClr val="FF9900"/>
              </a:buClr>
              <a:buFont typeface="Wingdings" pitchFamily="2" charset="2"/>
              <a:buChar char="ü"/>
            </a:pPr>
            <a:r>
              <a:rPr lang="en-US" sz="2400">
                <a:solidFill>
                  <a:srgbClr val="FF9900"/>
                </a:solidFill>
                <a:latin typeface="Babelfish" pitchFamily="2" charset="0"/>
              </a:rPr>
              <a:t>  Happy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6400800" y="457200"/>
            <a:ext cx="199548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5400" b="1">
                <a:solidFill>
                  <a:srgbClr val="FF9900"/>
                </a:solidFill>
                <a:latin typeface="Babelfish" pitchFamily="2" charset="0"/>
              </a:rPr>
              <a:t>OraNge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3276600" y="5378450"/>
            <a:ext cx="31242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9600" b="1">
                <a:solidFill>
                  <a:srgbClr val="FF9900"/>
                </a:solidFill>
                <a:latin typeface="Babelfish" pitchFamily="2" charset="0"/>
              </a:rPr>
              <a:t>Warm</a:t>
            </a:r>
          </a:p>
        </p:txBody>
      </p:sp>
      <p:pic>
        <p:nvPicPr>
          <p:cNvPr id="9223" name="Picture 18" descr="Dv-41-025"/>
          <p:cNvPicPr>
            <a:picLocks noGrp="1" noChangeAspect="1" noChangeArrowheads="1"/>
          </p:cNvPicPr>
          <p:nvPr>
            <p:ph/>
          </p:nvPr>
        </p:nvPicPr>
        <p:blipFill>
          <a:blip r:embed="rId3"/>
          <a:srcRect/>
          <a:stretch>
            <a:fillRect/>
          </a:stretch>
        </p:blipFill>
        <p:spPr>
          <a:xfrm>
            <a:off x="381000" y="381000"/>
            <a:ext cx="5867400" cy="4605338"/>
          </a:xfrm>
          <a:noFill/>
        </p:spPr>
      </p:pic>
    </p:spTree>
    <p:extLst>
      <p:ext uri="{BB962C8B-B14F-4D97-AF65-F5344CB8AC3E}">
        <p14:creationId xmlns:p14="http://schemas.microsoft.com/office/powerpoint/2010/main" val="2322665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609600" y="5791200"/>
            <a:ext cx="6096000" cy="304800"/>
          </a:xfrm>
          <a:prstGeom prst="rect">
            <a:avLst/>
          </a:prstGeom>
          <a:solidFill>
            <a:srgbClr val="0099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6292850" y="21971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CC0000"/>
              </a:buClr>
            </a:pPr>
            <a:endParaRPr lang="en-US" sz="2400" b="1">
              <a:latin typeface="Babelfish" pitchFamily="2" charset="0"/>
            </a:endParaRP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5181600" y="1524000"/>
            <a:ext cx="229552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009900"/>
              </a:buClr>
              <a:buFont typeface="Wingdings" pitchFamily="2" charset="2"/>
              <a:buChar char="ü"/>
            </a:pPr>
            <a:r>
              <a:rPr lang="en-US" sz="2400">
                <a:solidFill>
                  <a:srgbClr val="FF9900"/>
                </a:solidFill>
                <a:latin typeface="Babelfish" pitchFamily="2" charset="0"/>
              </a:rPr>
              <a:t>  </a:t>
            </a:r>
            <a:r>
              <a:rPr lang="en-US" sz="2400">
                <a:solidFill>
                  <a:srgbClr val="009900"/>
                </a:solidFill>
                <a:latin typeface="Babelfish" pitchFamily="2" charset="0"/>
              </a:rPr>
              <a:t>Fresh Air</a:t>
            </a:r>
          </a:p>
          <a:p>
            <a:pPr>
              <a:buClr>
                <a:srgbClr val="009900"/>
              </a:buClr>
              <a:buFont typeface="Wingdings" pitchFamily="2" charset="2"/>
              <a:buChar char="ü"/>
            </a:pPr>
            <a:r>
              <a:rPr lang="en-US" sz="2400">
                <a:solidFill>
                  <a:srgbClr val="009900"/>
                </a:solidFill>
                <a:latin typeface="Babelfish" pitchFamily="2" charset="0"/>
              </a:rPr>
              <a:t>  Renewed</a:t>
            </a:r>
          </a:p>
          <a:p>
            <a:pPr>
              <a:buClr>
                <a:srgbClr val="009900"/>
              </a:buClr>
              <a:buFont typeface="Wingdings" pitchFamily="2" charset="2"/>
              <a:buChar char="ü"/>
            </a:pPr>
            <a:r>
              <a:rPr lang="en-US" sz="2400">
                <a:solidFill>
                  <a:srgbClr val="009900"/>
                </a:solidFill>
                <a:latin typeface="Babelfish" pitchFamily="2" charset="0"/>
              </a:rPr>
              <a:t>  Refreshing</a:t>
            </a:r>
          </a:p>
          <a:p>
            <a:pPr>
              <a:buClr>
                <a:srgbClr val="009900"/>
              </a:buClr>
              <a:buFont typeface="Wingdings" pitchFamily="2" charset="2"/>
              <a:buChar char="ü"/>
            </a:pPr>
            <a:r>
              <a:rPr lang="en-US" sz="2400">
                <a:solidFill>
                  <a:srgbClr val="009900"/>
                </a:solidFill>
                <a:latin typeface="Babelfish" pitchFamily="2" charset="0"/>
              </a:rPr>
              <a:t>  Calm</a:t>
            </a:r>
          </a:p>
          <a:p>
            <a:pPr>
              <a:buClr>
                <a:srgbClr val="009900"/>
              </a:buClr>
              <a:buFont typeface="Wingdings" pitchFamily="2" charset="2"/>
              <a:buChar char="ü"/>
            </a:pPr>
            <a:r>
              <a:rPr lang="en-US" sz="2400">
                <a:solidFill>
                  <a:srgbClr val="009900"/>
                </a:solidFill>
                <a:latin typeface="Babelfish" pitchFamily="2" charset="0"/>
              </a:rPr>
              <a:t>  Peace</a:t>
            </a:r>
          </a:p>
          <a:p>
            <a:pPr>
              <a:buClr>
                <a:srgbClr val="009900"/>
              </a:buClr>
              <a:buFont typeface="Wingdings" pitchFamily="2" charset="2"/>
              <a:buChar char="ü"/>
            </a:pPr>
            <a:r>
              <a:rPr lang="en-US" sz="2400">
                <a:solidFill>
                  <a:srgbClr val="009900"/>
                </a:solidFill>
                <a:latin typeface="Babelfish" pitchFamily="2" charset="0"/>
              </a:rPr>
              <a:t>  Comfort / Nyaman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5029200" y="609600"/>
            <a:ext cx="17049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5400" b="1">
                <a:solidFill>
                  <a:srgbClr val="009900"/>
                </a:solidFill>
                <a:latin typeface="Babelfish" pitchFamily="2" charset="0"/>
              </a:rPr>
              <a:t>GreeN</a:t>
            </a: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4724400" y="4876800"/>
            <a:ext cx="220980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7200" b="1">
                <a:solidFill>
                  <a:srgbClr val="009900"/>
                </a:solidFill>
                <a:latin typeface="Babelfish" pitchFamily="2" charset="0"/>
              </a:rPr>
              <a:t>Fresh</a:t>
            </a:r>
          </a:p>
        </p:txBody>
      </p:sp>
      <p:pic>
        <p:nvPicPr>
          <p:cNvPr id="10247" name="Picture 9" descr="DV-41-125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2519059"/>
            <a:ext cx="4038600" cy="2688245"/>
          </a:xfrm>
          <a:noFill/>
        </p:spPr>
      </p:pic>
      <p:pic>
        <p:nvPicPr>
          <p:cNvPr id="10248" name="Picture 11" descr="DV-41-07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609600" y="304800"/>
            <a:ext cx="4038600" cy="2689225"/>
          </a:xfrm>
          <a:noFill/>
        </p:spPr>
      </p:pic>
    </p:spTree>
    <p:extLst>
      <p:ext uri="{BB962C8B-B14F-4D97-AF65-F5344CB8AC3E}">
        <p14:creationId xmlns:p14="http://schemas.microsoft.com/office/powerpoint/2010/main" val="2020890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533400" y="5867400"/>
            <a:ext cx="6781800" cy="3048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6292850" y="21971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CC0000"/>
              </a:buClr>
            </a:pPr>
            <a:endParaRPr lang="en-US" sz="2400" b="1">
              <a:latin typeface="Babelfish" pitchFamily="2" charset="0"/>
            </a:endParaRP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5410200" y="1524000"/>
            <a:ext cx="2959100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FFFF00"/>
              </a:buClr>
              <a:buFont typeface="Wingdings" pitchFamily="2" charset="2"/>
              <a:buChar char="ü"/>
            </a:pPr>
            <a:r>
              <a:rPr lang="en-US" sz="2400" dirty="0">
                <a:solidFill>
                  <a:srgbClr val="FFC000"/>
                </a:solidFill>
                <a:latin typeface="Babelfish" pitchFamily="2" charset="0"/>
              </a:rPr>
              <a:t>  Funny and Fun</a:t>
            </a:r>
          </a:p>
          <a:p>
            <a:pPr>
              <a:buClr>
                <a:srgbClr val="FFFF00"/>
              </a:buClr>
              <a:buFont typeface="Wingdings" pitchFamily="2" charset="2"/>
              <a:buChar char="ü"/>
            </a:pPr>
            <a:r>
              <a:rPr lang="en-US" sz="2400" dirty="0">
                <a:solidFill>
                  <a:srgbClr val="FFC000"/>
                </a:solidFill>
                <a:latin typeface="Babelfish" pitchFamily="2" charset="0"/>
              </a:rPr>
              <a:t>  </a:t>
            </a:r>
            <a:r>
              <a:rPr lang="en-US" sz="2400" dirty="0" err="1">
                <a:solidFill>
                  <a:srgbClr val="FFC000"/>
                </a:solidFill>
                <a:latin typeface="Babelfish" pitchFamily="2" charset="0"/>
              </a:rPr>
              <a:t>Energic</a:t>
            </a:r>
            <a:endParaRPr lang="en-US" sz="2400" dirty="0">
              <a:solidFill>
                <a:srgbClr val="FFC000"/>
              </a:solidFill>
              <a:latin typeface="Babelfish" pitchFamily="2" charset="0"/>
            </a:endParaRPr>
          </a:p>
          <a:p>
            <a:pPr>
              <a:buClr>
                <a:srgbClr val="FFFF00"/>
              </a:buClr>
              <a:buFont typeface="Wingdings" pitchFamily="2" charset="2"/>
              <a:buChar char="ü"/>
            </a:pPr>
            <a:r>
              <a:rPr lang="en-US" sz="2400" dirty="0">
                <a:solidFill>
                  <a:srgbClr val="FFC000"/>
                </a:solidFill>
                <a:latin typeface="Babelfish" pitchFamily="2" charset="0"/>
              </a:rPr>
              <a:t>  Warm</a:t>
            </a:r>
          </a:p>
          <a:p>
            <a:pPr>
              <a:buClr>
                <a:srgbClr val="FFFF00"/>
              </a:buClr>
              <a:buFont typeface="Wingdings" pitchFamily="2" charset="2"/>
              <a:buChar char="ü"/>
            </a:pPr>
            <a:r>
              <a:rPr lang="en-US" sz="2400" dirty="0">
                <a:solidFill>
                  <a:srgbClr val="FFC000"/>
                </a:solidFill>
                <a:latin typeface="Babelfish" pitchFamily="2" charset="0"/>
              </a:rPr>
              <a:t>  Youthful</a:t>
            </a:r>
          </a:p>
          <a:p>
            <a:pPr>
              <a:buClr>
                <a:srgbClr val="FFFF00"/>
              </a:buClr>
              <a:buFont typeface="Wingdings" pitchFamily="2" charset="2"/>
              <a:buChar char="ü"/>
            </a:pPr>
            <a:r>
              <a:rPr lang="en-US" sz="2400" dirty="0">
                <a:solidFill>
                  <a:srgbClr val="FFC000"/>
                </a:solidFill>
                <a:latin typeface="Babelfish" pitchFamily="2" charset="0"/>
              </a:rPr>
              <a:t>  Full of Vitality as a Sun</a:t>
            </a:r>
          </a:p>
          <a:p>
            <a:pPr>
              <a:buClr>
                <a:srgbClr val="FFFF00"/>
              </a:buClr>
              <a:buFont typeface="Wingdings" pitchFamily="2" charset="2"/>
              <a:buChar char="ü"/>
            </a:pPr>
            <a:r>
              <a:rPr lang="en-US" sz="2400" dirty="0">
                <a:solidFill>
                  <a:srgbClr val="FFC000"/>
                </a:solidFill>
                <a:latin typeface="Babelfish" pitchFamily="2" charset="0"/>
              </a:rPr>
              <a:t>  Cheerful / </a:t>
            </a:r>
            <a:r>
              <a:rPr lang="en-US" sz="2400" dirty="0" err="1">
                <a:solidFill>
                  <a:srgbClr val="FFC000"/>
                </a:solidFill>
                <a:latin typeface="Babelfish" pitchFamily="2" charset="0"/>
              </a:rPr>
              <a:t>Gembira</a:t>
            </a:r>
            <a:r>
              <a:rPr lang="en-US" sz="2400" dirty="0">
                <a:solidFill>
                  <a:srgbClr val="FFC000"/>
                </a:solidFill>
                <a:latin typeface="Babelfish" pitchFamily="2" charset="0"/>
              </a:rPr>
              <a:t>, </a:t>
            </a:r>
            <a:r>
              <a:rPr lang="en-US" sz="2400" dirty="0" err="1">
                <a:solidFill>
                  <a:srgbClr val="FFC000"/>
                </a:solidFill>
                <a:latin typeface="Babelfish" pitchFamily="2" charset="0"/>
              </a:rPr>
              <a:t>Riang</a:t>
            </a:r>
            <a:endParaRPr lang="en-US" sz="2400" dirty="0">
              <a:solidFill>
                <a:srgbClr val="FFC000"/>
              </a:solidFill>
              <a:latin typeface="Babelfish" pitchFamily="2" charset="0"/>
            </a:endParaRPr>
          </a:p>
          <a:p>
            <a:pPr>
              <a:buClr>
                <a:srgbClr val="FFFF00"/>
              </a:buClr>
              <a:buFont typeface="Wingdings" pitchFamily="2" charset="2"/>
              <a:buChar char="ü"/>
            </a:pPr>
            <a:r>
              <a:rPr lang="en-US" sz="2400" dirty="0">
                <a:solidFill>
                  <a:srgbClr val="FFC000"/>
                </a:solidFill>
                <a:latin typeface="Babelfish" pitchFamily="2" charset="0"/>
              </a:rPr>
              <a:t>  </a:t>
            </a:r>
            <a:r>
              <a:rPr lang="en-US" sz="2400" dirty="0" err="1">
                <a:solidFill>
                  <a:srgbClr val="FFC000"/>
                </a:solidFill>
                <a:latin typeface="Babelfish" pitchFamily="2" charset="0"/>
              </a:rPr>
              <a:t>Eyecatching</a:t>
            </a:r>
            <a:endParaRPr lang="en-US" sz="2400" dirty="0">
              <a:solidFill>
                <a:srgbClr val="FFC000"/>
              </a:solidFill>
              <a:latin typeface="Babelfish" pitchFamily="2" charset="0"/>
            </a:endParaRPr>
          </a:p>
          <a:p>
            <a:pPr>
              <a:buClr>
                <a:srgbClr val="FFFF00"/>
              </a:buClr>
              <a:buFont typeface="Wingdings" pitchFamily="2" charset="2"/>
              <a:buChar char="ü"/>
            </a:pPr>
            <a:r>
              <a:rPr lang="en-US" sz="2400" dirty="0">
                <a:solidFill>
                  <a:srgbClr val="FFFF00"/>
                </a:solidFill>
                <a:latin typeface="Babelfish" pitchFamily="2" charset="0"/>
              </a:rPr>
              <a:t> </a:t>
            </a:r>
            <a:r>
              <a:rPr lang="en-US" sz="2400" dirty="0">
                <a:solidFill>
                  <a:srgbClr val="FFC000"/>
                </a:solidFill>
                <a:latin typeface="Babelfish" pitchFamily="2" charset="0"/>
              </a:rPr>
              <a:t> Soft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5410200" y="381000"/>
            <a:ext cx="178446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5400" b="1" dirty="0" err="1">
                <a:solidFill>
                  <a:srgbClr val="FFC000"/>
                </a:solidFill>
                <a:latin typeface="Babelfish" pitchFamily="2" charset="0"/>
              </a:rPr>
              <a:t>YeLLow</a:t>
            </a:r>
            <a:endParaRPr lang="en-US" sz="5400" b="1" dirty="0">
              <a:solidFill>
                <a:srgbClr val="FFC000"/>
              </a:solidFill>
              <a:latin typeface="Babelfish" pitchFamily="2" charset="0"/>
            </a:endParaRP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4953000" y="4876800"/>
            <a:ext cx="251460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7200" b="1">
                <a:solidFill>
                  <a:srgbClr val="FFFF00"/>
                </a:solidFill>
                <a:latin typeface="Babelfish" pitchFamily="2" charset="0"/>
              </a:rPr>
              <a:t>Bright</a:t>
            </a:r>
          </a:p>
        </p:txBody>
      </p:sp>
      <p:pic>
        <p:nvPicPr>
          <p:cNvPr id="11271" name="Picture 13" descr="N101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33400" y="228600"/>
            <a:ext cx="4408488" cy="5486400"/>
          </a:xfrm>
          <a:noFill/>
        </p:spPr>
      </p:pic>
    </p:spTree>
    <p:extLst>
      <p:ext uri="{BB962C8B-B14F-4D97-AF65-F5344CB8AC3E}">
        <p14:creationId xmlns:p14="http://schemas.microsoft.com/office/powerpoint/2010/main" val="299751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228600" y="4906963"/>
            <a:ext cx="6019800" cy="304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6292850" y="268446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CC0000"/>
              </a:buClr>
            </a:pPr>
            <a:endParaRPr lang="en-US" sz="2400" b="1">
              <a:latin typeface="Babelfish" pitchFamily="2" charset="0"/>
            </a:endParaRP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6477000" y="2011363"/>
            <a:ext cx="2087563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chemeClr val="bg1"/>
              </a:buClr>
              <a:buFont typeface="Wingdings" pitchFamily="2" charset="2"/>
              <a:buChar char="ü"/>
            </a:pPr>
            <a:r>
              <a:rPr lang="en-US" sz="2400" dirty="0">
                <a:solidFill>
                  <a:srgbClr val="FF0000"/>
                </a:solidFill>
                <a:latin typeface="Babelfish" pitchFamily="2" charset="0"/>
              </a:rPr>
              <a:t>  Pure n Gentle</a:t>
            </a:r>
          </a:p>
          <a:p>
            <a:pPr>
              <a:buClr>
                <a:schemeClr val="bg1"/>
              </a:buClr>
              <a:buFont typeface="Wingdings" pitchFamily="2" charset="2"/>
              <a:buChar char="ü"/>
            </a:pPr>
            <a:r>
              <a:rPr lang="en-US" sz="2400" dirty="0">
                <a:solidFill>
                  <a:srgbClr val="FF0000"/>
                </a:solidFill>
                <a:latin typeface="Babelfish" pitchFamily="2" charset="0"/>
              </a:rPr>
              <a:t>  </a:t>
            </a:r>
            <a:r>
              <a:rPr lang="en-US" sz="2400" dirty="0" err="1">
                <a:solidFill>
                  <a:srgbClr val="FF0000"/>
                </a:solidFill>
                <a:latin typeface="Babelfish" pitchFamily="2" charset="0"/>
              </a:rPr>
              <a:t>SteriL</a:t>
            </a:r>
            <a:endParaRPr lang="en-US" sz="2400" dirty="0">
              <a:solidFill>
                <a:srgbClr val="FF0000"/>
              </a:solidFill>
              <a:latin typeface="Babelfish" pitchFamily="2" charset="0"/>
            </a:endParaRPr>
          </a:p>
          <a:p>
            <a:pPr>
              <a:buClr>
                <a:schemeClr val="bg1"/>
              </a:buClr>
              <a:buFont typeface="Wingdings" pitchFamily="2" charset="2"/>
              <a:buChar char="ü"/>
            </a:pPr>
            <a:r>
              <a:rPr lang="en-US" sz="2400" dirty="0">
                <a:solidFill>
                  <a:srgbClr val="FF0000"/>
                </a:solidFill>
                <a:latin typeface="Babelfish" pitchFamily="2" charset="0"/>
              </a:rPr>
              <a:t>  Clean</a:t>
            </a:r>
          </a:p>
          <a:p>
            <a:pPr>
              <a:buClr>
                <a:schemeClr val="bg1"/>
              </a:buClr>
              <a:buFont typeface="Wingdings" pitchFamily="2" charset="2"/>
              <a:buChar char="ü"/>
            </a:pPr>
            <a:r>
              <a:rPr lang="en-US" sz="2400" dirty="0">
                <a:solidFill>
                  <a:srgbClr val="FF0000"/>
                </a:solidFill>
                <a:latin typeface="Babelfish" pitchFamily="2" charset="0"/>
              </a:rPr>
              <a:t>  Bright</a:t>
            </a:r>
          </a:p>
          <a:p>
            <a:pPr>
              <a:buClr>
                <a:schemeClr val="bg1"/>
              </a:buClr>
              <a:buFont typeface="Wingdings" pitchFamily="2" charset="2"/>
              <a:buChar char="ü"/>
            </a:pPr>
            <a:r>
              <a:rPr lang="en-US" sz="2400" dirty="0">
                <a:solidFill>
                  <a:srgbClr val="FF0000"/>
                </a:solidFill>
                <a:latin typeface="Babelfish" pitchFamily="2" charset="0"/>
              </a:rPr>
              <a:t>  Boring</a:t>
            </a:r>
          </a:p>
          <a:p>
            <a:pPr>
              <a:buClr>
                <a:schemeClr val="bg1"/>
              </a:buClr>
              <a:buFont typeface="Wingdings" pitchFamily="2" charset="2"/>
              <a:buChar char="ü"/>
            </a:pPr>
            <a:r>
              <a:rPr lang="en-US" sz="2400" dirty="0">
                <a:solidFill>
                  <a:srgbClr val="FF0000"/>
                </a:solidFill>
                <a:latin typeface="Babelfish" pitchFamily="2" charset="0"/>
              </a:rPr>
              <a:t>  Common / </a:t>
            </a:r>
            <a:r>
              <a:rPr lang="en-US" sz="2400" dirty="0" err="1">
                <a:solidFill>
                  <a:srgbClr val="FF0000"/>
                </a:solidFill>
                <a:latin typeface="Babelfish" pitchFamily="2" charset="0"/>
              </a:rPr>
              <a:t>Biasa</a:t>
            </a:r>
            <a:endParaRPr lang="en-US" sz="2400" dirty="0">
              <a:solidFill>
                <a:srgbClr val="FF0000"/>
              </a:solidFill>
              <a:latin typeface="Babelfish" pitchFamily="2" charset="0"/>
            </a:endParaRPr>
          </a:p>
          <a:p>
            <a:pPr>
              <a:buClr>
                <a:schemeClr val="bg1"/>
              </a:buClr>
              <a:buFont typeface="Wingdings" pitchFamily="2" charset="2"/>
              <a:buChar char="ü"/>
            </a:pPr>
            <a:r>
              <a:rPr lang="en-US" sz="2400" dirty="0">
                <a:solidFill>
                  <a:srgbClr val="FF0000"/>
                </a:solidFill>
                <a:latin typeface="Babelfish" pitchFamily="2" charset="0"/>
              </a:rPr>
              <a:t>  Romantic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6477000" y="868363"/>
            <a:ext cx="15376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5400" b="1">
                <a:solidFill>
                  <a:srgbClr val="FF0000"/>
                </a:solidFill>
                <a:latin typeface="Babelfish" pitchFamily="2" charset="0"/>
              </a:rPr>
              <a:t>WhiTe</a:t>
            </a: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4495800" y="5211763"/>
            <a:ext cx="2514600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7200" b="1" dirty="0" err="1">
                <a:solidFill>
                  <a:srgbClr val="FF0000"/>
                </a:solidFill>
                <a:latin typeface="Babelfish" pitchFamily="2" charset="0"/>
              </a:rPr>
              <a:t>PuRe</a:t>
            </a:r>
            <a:endParaRPr lang="en-US" sz="7200" b="1" dirty="0">
              <a:solidFill>
                <a:srgbClr val="FF0000"/>
              </a:solidFill>
              <a:latin typeface="Babelfish" pitchFamily="2" charset="0"/>
            </a:endParaRPr>
          </a:p>
        </p:txBody>
      </p:sp>
      <p:pic>
        <p:nvPicPr>
          <p:cNvPr id="12295" name="Picture 16" descr="DV-41-06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28600" y="762000"/>
            <a:ext cx="6019800" cy="4013200"/>
          </a:xfrm>
          <a:noFill/>
        </p:spPr>
      </p:pic>
    </p:spTree>
    <p:extLst>
      <p:ext uri="{BB962C8B-B14F-4D97-AF65-F5344CB8AC3E}">
        <p14:creationId xmlns:p14="http://schemas.microsoft.com/office/powerpoint/2010/main" val="152930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304800" y="5181600"/>
            <a:ext cx="6096000" cy="304800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6292850" y="268446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CC0000"/>
              </a:buClr>
            </a:pPr>
            <a:endParaRPr lang="en-US" sz="2400" b="1">
              <a:latin typeface="Babelfish" pitchFamily="2" charset="0"/>
            </a:endParaRP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6629400" y="1676400"/>
            <a:ext cx="1609725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800000"/>
              </a:buClr>
              <a:buFont typeface="Wingdings" pitchFamily="2" charset="2"/>
              <a:buChar char="ü"/>
            </a:pPr>
            <a:r>
              <a:rPr lang="en-US" sz="2400">
                <a:solidFill>
                  <a:srgbClr val="009900"/>
                </a:solidFill>
                <a:latin typeface="Babelfish" pitchFamily="2" charset="0"/>
              </a:rPr>
              <a:t>  </a:t>
            </a:r>
            <a:r>
              <a:rPr lang="en-US" sz="2400">
                <a:solidFill>
                  <a:srgbClr val="800000"/>
                </a:solidFill>
                <a:latin typeface="Babelfish" pitchFamily="2" charset="0"/>
              </a:rPr>
              <a:t>MascuLine</a:t>
            </a:r>
          </a:p>
          <a:p>
            <a:pPr>
              <a:buClr>
                <a:srgbClr val="800000"/>
              </a:buClr>
              <a:buFont typeface="Wingdings" pitchFamily="2" charset="2"/>
              <a:buChar char="ü"/>
            </a:pPr>
            <a:r>
              <a:rPr lang="en-US" sz="2400">
                <a:solidFill>
                  <a:srgbClr val="800000"/>
                </a:solidFill>
                <a:latin typeface="Babelfish" pitchFamily="2" charset="0"/>
              </a:rPr>
              <a:t>  Earthy</a:t>
            </a:r>
          </a:p>
          <a:p>
            <a:pPr>
              <a:buClr>
                <a:srgbClr val="800000"/>
              </a:buClr>
              <a:buFont typeface="Wingdings" pitchFamily="2" charset="2"/>
              <a:buChar char="ü"/>
            </a:pPr>
            <a:r>
              <a:rPr lang="en-US" sz="2400">
                <a:solidFill>
                  <a:srgbClr val="800000"/>
                </a:solidFill>
                <a:latin typeface="Babelfish" pitchFamily="2" charset="0"/>
              </a:rPr>
              <a:t>  Rich</a:t>
            </a:r>
          </a:p>
          <a:p>
            <a:pPr>
              <a:buClr>
                <a:srgbClr val="800000"/>
              </a:buClr>
              <a:buFont typeface="Wingdings" pitchFamily="2" charset="2"/>
              <a:buChar char="ü"/>
            </a:pPr>
            <a:r>
              <a:rPr lang="en-US" sz="2400">
                <a:solidFill>
                  <a:srgbClr val="800000"/>
                </a:solidFill>
                <a:latin typeface="Babelfish" pitchFamily="2" charset="0"/>
              </a:rPr>
              <a:t>  Strong</a:t>
            </a:r>
          </a:p>
          <a:p>
            <a:pPr>
              <a:buClr>
                <a:srgbClr val="800000"/>
              </a:buClr>
              <a:buFont typeface="Wingdings" pitchFamily="2" charset="2"/>
              <a:buChar char="ü"/>
            </a:pPr>
            <a:r>
              <a:rPr lang="en-US" sz="2400">
                <a:solidFill>
                  <a:srgbClr val="800000"/>
                </a:solidFill>
                <a:latin typeface="Babelfish" pitchFamily="2" charset="0"/>
              </a:rPr>
              <a:t>  Hard</a:t>
            </a:r>
          </a:p>
          <a:p>
            <a:pPr>
              <a:buClr>
                <a:srgbClr val="800000"/>
              </a:buClr>
              <a:buFont typeface="Wingdings" pitchFamily="2" charset="2"/>
              <a:buChar char="ü"/>
            </a:pPr>
            <a:r>
              <a:rPr lang="en-US" sz="2400">
                <a:solidFill>
                  <a:srgbClr val="800000"/>
                </a:solidFill>
                <a:latin typeface="Babelfish" pitchFamily="2" charset="0"/>
              </a:rPr>
              <a:t>  Dependable</a:t>
            </a:r>
          </a:p>
          <a:p>
            <a:pPr>
              <a:buClr>
                <a:srgbClr val="800000"/>
              </a:buClr>
              <a:buFont typeface="Wingdings" pitchFamily="2" charset="2"/>
              <a:buChar char="ü"/>
            </a:pPr>
            <a:r>
              <a:rPr lang="en-US" sz="2400">
                <a:solidFill>
                  <a:srgbClr val="800000"/>
                </a:solidFill>
                <a:latin typeface="Babelfish" pitchFamily="2" charset="0"/>
              </a:rPr>
              <a:t>  Protective</a:t>
            </a:r>
          </a:p>
          <a:p>
            <a:pPr>
              <a:buClr>
                <a:srgbClr val="800000"/>
              </a:buClr>
              <a:buFont typeface="Wingdings" pitchFamily="2" charset="2"/>
              <a:buChar char="ü"/>
            </a:pPr>
            <a:r>
              <a:rPr lang="en-US" sz="2400">
                <a:solidFill>
                  <a:srgbClr val="800000"/>
                </a:solidFill>
                <a:latin typeface="Babelfish" pitchFamily="2" charset="0"/>
              </a:rPr>
              <a:t>  Save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6477000" y="762000"/>
            <a:ext cx="2667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>
                <a:solidFill>
                  <a:srgbClr val="800000"/>
                </a:solidFill>
                <a:latin typeface="Babelfish" pitchFamily="2" charset="0"/>
              </a:rPr>
              <a:t>Dark Brown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3962400" y="5516563"/>
            <a:ext cx="2819400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7200" b="1">
                <a:solidFill>
                  <a:srgbClr val="800000"/>
                </a:solidFill>
                <a:latin typeface="Babelfish" pitchFamily="2" charset="0"/>
              </a:rPr>
              <a:t>Earthy</a:t>
            </a:r>
          </a:p>
        </p:txBody>
      </p:sp>
      <p:pic>
        <p:nvPicPr>
          <p:cNvPr id="13319" name="Picture 14" descr="DV-41-107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04800" y="990600"/>
            <a:ext cx="6096000" cy="4056063"/>
          </a:xfrm>
          <a:noFill/>
        </p:spPr>
      </p:pic>
    </p:spTree>
    <p:extLst>
      <p:ext uri="{BB962C8B-B14F-4D97-AF65-F5344CB8AC3E}">
        <p14:creationId xmlns:p14="http://schemas.microsoft.com/office/powerpoint/2010/main" val="310826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304800" y="4648200"/>
            <a:ext cx="5943600" cy="304800"/>
          </a:xfrm>
          <a:prstGeom prst="rect">
            <a:avLst/>
          </a:prstGeom>
          <a:solidFill>
            <a:srgbClr val="FFCC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6292850" y="268446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CC0000"/>
              </a:buClr>
            </a:pPr>
            <a:endParaRPr lang="en-US" sz="2400" b="1">
              <a:latin typeface="Babelfish" pitchFamily="2" charset="0"/>
            </a:endParaRP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6477000" y="1676400"/>
            <a:ext cx="2257425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FFCC66"/>
              </a:buClr>
              <a:buFont typeface="Wingdings" pitchFamily="2" charset="2"/>
              <a:buChar char="ü"/>
            </a:pPr>
            <a:r>
              <a:rPr lang="en-US" sz="2400">
                <a:solidFill>
                  <a:srgbClr val="009900"/>
                </a:solidFill>
                <a:latin typeface="Babelfish" pitchFamily="2" charset="0"/>
              </a:rPr>
              <a:t>  </a:t>
            </a:r>
            <a:r>
              <a:rPr lang="en-US" sz="2400">
                <a:solidFill>
                  <a:srgbClr val="FFCC66"/>
                </a:solidFill>
                <a:latin typeface="Babelfish" pitchFamily="2" charset="0"/>
              </a:rPr>
              <a:t>NaturaL</a:t>
            </a:r>
          </a:p>
          <a:p>
            <a:pPr>
              <a:buClr>
                <a:srgbClr val="FFCC66"/>
              </a:buClr>
              <a:buFont typeface="Wingdings" pitchFamily="2" charset="2"/>
              <a:buChar char="ü"/>
            </a:pPr>
            <a:r>
              <a:rPr lang="en-US" sz="2400">
                <a:solidFill>
                  <a:srgbClr val="FFCC66"/>
                </a:solidFill>
                <a:latin typeface="Babelfish" pitchFamily="2" charset="0"/>
              </a:rPr>
              <a:t>  NetraL</a:t>
            </a:r>
          </a:p>
          <a:p>
            <a:pPr>
              <a:buClr>
                <a:srgbClr val="FFCC66"/>
              </a:buClr>
              <a:buFont typeface="Wingdings" pitchFamily="2" charset="2"/>
              <a:buChar char="ü"/>
            </a:pPr>
            <a:r>
              <a:rPr lang="en-US" sz="2400">
                <a:solidFill>
                  <a:srgbClr val="FFCC66"/>
                </a:solidFill>
                <a:latin typeface="Babelfish" pitchFamily="2" charset="0"/>
              </a:rPr>
              <a:t>  Comfort</a:t>
            </a:r>
          </a:p>
          <a:p>
            <a:pPr>
              <a:buClr>
                <a:srgbClr val="FFCC66"/>
              </a:buClr>
              <a:buFont typeface="Wingdings" pitchFamily="2" charset="2"/>
              <a:buChar char="ü"/>
            </a:pPr>
            <a:r>
              <a:rPr lang="en-US" sz="2400">
                <a:solidFill>
                  <a:srgbClr val="FFCC66"/>
                </a:solidFill>
                <a:latin typeface="Babelfish" pitchFamily="2" charset="0"/>
              </a:rPr>
              <a:t>  Earthy</a:t>
            </a:r>
          </a:p>
          <a:p>
            <a:pPr>
              <a:buClr>
                <a:srgbClr val="FFCC66"/>
              </a:buClr>
              <a:buFont typeface="Wingdings" pitchFamily="2" charset="2"/>
              <a:buChar char="ü"/>
            </a:pPr>
            <a:r>
              <a:rPr lang="en-US" sz="2400">
                <a:solidFill>
                  <a:srgbClr val="FFCC66"/>
                </a:solidFill>
                <a:latin typeface="Babelfish" pitchFamily="2" charset="0"/>
              </a:rPr>
              <a:t>  Easy</a:t>
            </a:r>
          </a:p>
          <a:p>
            <a:pPr>
              <a:buClr>
                <a:srgbClr val="FFCC66"/>
              </a:buClr>
              <a:buFont typeface="Wingdings" pitchFamily="2" charset="2"/>
              <a:buChar char="ü"/>
            </a:pPr>
            <a:r>
              <a:rPr lang="en-US" sz="2400">
                <a:solidFill>
                  <a:srgbClr val="FFCC66"/>
                </a:solidFill>
                <a:latin typeface="Babelfish" pitchFamily="2" charset="0"/>
              </a:rPr>
              <a:t>  Conservative</a:t>
            </a:r>
          </a:p>
          <a:p>
            <a:pPr>
              <a:buClr>
                <a:srgbClr val="FFCC66"/>
              </a:buClr>
              <a:buFont typeface="Wingdings" pitchFamily="2" charset="2"/>
              <a:buChar char="ü"/>
            </a:pPr>
            <a:r>
              <a:rPr lang="en-US" sz="2400">
                <a:solidFill>
                  <a:srgbClr val="FFCC66"/>
                </a:solidFill>
                <a:latin typeface="Babelfish" pitchFamily="2" charset="0"/>
              </a:rPr>
              <a:t>  Common / Umum</a:t>
            </a: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6477000" y="762000"/>
            <a:ext cx="23463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 dirty="0">
                <a:solidFill>
                  <a:srgbClr val="FFCC66"/>
                </a:solidFill>
                <a:latin typeface="Babelfish" pitchFamily="2" charset="0"/>
              </a:rPr>
              <a:t>Light Brown</a:t>
            </a: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4038600" y="4983163"/>
            <a:ext cx="2362200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7200" b="1">
                <a:solidFill>
                  <a:srgbClr val="FFCC66"/>
                </a:solidFill>
                <a:latin typeface="Babelfish" pitchFamily="2" charset="0"/>
              </a:rPr>
              <a:t>Classic</a:t>
            </a:r>
          </a:p>
        </p:txBody>
      </p:sp>
      <p:pic>
        <p:nvPicPr>
          <p:cNvPr id="14343" name="Picture 12" descr="Dv-41-017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04800" y="533400"/>
            <a:ext cx="5943600" cy="4002088"/>
          </a:xfrm>
          <a:noFill/>
        </p:spPr>
      </p:pic>
    </p:spTree>
    <p:extLst>
      <p:ext uri="{BB962C8B-B14F-4D97-AF65-F5344CB8AC3E}">
        <p14:creationId xmlns:p14="http://schemas.microsoft.com/office/powerpoint/2010/main" val="3364430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258</Words>
  <Application>Microsoft Office PowerPoint</Application>
  <PresentationFormat>On-screen Show (4:3)</PresentationFormat>
  <Paragraphs>121</Paragraphs>
  <Slides>19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Setiap unsur FISIK memiliki bahasa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Setiap unsur FISIK memiliki bahasa</dc:title>
  <dc:creator>User</dc:creator>
  <cp:lastModifiedBy>User</cp:lastModifiedBy>
  <cp:revision>1</cp:revision>
  <dcterms:created xsi:type="dcterms:W3CDTF">2015-01-12T02:54:51Z</dcterms:created>
  <dcterms:modified xsi:type="dcterms:W3CDTF">2015-01-12T02:55:42Z</dcterms:modified>
</cp:coreProperties>
</file>