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4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3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6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3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59837-AE0E-4B87-84AE-6BF3C92246F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FB1645-AFC7-4E6D-A483-3BA1E7705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006258" y="221003"/>
            <a:ext cx="222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SEMANTIKA PRODUK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13336"/>
            <a:ext cx="9906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2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212" y="990600"/>
            <a:ext cx="7315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SEMANTIKA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SEMIOTIKA (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petanda</a:t>
            </a:r>
            <a:r>
              <a:rPr lang="en-US" dirty="0" smtClean="0"/>
              <a:t> (Moris,1938)</a:t>
            </a:r>
          </a:p>
          <a:p>
            <a:endParaRPr lang="en-US" dirty="0" smtClean="0"/>
          </a:p>
          <a:p>
            <a:r>
              <a:rPr lang="en-US" dirty="0" smtClean="0"/>
              <a:t>SEMANTIKA</a:t>
            </a:r>
          </a:p>
          <a:p>
            <a:r>
              <a:rPr lang="en-US" dirty="0" smtClean="0"/>
              <a:t>Dari Bahasa </a:t>
            </a:r>
            <a:r>
              <a:rPr lang="en-US" dirty="0" err="1" smtClean="0"/>
              <a:t>Yunani</a:t>
            </a:r>
            <a:r>
              <a:rPr lang="en-US" dirty="0" smtClean="0"/>
              <a:t> : “</a:t>
            </a:r>
            <a:r>
              <a:rPr lang="en-US" dirty="0" err="1" smtClean="0"/>
              <a:t>Semantikos</a:t>
            </a:r>
            <a:r>
              <a:rPr lang="en-US" dirty="0" smtClean="0"/>
              <a:t>” =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r>
              <a:rPr lang="en-US" dirty="0" smtClean="0"/>
              <a:t>SEMANTIKA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MAKNA</a:t>
            </a:r>
            <a:endParaRPr lang="en-US" dirty="0"/>
          </a:p>
        </p:txBody>
      </p:sp>
      <p:pic>
        <p:nvPicPr>
          <p:cNvPr id="3074" name="Picture 2" descr="http://www.weirdohh.com/wp-content/uploads/2014/01/Raphael-Plato-and-Aristot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47720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38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ermanentculturenow.com/wp-content/uploads/2012/08/semiotics-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10025"/>
            <a:ext cx="5238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784417"/>
            <a:ext cx="75919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Semantika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bahasa.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Dengan</a:t>
            </a:r>
            <a:r>
              <a:rPr lang="en-US" dirty="0" smtClean="0"/>
              <a:t> kata lain, bahasa </a:t>
            </a:r>
            <a:r>
              <a:rPr lang="en-US" dirty="0" err="1" smtClean="0"/>
              <a:t>dijadikan</a:t>
            </a:r>
            <a:r>
              <a:rPr lang="en-US" dirty="0" smtClean="0"/>
              <a:t> model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semantika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bahasa,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(</a:t>
            </a:r>
            <a:r>
              <a:rPr lang="en-US" dirty="0" err="1" smtClean="0"/>
              <a:t>Piliang</a:t>
            </a:r>
            <a:r>
              <a:rPr lang="en-US" dirty="0" smtClean="0"/>
              <a:t>, 1998:262).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4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susandi.wordpress.com/Users/Susandi/AppData/Local/Temp/msohtmlclip1/01/clip_image003.gif"/>
          <p:cNvSpPr>
            <a:spLocks noChangeAspect="1" noChangeArrowheads="1"/>
          </p:cNvSpPr>
          <p:nvPr/>
        </p:nvSpPr>
        <p:spPr bwMode="auto">
          <a:xfrm>
            <a:off x="155575" y="-98425"/>
            <a:ext cx="1714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http://susandi.wordpress.com/Users/Susandi/AppData/Local/Temp/msohtmlclip1/01/clip_image004.gif"/>
          <p:cNvSpPr>
            <a:spLocks noChangeAspect="1" noChangeArrowheads="1"/>
          </p:cNvSpPr>
          <p:nvPr/>
        </p:nvSpPr>
        <p:spPr bwMode="auto">
          <a:xfrm>
            <a:off x="1779588" y="-98425"/>
            <a:ext cx="190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susandi.wordpress.com/Users/Susandi/AppData/Local/Temp/msohtmlclip1/01/clip_image005.gif"/>
          <p:cNvSpPr>
            <a:spLocks noChangeAspect="1" noChangeArrowheads="1"/>
          </p:cNvSpPr>
          <p:nvPr/>
        </p:nvSpPr>
        <p:spPr bwMode="auto">
          <a:xfrm>
            <a:off x="155575" y="1365250"/>
            <a:ext cx="21621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844550"/>
            <a:ext cx="72390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SEMIOTIKA :</a:t>
            </a:r>
          </a:p>
          <a:p>
            <a:pPr marL="342900" indent="-342900" algn="just">
              <a:buFontTx/>
              <a:buAutoNum type="arabicPeriod"/>
            </a:pPr>
            <a:r>
              <a:rPr lang="en-US" sz="1400" b="1" i="1" dirty="0" err="1" smtClean="0"/>
              <a:t>Sematika</a:t>
            </a:r>
            <a:endParaRPr lang="en-US" sz="1400" b="1" i="1" dirty="0"/>
          </a:p>
          <a:p>
            <a:pPr marL="338138" algn="just"/>
            <a:r>
              <a:rPr lang="en-US" sz="1400" dirty="0" err="1" smtClean="0"/>
              <a:t>Kajian</a:t>
            </a:r>
            <a:r>
              <a:rPr lang="en-US" sz="1400" dirty="0" smtClean="0"/>
              <a:t> </a:t>
            </a:r>
            <a:r>
              <a:rPr lang="en-US" sz="1400" dirty="0" err="1"/>
              <a:t>mengenai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(</a:t>
            </a:r>
            <a:r>
              <a:rPr lang="en-US" sz="1400" dirty="0" err="1"/>
              <a:t>lambang</a:t>
            </a:r>
            <a:r>
              <a:rPr lang="en-US" sz="1400" dirty="0"/>
              <a:t>)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objek</a:t>
            </a:r>
            <a:r>
              <a:rPr lang="en-US" sz="1400" dirty="0"/>
              <a:t> yang </a:t>
            </a:r>
            <a:r>
              <a:rPr lang="en-US" sz="1400" dirty="0" err="1"/>
              <a:t>diacu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en-US" sz="1400" b="1" i="1" dirty="0" err="1" smtClean="0"/>
              <a:t>Sintaksis</a:t>
            </a:r>
            <a:r>
              <a:rPr lang="en-US" sz="1400" b="1" i="1" dirty="0" smtClean="0"/>
              <a:t> </a:t>
            </a:r>
          </a:p>
          <a:p>
            <a:pPr marL="338138" algn="just"/>
            <a:r>
              <a:rPr lang="en-US" sz="1400" dirty="0"/>
              <a:t>Kata </a:t>
            </a:r>
            <a:r>
              <a:rPr lang="en-US" sz="1400" dirty="0" err="1"/>
              <a:t>sintaksis</a:t>
            </a:r>
            <a:r>
              <a:rPr lang="en-US" sz="1400" dirty="0"/>
              <a:t> </a:t>
            </a:r>
            <a:r>
              <a:rPr lang="en-US" sz="1400" dirty="0" err="1"/>
              <a:t>berasaldari</a:t>
            </a:r>
            <a:r>
              <a:rPr lang="en-US" sz="1400" dirty="0"/>
              <a:t> kata </a:t>
            </a:r>
            <a:r>
              <a:rPr lang="en-US" sz="1400" dirty="0" err="1"/>
              <a:t>Yunani</a:t>
            </a:r>
            <a:r>
              <a:rPr lang="en-US" sz="1400" dirty="0"/>
              <a:t> (</a:t>
            </a:r>
            <a:r>
              <a:rPr lang="en-US" sz="1400" i="1" dirty="0"/>
              <a:t>sun = ‘</a:t>
            </a:r>
            <a:r>
              <a:rPr lang="en-US" sz="1400" dirty="0" err="1"/>
              <a:t>dengan</a:t>
            </a:r>
            <a:r>
              <a:rPr lang="en-US" sz="1400" dirty="0"/>
              <a:t>’ + </a:t>
            </a:r>
            <a:r>
              <a:rPr lang="en-US" sz="1400" i="1" dirty="0" err="1"/>
              <a:t>tattein</a:t>
            </a:r>
            <a:r>
              <a:rPr lang="en-US" sz="1400" i="1" dirty="0"/>
              <a:t> </a:t>
            </a:r>
            <a:r>
              <a:rPr lang="en-US" sz="1400" dirty="0"/>
              <a:t>‘</a:t>
            </a:r>
            <a:r>
              <a:rPr lang="en-US" sz="1400" dirty="0" err="1"/>
              <a:t>menempatkan</a:t>
            </a:r>
            <a:r>
              <a:rPr lang="en-US" sz="1400" dirty="0"/>
              <a:t>’. </a:t>
            </a:r>
            <a:r>
              <a:rPr lang="en-US" sz="1400" dirty="0" err="1"/>
              <a:t>Jadi</a:t>
            </a:r>
            <a:r>
              <a:rPr lang="en-US" sz="1400" dirty="0"/>
              <a:t> kata </a:t>
            </a:r>
            <a:r>
              <a:rPr lang="en-US" sz="1400" dirty="0" err="1"/>
              <a:t>sintaksis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etimologis</a:t>
            </a:r>
            <a:r>
              <a:rPr lang="en-US" sz="1400" dirty="0"/>
              <a:t>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menempatkan</a:t>
            </a:r>
            <a:r>
              <a:rPr lang="en-US" sz="1400" dirty="0"/>
              <a:t> </a:t>
            </a:r>
            <a:r>
              <a:rPr lang="en-US" sz="1400" dirty="0" err="1"/>
              <a:t>bersama-sama</a:t>
            </a:r>
            <a:r>
              <a:rPr lang="en-US" sz="1400" dirty="0"/>
              <a:t> kata-kata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kelompok</a:t>
            </a:r>
            <a:r>
              <a:rPr lang="en-US" sz="1400" dirty="0"/>
              <a:t> kata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kalimat</a:t>
            </a:r>
            <a:endParaRPr lang="en-US" sz="1400" dirty="0" smtClean="0"/>
          </a:p>
          <a:p>
            <a:pPr marL="342900" indent="-342900" algn="just">
              <a:buFont typeface="+mj-lt"/>
              <a:buAutoNum type="arabicPeriod" startAt="3"/>
            </a:pPr>
            <a:r>
              <a:rPr lang="en-US" sz="1400" b="1" i="1" dirty="0" err="1" smtClean="0"/>
              <a:t>Pragmatik</a:t>
            </a:r>
            <a:r>
              <a:rPr lang="en-US" sz="1400" b="1" i="1" dirty="0" smtClean="0"/>
              <a:t> </a:t>
            </a:r>
          </a:p>
          <a:p>
            <a:pPr marL="338138" algn="just"/>
            <a:r>
              <a:rPr lang="en-US" sz="1400" dirty="0" err="1" smtClean="0"/>
              <a:t>Kajian</a:t>
            </a:r>
            <a:r>
              <a:rPr lang="en-US" sz="1400" dirty="0" smtClean="0"/>
              <a:t> </a:t>
            </a:r>
            <a:r>
              <a:rPr lang="en-US" sz="1400" dirty="0" err="1"/>
              <a:t>mengenai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(</a:t>
            </a:r>
            <a:r>
              <a:rPr lang="en-US" sz="1400" dirty="0" err="1"/>
              <a:t>lambang</a:t>
            </a:r>
            <a:r>
              <a:rPr lang="en-US" sz="1400" dirty="0"/>
              <a:t>)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penafsirannya</a:t>
            </a:r>
            <a:endParaRPr lang="en-US" sz="1400" dirty="0"/>
          </a:p>
          <a:p>
            <a:pPr marL="342900" indent="-342900">
              <a:buAutoNum type="arabicPeriod"/>
            </a:pP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93" y="3488806"/>
            <a:ext cx="6678613" cy="325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76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4652803"/>
            <a:ext cx="76581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Menurut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teori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dikembangkan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pandangan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Ferdinand de Saussure,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setiap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tanda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linguistik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terdiri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dua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unsur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yaitu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yang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diartikan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Perancis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signifie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Inggris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signified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yang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mengartikan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Perancis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signifiant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Inggris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signifier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</a:t>
            </a:r>
            <a:endParaRPr kumimoji="0" lang="sv-SE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838200"/>
            <a:ext cx="56769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Semantika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Ferdinand de Saussure (1857-1913) </a:t>
            </a:r>
            <a:r>
              <a:rPr lang="en-US" dirty="0" err="1" smtClean="0"/>
              <a:t>dan</a:t>
            </a:r>
            <a:r>
              <a:rPr lang="en-US" dirty="0" smtClean="0"/>
              <a:t> Charles Sander Peirce (1839-1914).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semantika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Saussure di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Peirce di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Saussure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Peirce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. Saussure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dikembangkannya</a:t>
            </a:r>
            <a:r>
              <a:rPr lang="en-US" dirty="0" smtClean="0"/>
              <a:t> </a:t>
            </a:r>
            <a:r>
              <a:rPr lang="en-US" dirty="0" err="1" smtClean="0"/>
              <a:t>semiologi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pusatbahasaalazhar.files.wordpress.com/2010/07/saussure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33"/>
          <a:stretch/>
        </p:blipFill>
        <p:spPr bwMode="auto">
          <a:xfrm>
            <a:off x="1143000" y="969552"/>
            <a:ext cx="1676400" cy="207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-3.web.britannica.com/eb-media/04/127704-004-3163A0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1" y="2754108"/>
            <a:ext cx="1691375" cy="174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75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2954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para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denotatif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konotatif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300659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Saussure </a:t>
            </a:r>
            <a:r>
              <a:rPr lang="en-US" dirty="0" err="1" smtClean="0"/>
              <a:t>mengidentifikasikan</a:t>
            </a:r>
            <a:r>
              <a:rPr lang="en-US" dirty="0" smtClean="0"/>
              <a:t> :</a:t>
            </a:r>
            <a:endParaRPr lang="en-US" dirty="0"/>
          </a:p>
          <a:p>
            <a:pPr algn="just"/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/>
              <a:t>denotatif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makna-makna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(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anatomis</a:t>
            </a:r>
            <a:r>
              <a:rPr lang="en-US" dirty="0"/>
              <a:t>, material, </a:t>
            </a:r>
            <a:r>
              <a:rPr lang="en-US" dirty="0" err="1"/>
              <a:t>fungsional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33528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Saussure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/>
              <a:t>konotatif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makna-makna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(</a:t>
            </a:r>
            <a:r>
              <a:rPr lang="en-US" dirty="0" err="1"/>
              <a:t>idiologis</a:t>
            </a:r>
            <a:r>
              <a:rPr lang="en-US" dirty="0"/>
              <a:t>, </a:t>
            </a:r>
            <a:r>
              <a:rPr lang="en-US" dirty="0" err="1"/>
              <a:t>mitologis</a:t>
            </a:r>
            <a:r>
              <a:rPr lang="en-US" dirty="0"/>
              <a:t>, </a:t>
            </a:r>
            <a:r>
              <a:rPr lang="en-US" dirty="0" err="1" smtClean="0"/>
              <a:t>teologis</a:t>
            </a:r>
            <a:r>
              <a:rPr lang="en-US" dirty="0"/>
              <a:t>) </a:t>
            </a:r>
            <a:r>
              <a:rPr lang="en-US" dirty="0" smtClean="0"/>
              <a:t>yang </a:t>
            </a:r>
            <a:r>
              <a:rPr lang="en-US" dirty="0" err="1" smtClean="0"/>
              <a:t>melatari</a:t>
            </a:r>
            <a:r>
              <a:rPr lang="en-US" dirty="0" smtClean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9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QKeIVrvgmvQ/TdJzvDCFZoI/AAAAAAAABsc/7n8f8Ej-4AA/s1600/semiotics-in-graphic-desig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066800"/>
            <a:ext cx="727382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4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pecieslist.com/images/external/Mini4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45" y="4827310"/>
            <a:ext cx="2145881" cy="13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pecieslist.com/images/external/Mini1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7" y="796830"/>
            <a:ext cx="2145081" cy="13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specieslist.com/images/external/Mini19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7" y="2142698"/>
            <a:ext cx="2145081" cy="13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specieslist.com/images/external/Mini16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7" y="3473017"/>
            <a:ext cx="2156089" cy="13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AIC Leaf Concep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96830"/>
            <a:ext cx="3381375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SAIC Leaf Concep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26212"/>
            <a:ext cx="3381375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SAIC Leaf Concep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6" y="796831"/>
            <a:ext cx="2469310" cy="164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SAIC Leaf Concep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77" y="2425892"/>
            <a:ext cx="2478410" cy="164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8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/>
              <a:t>Objects and images not only signify</a:t>
            </a:r>
          </a:p>
          <a:p>
            <a:pPr algn="ctr"/>
            <a:r>
              <a:rPr lang="en-US" b="1" i="1" dirty="0"/>
              <a:t>their basic function, but they also</a:t>
            </a:r>
          </a:p>
          <a:p>
            <a:pPr algn="ctr"/>
            <a:r>
              <a:rPr lang="en-US" b="1" i="1" dirty="0"/>
              <a:t>connote meanings.</a:t>
            </a:r>
          </a:p>
          <a:p>
            <a:pPr algn="ctr"/>
            <a:r>
              <a:rPr lang="en-US" b="1" i="1" dirty="0"/>
              <a:t>Both is communicated by means of</a:t>
            </a:r>
          </a:p>
          <a:p>
            <a:pPr algn="ctr"/>
            <a:r>
              <a:rPr lang="en-US" b="1" i="1" dirty="0"/>
              <a:t>visual forms (2-d and 3-d shapes, lines,</a:t>
            </a:r>
          </a:p>
          <a:p>
            <a:pPr algn="ctr"/>
            <a:r>
              <a:rPr lang="en-US" b="1" i="1" dirty="0"/>
              <a:t>proportions etc.), colors, materials,</a:t>
            </a:r>
          </a:p>
          <a:p>
            <a:pPr algn="ctr"/>
            <a:r>
              <a:rPr lang="en-US" b="1" i="1" dirty="0"/>
              <a:t>textures, tones 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5921514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/>
              <a:t>Reference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000" dirty="0" err="1" smtClean="0"/>
              <a:t>Gros</a:t>
            </a:r>
            <a:r>
              <a:rPr lang="en-US" sz="1000" dirty="0"/>
              <a:t>, </a:t>
            </a:r>
            <a:r>
              <a:rPr lang="en-US" sz="1000" dirty="0" err="1"/>
              <a:t>Jochen</a:t>
            </a:r>
            <a:r>
              <a:rPr lang="en-US" sz="1000" dirty="0"/>
              <a:t> (1984): Progress by product language, in: innovation, </a:t>
            </a:r>
            <a:r>
              <a:rPr lang="en-US" sz="1000" dirty="0" smtClean="0"/>
              <a:t>The Journal </a:t>
            </a:r>
            <a:r>
              <a:rPr lang="en-US" sz="1000" dirty="0"/>
              <a:t>of the Industrial Designers Society of America, </a:t>
            </a:r>
            <a:r>
              <a:rPr lang="en-US" sz="1000" dirty="0" err="1"/>
              <a:t>Vol</a:t>
            </a:r>
            <a:r>
              <a:rPr lang="en-US" sz="1000" dirty="0"/>
              <a:t> 3, No 2.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000" dirty="0" smtClean="0"/>
              <a:t>Steffen</a:t>
            </a:r>
            <a:r>
              <a:rPr lang="en-US" sz="1000" dirty="0"/>
              <a:t>, Dagmar (1997): On a Theory of Product Language, Perspectives </a:t>
            </a:r>
            <a:r>
              <a:rPr lang="en-US" sz="1000" dirty="0" smtClean="0"/>
              <a:t>on the </a:t>
            </a:r>
            <a:r>
              <a:rPr lang="en-US" sz="1000" dirty="0"/>
              <a:t>hermeneutic interpretation of design objects, in: </a:t>
            </a:r>
            <a:r>
              <a:rPr lang="en-US" sz="1000" dirty="0" err="1"/>
              <a:t>formdiskurs</a:t>
            </a:r>
            <a:r>
              <a:rPr lang="en-US" sz="1000" dirty="0"/>
              <a:t>, Journal </a:t>
            </a:r>
            <a:r>
              <a:rPr lang="en-US" sz="1000" dirty="0" smtClean="0"/>
              <a:t>of Design </a:t>
            </a:r>
            <a:r>
              <a:rPr lang="en-US" sz="1000" dirty="0"/>
              <a:t>and Design Theory, Nr. 3, 2/ 1997</a:t>
            </a:r>
          </a:p>
        </p:txBody>
      </p:sp>
    </p:spTree>
    <p:extLst>
      <p:ext uri="{BB962C8B-B14F-4D97-AF65-F5344CB8AC3E}">
        <p14:creationId xmlns:p14="http://schemas.microsoft.com/office/powerpoint/2010/main" val="15192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ft-Right Arrow 7"/>
          <p:cNvSpPr/>
          <p:nvPr/>
        </p:nvSpPr>
        <p:spPr>
          <a:xfrm>
            <a:off x="2164876" y="1549316"/>
            <a:ext cx="2178524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88744" y="1535668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1535668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functions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9476" y="1535668"/>
            <a:ext cx="919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1057" y="2602468"/>
            <a:ext cx="1907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practical functions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03582" y="2602468"/>
            <a:ext cx="2751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product semantic functions</a:t>
            </a:r>
          </a:p>
        </p:txBody>
      </p:sp>
      <p:cxnSp>
        <p:nvCxnSpPr>
          <p:cNvPr id="12" name="Straight Arrow Connector 11"/>
          <p:cNvCxnSpPr>
            <a:stCxn id="5" idx="2"/>
            <a:endCxn id="9" idx="0"/>
          </p:cNvCxnSpPr>
          <p:nvPr/>
        </p:nvCxnSpPr>
        <p:spPr>
          <a:xfrm flipH="1">
            <a:off x="2164876" y="1905000"/>
            <a:ext cx="1036085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0" idx="0"/>
          </p:cNvCxnSpPr>
          <p:nvPr/>
        </p:nvCxnSpPr>
        <p:spPr>
          <a:xfrm>
            <a:off x="3200961" y="1905000"/>
            <a:ext cx="2078447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685193" y="3484602"/>
            <a:ext cx="254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formal-esthetic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3484602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signaling functions</a:t>
            </a:r>
          </a:p>
        </p:txBody>
      </p:sp>
      <p:cxnSp>
        <p:nvCxnSpPr>
          <p:cNvPr id="18" name="Straight Arrow Connector 17"/>
          <p:cNvCxnSpPr>
            <a:stCxn id="10" idx="2"/>
            <a:endCxn id="16" idx="0"/>
          </p:cNvCxnSpPr>
          <p:nvPr/>
        </p:nvCxnSpPr>
        <p:spPr>
          <a:xfrm flipH="1">
            <a:off x="3958843" y="2971800"/>
            <a:ext cx="1320565" cy="512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7" idx="0"/>
          </p:cNvCxnSpPr>
          <p:nvPr/>
        </p:nvCxnSpPr>
        <p:spPr>
          <a:xfrm>
            <a:off x="5279408" y="2971800"/>
            <a:ext cx="1554764" cy="512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05422" y="4507468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signal functions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17840" y="4507468"/>
            <a:ext cx="1934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symbolic functions</a:t>
            </a:r>
          </a:p>
        </p:txBody>
      </p:sp>
      <p:cxnSp>
        <p:nvCxnSpPr>
          <p:cNvPr id="26" name="Straight Arrow Connector 25"/>
          <p:cNvCxnSpPr>
            <a:stCxn id="17" idx="2"/>
            <a:endCxn id="24" idx="0"/>
          </p:cNvCxnSpPr>
          <p:nvPr/>
        </p:nvCxnSpPr>
        <p:spPr>
          <a:xfrm flipH="1">
            <a:off x="5830328" y="3853934"/>
            <a:ext cx="1003844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2"/>
            <a:endCxn id="25" idx="0"/>
          </p:cNvCxnSpPr>
          <p:nvPr/>
        </p:nvCxnSpPr>
        <p:spPr>
          <a:xfrm>
            <a:off x="6834172" y="3853934"/>
            <a:ext cx="1050760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1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471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dear.rina</cp:lastModifiedBy>
  <cp:revision>83</cp:revision>
  <dcterms:created xsi:type="dcterms:W3CDTF">2014-09-09T00:23:13Z</dcterms:created>
  <dcterms:modified xsi:type="dcterms:W3CDTF">2015-11-17T06:17:19Z</dcterms:modified>
</cp:coreProperties>
</file>