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9" r:id="rId2"/>
    <p:sldId id="260" r:id="rId3"/>
    <p:sldId id="256" r:id="rId4"/>
    <p:sldId id="258" r:id="rId5"/>
    <p:sldId id="257" r:id="rId6"/>
    <p:sldId id="261" r:id="rId7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90" y="-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559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739" y="1"/>
            <a:ext cx="3055937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C470C0-B82E-4CE0-BB1D-25F02F3DD330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6"/>
            <a:ext cx="30559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739" y="8842376"/>
            <a:ext cx="3055937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CECEB1-3088-4DC0-AD2E-364CFE44A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48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1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4E7DB5C4-AF2B-4B71-A6E0-916E713B87AB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698500"/>
            <a:ext cx="4657725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5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1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31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AC56285D-36D4-4657-B8A7-D0AAD26B9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835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CACB5-655A-4B23-BBE1-11781A3D244D}" type="datetime1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13826-65DA-494F-991A-4812B6CDC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995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F657D-BB68-4452-BD73-B165D124B20A}" type="datetime1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13826-65DA-494F-991A-4812B6CDC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912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10545-8D2B-4ACC-91BC-33D6404F3A61}" type="datetime1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13826-65DA-494F-991A-4812B6CDC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110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ECA81-3E09-46E8-B1A9-09C61EFBF648}" type="datetime1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13826-65DA-494F-991A-4812B6CDC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050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044B2-7841-4002-8464-C258F5D482B1}" type="datetime1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13826-65DA-494F-991A-4812B6CDC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321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78936-81D0-4E06-B5B0-09D8EE56EC74}" type="datetime1">
              <a:rPr lang="en-US" smtClean="0"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13826-65DA-494F-991A-4812B6CDC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675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BAD32-1530-44AC-8D42-ED9182BC1C98}" type="datetime1">
              <a:rPr lang="en-US" smtClean="0"/>
              <a:t>10/8/2015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13826-65DA-494F-991A-4812B6CDC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133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8E344-18C1-4661-B0BE-2950DE1C2B83}" type="datetime1">
              <a:rPr lang="en-US" smtClean="0"/>
              <a:t>10/8/2015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13826-65DA-494F-991A-4812B6CDC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918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B837A-7107-4D6F-8469-ADE729584275}" type="datetime1">
              <a:rPr lang="en-US" smtClean="0"/>
              <a:t>10/8/2015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13826-65DA-494F-991A-4812B6CDC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45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788BE-739D-4B86-837B-332D27BFFA5D}" type="datetime1">
              <a:rPr lang="en-US" smtClean="0"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13826-65DA-494F-991A-4812B6CDC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52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9701-C9C0-4436-836C-D7ACB5B2D4A1}" type="datetime1">
              <a:rPr lang="en-US" smtClean="0"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13826-65DA-494F-991A-4812B6CDC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585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8E7BB-5C3B-4542-B3E2-9CEE402D01BF}" type="datetime1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13826-65DA-494F-991A-4812B6CDC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608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09600" y="1231642"/>
            <a:ext cx="8001000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Alexander Baum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Garton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 </a:t>
            </a: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Seni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alt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adalah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alt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keindahan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alt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dan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alt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seni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alt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adalah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alt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tujuan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yang </a:t>
            </a:r>
            <a:r>
              <a:rPr kumimoji="0" lang="en-US" alt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positif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alt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menjadikan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alt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penikmat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alt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merasa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alt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dalam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alt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kebahagiaan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.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Aristoteles </a:t>
            </a: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Seni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alt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adalah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alt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bentuk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yang </a:t>
            </a:r>
            <a:r>
              <a:rPr kumimoji="0" lang="en-US" alt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pengungkapannya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alt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dan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alt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penampilannya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alt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tidak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alt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pernah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alt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menyimpang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alt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dari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alt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kenyataan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alt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dan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alt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seni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alt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itu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alt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adalah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alt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meniru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alt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alam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.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Immanuel Kant </a:t>
            </a: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Seni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alt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adalah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alt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sebuah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alt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impian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alt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karena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alt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rumus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alt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rumus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alt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tidak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alt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dapat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alt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mengihtiarkan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alt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kenyataan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.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Ki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Hajar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Dewantara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 </a:t>
            </a: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Seni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alt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merupakan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alt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hasil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alt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keindahan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alt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sehingga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alt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dapat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alt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menggerakkan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alt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perasaan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alt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indah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orang yang </a:t>
            </a:r>
            <a:r>
              <a:rPr kumimoji="0" lang="en-US" alt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melihatnya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kumimoji="0" lang="en-US" alt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oleh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alt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karena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alt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itu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alt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perbuatan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alt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manusia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yang </a:t>
            </a:r>
            <a:r>
              <a:rPr kumimoji="0" lang="en-US" alt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dapat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alt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mempengaruhi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alt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dapat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alt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menimbulkan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alt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perasaan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alt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indah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alt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itu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alt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seni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.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Leo Tolstoy </a:t>
            </a: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Seni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alt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adalah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alt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ungkapan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alt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perasaan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alt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pencipta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alt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yanng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alt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disampaikan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alt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kepada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orang lain agar </a:t>
            </a:r>
            <a:r>
              <a:rPr kumimoji="0" lang="en-US" alt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mereka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alt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dapat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alt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merasakan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alt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apa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yang </a:t>
            </a:r>
            <a:r>
              <a:rPr kumimoji="0" lang="en-US" alt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dirasakan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alt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pelukis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.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Sudarmaji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 </a:t>
            </a: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Seni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alt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adalah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alt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segala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alt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manifestasi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alt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batin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alt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dan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alt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pengalaman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alt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estetis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alt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dengan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alt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menggunakan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media </a:t>
            </a:r>
            <a:r>
              <a:rPr kumimoji="0" lang="en-US" alt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bidang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kumimoji="0" lang="en-US" alt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garis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kumimoji="0" lang="en-US" alt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warna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kumimoji="0" lang="en-US" alt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tekstur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, volume </a:t>
            </a:r>
            <a:r>
              <a:rPr kumimoji="0" lang="en-US" alt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dan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alt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gelap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alt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terang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.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6800" y="6071889"/>
            <a:ext cx="26525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err="1" smtClean="0"/>
              <a:t>Sumber</a:t>
            </a:r>
            <a:r>
              <a:rPr lang="en-US" sz="1400" dirty="0" smtClean="0"/>
              <a:t> :</a:t>
            </a:r>
          </a:p>
          <a:p>
            <a:r>
              <a:rPr lang="en-US" sz="1400" dirty="0" smtClean="0"/>
              <a:t>https</a:t>
            </a:r>
            <a:r>
              <a:rPr lang="en-US" sz="1400" dirty="0"/>
              <a:t>://id.wikipedia.org/wiki/Seni</a:t>
            </a:r>
          </a:p>
        </p:txBody>
      </p:sp>
      <p:sp>
        <p:nvSpPr>
          <p:cNvPr id="6" name="Rectangle 5"/>
          <p:cNvSpPr/>
          <p:nvPr/>
        </p:nvSpPr>
        <p:spPr>
          <a:xfrm>
            <a:off x="618722" y="93504"/>
            <a:ext cx="252184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 smtClean="0"/>
              <a:t>SENI ??</a:t>
            </a:r>
            <a:endParaRPr lang="en-US" sz="60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13826-65DA-494F-991A-4812B6CDC18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618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09900" y="5889365"/>
            <a:ext cx="56769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https://geometryarchitecture.wordpress.com/2015/03/19/golden-ratio-yang-menentukan-kecantikan-wajah-wanita/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7674" y="380999"/>
            <a:ext cx="62143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INDAH = CANTIK - GANTENG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http://3.bp.blogspot.com/-maGaEmBrQLk/Ugzv47OegBI/AAAAAAAAAIQ/9r8MfLhrvr0/s640/yoonn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892"/>
          <a:stretch/>
        </p:blipFill>
        <p:spPr bwMode="auto">
          <a:xfrm>
            <a:off x="502045" y="1277310"/>
            <a:ext cx="3454048" cy="3142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3.bp.blogspot.com/-jhaZey8RXMI/Ugzx0CXVpZI/AAAAAAAAAIg/IYk4mInwCL8/s400/untitled-2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3175" y="1255715"/>
            <a:ext cx="4730707" cy="2897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1.bp.blogspot.com/-v4rvW0BgC7w/ULjs3TWlfTI/AAAAAAAAcTU/go3SNRRX2V8/s1600/Joo%2BJin%2BM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045" y="4131503"/>
            <a:ext cx="2209800" cy="2422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13826-65DA-494F-991A-4812B6CDC18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485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1909328"/>
              </p:ext>
            </p:extLst>
          </p:nvPr>
        </p:nvGraphicFramePr>
        <p:xfrm>
          <a:off x="-457200" y="457200"/>
          <a:ext cx="4572000" cy="3906012"/>
        </p:xfrm>
        <a:graphic>
          <a:graphicData uri="http://schemas.openxmlformats.org/drawingml/2006/table">
            <a:tbl>
              <a:tblPr/>
              <a:tblGrid>
                <a:gridCol w="1524000"/>
                <a:gridCol w="931332"/>
                <a:gridCol w="2116668"/>
              </a:tblGrid>
              <a:tr h="124731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US" sz="1600" dirty="0">
                          <a:effectLst/>
                          <a:latin typeface="Verdana"/>
                        </a:rPr>
                        <a:t>1</a:t>
                      </a:r>
                      <a:endParaRPr lang="en-US" sz="1600" dirty="0">
                        <a:effectLst/>
                      </a:endParaRPr>
                    </a:p>
                  </a:txBody>
                  <a:tcPr marL="26728" marR="267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600">
                          <a:effectLst/>
                          <a:latin typeface="Verdana"/>
                        </a:rPr>
                        <a:t>001/001</a:t>
                      </a:r>
                      <a:endParaRPr lang="en-US" sz="1600">
                        <a:effectLst/>
                      </a:endParaRPr>
                    </a:p>
                  </a:txBody>
                  <a:tcPr marL="26728" marR="267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US" sz="1600">
                          <a:effectLst/>
                          <a:latin typeface="Verdana"/>
                        </a:rPr>
                        <a:t>1</a:t>
                      </a:r>
                      <a:endParaRPr lang="en-US" sz="1600">
                        <a:effectLst/>
                      </a:endParaRPr>
                    </a:p>
                  </a:txBody>
                  <a:tcPr marL="26728" marR="267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731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US" sz="1600">
                          <a:effectLst/>
                          <a:latin typeface="Verdana"/>
                        </a:rPr>
                        <a:t>1</a:t>
                      </a:r>
                      <a:endParaRPr lang="en-US" sz="1600">
                        <a:effectLst/>
                      </a:endParaRPr>
                    </a:p>
                  </a:txBody>
                  <a:tcPr marL="26728" marR="267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600">
                          <a:effectLst/>
                          <a:latin typeface="Verdana"/>
                        </a:rPr>
                        <a:t>002/001</a:t>
                      </a:r>
                      <a:endParaRPr lang="en-US" sz="1600">
                        <a:effectLst/>
                      </a:endParaRPr>
                    </a:p>
                  </a:txBody>
                  <a:tcPr marL="26728" marR="267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US" sz="1600">
                          <a:effectLst/>
                          <a:latin typeface="Verdana"/>
                        </a:rPr>
                        <a:t>2</a:t>
                      </a:r>
                      <a:endParaRPr lang="en-US" sz="1600">
                        <a:effectLst/>
                      </a:endParaRPr>
                    </a:p>
                  </a:txBody>
                  <a:tcPr marL="26728" marR="267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731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US" sz="1600">
                          <a:effectLst/>
                          <a:latin typeface="Verdana"/>
                        </a:rPr>
                        <a:t>2</a:t>
                      </a:r>
                      <a:endParaRPr lang="en-US" sz="1600">
                        <a:effectLst/>
                      </a:endParaRPr>
                    </a:p>
                  </a:txBody>
                  <a:tcPr marL="26728" marR="267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600">
                          <a:effectLst/>
                          <a:latin typeface="Verdana"/>
                        </a:rPr>
                        <a:t>003/002</a:t>
                      </a:r>
                      <a:endParaRPr lang="en-US" sz="1600">
                        <a:effectLst/>
                      </a:endParaRPr>
                    </a:p>
                  </a:txBody>
                  <a:tcPr marL="26728" marR="267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US" sz="1600">
                          <a:effectLst/>
                          <a:latin typeface="Verdana"/>
                        </a:rPr>
                        <a:t>1.5</a:t>
                      </a:r>
                      <a:endParaRPr lang="en-US" sz="1600">
                        <a:effectLst/>
                      </a:endParaRPr>
                    </a:p>
                  </a:txBody>
                  <a:tcPr marL="26728" marR="267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463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US" sz="1600">
                          <a:effectLst/>
                          <a:latin typeface="Verdana"/>
                        </a:rPr>
                        <a:t>3</a:t>
                      </a:r>
                      <a:endParaRPr lang="en-US" sz="1600">
                        <a:effectLst/>
                      </a:endParaRPr>
                    </a:p>
                  </a:txBody>
                  <a:tcPr marL="26728" marR="267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600">
                          <a:effectLst/>
                          <a:latin typeface="Verdana"/>
                        </a:rPr>
                        <a:t>005/003</a:t>
                      </a:r>
                      <a:endParaRPr lang="en-US" sz="1600">
                        <a:effectLst/>
                      </a:endParaRPr>
                    </a:p>
                  </a:txBody>
                  <a:tcPr marL="26728" marR="267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US" sz="1600" dirty="0">
                          <a:effectLst/>
                          <a:latin typeface="Verdana"/>
                        </a:rPr>
                        <a:t>1.666666667</a:t>
                      </a:r>
                      <a:endParaRPr lang="en-US" sz="1600" dirty="0">
                        <a:effectLst/>
                      </a:endParaRPr>
                    </a:p>
                  </a:txBody>
                  <a:tcPr marL="26728" marR="267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731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US" sz="1600">
                          <a:effectLst/>
                          <a:latin typeface="Verdana"/>
                        </a:rPr>
                        <a:t>5</a:t>
                      </a:r>
                      <a:endParaRPr lang="en-US" sz="1600">
                        <a:effectLst/>
                      </a:endParaRPr>
                    </a:p>
                  </a:txBody>
                  <a:tcPr marL="26728" marR="267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600">
                          <a:effectLst/>
                          <a:latin typeface="Verdana"/>
                        </a:rPr>
                        <a:t>008/005</a:t>
                      </a:r>
                      <a:endParaRPr lang="en-US" sz="1600">
                        <a:effectLst/>
                      </a:endParaRPr>
                    </a:p>
                  </a:txBody>
                  <a:tcPr marL="26728" marR="267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US" sz="1600">
                          <a:effectLst/>
                          <a:latin typeface="Verdana"/>
                        </a:rPr>
                        <a:t>1.6</a:t>
                      </a:r>
                      <a:endParaRPr lang="en-US" sz="1600">
                        <a:effectLst/>
                      </a:endParaRPr>
                    </a:p>
                  </a:txBody>
                  <a:tcPr marL="26728" marR="267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731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US" sz="1600">
                          <a:effectLst/>
                          <a:latin typeface="Verdana"/>
                        </a:rPr>
                        <a:t>8</a:t>
                      </a:r>
                      <a:endParaRPr lang="en-US" sz="1600">
                        <a:effectLst/>
                      </a:endParaRPr>
                    </a:p>
                  </a:txBody>
                  <a:tcPr marL="26728" marR="267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600">
                          <a:effectLst/>
                          <a:latin typeface="Verdana"/>
                        </a:rPr>
                        <a:t>13/8</a:t>
                      </a:r>
                      <a:endParaRPr lang="en-US" sz="1600">
                        <a:effectLst/>
                      </a:endParaRPr>
                    </a:p>
                  </a:txBody>
                  <a:tcPr marL="26728" marR="267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US" sz="1600">
                          <a:effectLst/>
                          <a:latin typeface="Verdana"/>
                        </a:rPr>
                        <a:t>1.625</a:t>
                      </a:r>
                      <a:endParaRPr lang="en-US" sz="1600">
                        <a:effectLst/>
                      </a:endParaRPr>
                    </a:p>
                  </a:txBody>
                  <a:tcPr marL="26728" marR="267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463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US" sz="1600" dirty="0">
                          <a:effectLst/>
                          <a:latin typeface="Verdana"/>
                        </a:rPr>
                        <a:t>13</a:t>
                      </a:r>
                      <a:endParaRPr lang="en-US" sz="1600" dirty="0">
                        <a:effectLst/>
                      </a:endParaRPr>
                    </a:p>
                  </a:txBody>
                  <a:tcPr marL="26728" marR="267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600">
                          <a:effectLst/>
                          <a:latin typeface="Verdana"/>
                        </a:rPr>
                        <a:t>21/13</a:t>
                      </a:r>
                      <a:endParaRPr lang="en-US" sz="1600">
                        <a:effectLst/>
                      </a:endParaRPr>
                    </a:p>
                  </a:txBody>
                  <a:tcPr marL="26728" marR="267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US" sz="1600">
                          <a:effectLst/>
                          <a:latin typeface="Verdana"/>
                        </a:rPr>
                        <a:t>1.615384615</a:t>
                      </a:r>
                      <a:endParaRPr lang="en-US" sz="1600">
                        <a:effectLst/>
                      </a:endParaRPr>
                    </a:p>
                  </a:txBody>
                  <a:tcPr marL="26728" marR="267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463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US" sz="1600">
                          <a:effectLst/>
                          <a:latin typeface="Verdana"/>
                        </a:rPr>
                        <a:t>21</a:t>
                      </a:r>
                      <a:endParaRPr lang="en-US" sz="1600">
                        <a:effectLst/>
                      </a:endParaRPr>
                    </a:p>
                  </a:txBody>
                  <a:tcPr marL="26728" marR="267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600">
                          <a:effectLst/>
                          <a:latin typeface="Verdana"/>
                        </a:rPr>
                        <a:t>34/21</a:t>
                      </a:r>
                      <a:endParaRPr lang="en-US" sz="1600">
                        <a:effectLst/>
                      </a:endParaRPr>
                    </a:p>
                  </a:txBody>
                  <a:tcPr marL="26728" marR="267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US" sz="1600" dirty="0">
                          <a:effectLst/>
                          <a:latin typeface="Verdana"/>
                        </a:rPr>
                        <a:t>1.619047619</a:t>
                      </a:r>
                      <a:endParaRPr lang="en-US" sz="1600" dirty="0">
                        <a:effectLst/>
                      </a:endParaRPr>
                    </a:p>
                  </a:txBody>
                  <a:tcPr marL="26728" marR="267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463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US" sz="1600">
                          <a:effectLst/>
                          <a:latin typeface="Verdana"/>
                        </a:rPr>
                        <a:t>34</a:t>
                      </a:r>
                      <a:endParaRPr lang="en-US" sz="1600">
                        <a:effectLst/>
                      </a:endParaRPr>
                    </a:p>
                  </a:txBody>
                  <a:tcPr marL="26728" marR="267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600">
                          <a:effectLst/>
                          <a:latin typeface="Verdana"/>
                        </a:rPr>
                        <a:t>55/34</a:t>
                      </a:r>
                      <a:endParaRPr lang="en-US" sz="1600">
                        <a:effectLst/>
                      </a:endParaRPr>
                    </a:p>
                  </a:txBody>
                  <a:tcPr marL="26728" marR="267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US" sz="1600">
                          <a:effectLst/>
                          <a:latin typeface="Verdana"/>
                        </a:rPr>
                        <a:t>1.617647059</a:t>
                      </a:r>
                      <a:endParaRPr lang="en-US" sz="1600">
                        <a:effectLst/>
                      </a:endParaRPr>
                    </a:p>
                  </a:txBody>
                  <a:tcPr marL="26728" marR="267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463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US" sz="1600">
                          <a:effectLst/>
                          <a:latin typeface="Verdana"/>
                        </a:rPr>
                        <a:t>55</a:t>
                      </a:r>
                      <a:endParaRPr lang="en-US" sz="1600">
                        <a:effectLst/>
                      </a:endParaRPr>
                    </a:p>
                  </a:txBody>
                  <a:tcPr marL="26728" marR="267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600" dirty="0">
                          <a:effectLst/>
                          <a:latin typeface="Verdana"/>
                        </a:rPr>
                        <a:t>89/55</a:t>
                      </a:r>
                      <a:endParaRPr lang="en-US" sz="1600" dirty="0">
                        <a:effectLst/>
                      </a:endParaRPr>
                    </a:p>
                  </a:txBody>
                  <a:tcPr marL="26728" marR="267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US" sz="1600">
                          <a:effectLst/>
                          <a:latin typeface="Verdana"/>
                        </a:rPr>
                        <a:t>1.618181818</a:t>
                      </a:r>
                      <a:endParaRPr lang="en-US" sz="1600">
                        <a:effectLst/>
                      </a:endParaRPr>
                    </a:p>
                  </a:txBody>
                  <a:tcPr marL="26728" marR="267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463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US" sz="1600">
                          <a:effectLst/>
                          <a:latin typeface="Verdana"/>
                        </a:rPr>
                        <a:t>89</a:t>
                      </a:r>
                      <a:endParaRPr lang="en-US" sz="1600">
                        <a:effectLst/>
                      </a:endParaRPr>
                    </a:p>
                  </a:txBody>
                  <a:tcPr marL="26728" marR="267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600">
                          <a:effectLst/>
                          <a:latin typeface="Verdana"/>
                        </a:rPr>
                        <a:t>144/89</a:t>
                      </a:r>
                      <a:endParaRPr lang="en-US" sz="1600">
                        <a:effectLst/>
                      </a:endParaRPr>
                    </a:p>
                  </a:txBody>
                  <a:tcPr marL="26728" marR="267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US" sz="1600">
                          <a:effectLst/>
                          <a:latin typeface="Verdana"/>
                        </a:rPr>
                        <a:t>1.617977528</a:t>
                      </a:r>
                      <a:endParaRPr lang="en-US" sz="1600">
                        <a:effectLst/>
                      </a:endParaRPr>
                    </a:p>
                  </a:txBody>
                  <a:tcPr marL="26728" marR="267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463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US" sz="1600">
                          <a:effectLst/>
                          <a:latin typeface="Verdana"/>
                        </a:rPr>
                        <a:t>144</a:t>
                      </a:r>
                      <a:endParaRPr lang="en-US" sz="1600">
                        <a:effectLst/>
                      </a:endParaRPr>
                    </a:p>
                  </a:txBody>
                  <a:tcPr marL="26728" marR="267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600">
                          <a:effectLst/>
                          <a:latin typeface="Verdana"/>
                        </a:rPr>
                        <a:t>233/144</a:t>
                      </a:r>
                      <a:endParaRPr lang="en-US" sz="1600">
                        <a:effectLst/>
                      </a:endParaRPr>
                    </a:p>
                  </a:txBody>
                  <a:tcPr marL="26728" marR="267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US" sz="1600" dirty="0">
                          <a:effectLst/>
                          <a:latin typeface="Verdana"/>
                        </a:rPr>
                        <a:t>1.618055556</a:t>
                      </a:r>
                      <a:endParaRPr lang="en-US" sz="1600" dirty="0">
                        <a:effectLst/>
                      </a:endParaRPr>
                    </a:p>
                  </a:txBody>
                  <a:tcPr marL="26728" marR="2672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609600" y="5105400"/>
            <a:ext cx="81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http://www.livescience.com/37704-phi-golden-ratio.html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609600" y="5732699"/>
            <a:ext cx="7772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http://mathworld.wolfram.com/GoldenRatio.html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803262" y="381000"/>
            <a:ext cx="40430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GOLDEN RATIO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13826-65DA-494F-991A-4812B6CDC18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146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53362" y="1437925"/>
            <a:ext cx="6172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http://www.phimatrix.com/stock-market-analysis/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64248" y="976259"/>
            <a:ext cx="28728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Accounting &amp; Management :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64248" y="2479156"/>
            <a:ext cx="44097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http://www.goldennumber.net/architecture/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64248" y="2109824"/>
            <a:ext cx="2110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Civil &amp; Architecture :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53362" y="3544669"/>
            <a:ext cx="55345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http://www.phimatrix.com/product-design-golden-ratio/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53362" y="3175337"/>
            <a:ext cx="3226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Product Design &amp; Visual Design :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53362" y="4611469"/>
            <a:ext cx="76177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http://www.news.utoronto.ca/researchers-discover-new-golden-ratios-female-facial-beauty-0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53362" y="4242137"/>
            <a:ext cx="2591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Psychology &amp; perception</a:t>
            </a:r>
            <a:r>
              <a:rPr lang="en-US" i="1" dirty="0" smtClean="0"/>
              <a:t> 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13826-65DA-494F-991A-4812B6CDC18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297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25.media.tumblr.com/603017fc7cb136f128dd97276e5f4c66/tumblr_n0aqtbTyMf1trj7l0o1_5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86200"/>
            <a:ext cx="2614491" cy="2102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http://www.tuvie.com/wp-content/uploads/campus-eco-car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54" y="533400"/>
            <a:ext cx="4949475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20754" y="348734"/>
            <a:ext cx="3226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Product Design &amp; Visual Design :</a:t>
            </a:r>
            <a:endParaRPr lang="en-US" dirty="0"/>
          </a:p>
        </p:txBody>
      </p:sp>
      <p:pic>
        <p:nvPicPr>
          <p:cNvPr id="1028" name="Picture 4" descr="http://www.muir.ca/letour/harmony/images/cnTowerGOLD100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199" y="728952"/>
            <a:ext cx="3057525" cy="4943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791200" y="348734"/>
            <a:ext cx="2110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Civil &amp; Architecture :</a:t>
            </a:r>
            <a:endParaRPr lang="en-US" dirty="0"/>
          </a:p>
        </p:txBody>
      </p:sp>
      <p:pic>
        <p:nvPicPr>
          <p:cNvPr id="1030" name="Picture 6" descr="http://25.media.tumblr.com/22ed11d326ce4fb6a4f25e776cf8bd90/tumblr_mevk3bb54r1s0osfzo1_r1_128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4834" y="3886200"/>
            <a:ext cx="237539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s-media-cache-ak0.pinimg.com/736x/79/64/cb/7964cb2c73fdef43567efe0245d310d5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64" r="8657"/>
          <a:stretch/>
        </p:blipFill>
        <p:spPr bwMode="auto">
          <a:xfrm>
            <a:off x="7314518" y="4038600"/>
            <a:ext cx="1764983" cy="2385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13826-65DA-494F-991A-4812B6CDC18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298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13826-65DA-494F-991A-4812B6CDC18B}" type="slidenum">
              <a:rPr lang="en-US" smtClean="0"/>
              <a:t>6</a:t>
            </a:fld>
            <a:endParaRPr lang="en-US"/>
          </a:p>
        </p:txBody>
      </p:sp>
      <p:pic>
        <p:nvPicPr>
          <p:cNvPr id="1026" name="Picture 2" descr="http://www.greshamsmith.com/GreshamSmith/media/Blogs/2015-04-Images/head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1159" y="4050963"/>
            <a:ext cx="5715000" cy="2209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4" descr="Image result for golden ratio in house desig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http://schlosserdesign.net/wp-content/uploads/2013/06/Golden_Ratio_In_Modern_Desig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57200"/>
            <a:ext cx="5821679" cy="3624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61764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112</Words>
  <Application>Microsoft Office PowerPoint</Application>
  <PresentationFormat>On-screen Show (4:3)</PresentationFormat>
  <Paragraphs>72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19</cp:revision>
  <cp:lastPrinted>2015-10-08T04:22:50Z</cp:lastPrinted>
  <dcterms:created xsi:type="dcterms:W3CDTF">2015-10-08T01:32:58Z</dcterms:created>
  <dcterms:modified xsi:type="dcterms:W3CDTF">2015-10-08T04:31:08Z</dcterms:modified>
</cp:coreProperties>
</file>