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 id="273" r:id="rId19"/>
    <p:sldId id="274" r:id="rId20"/>
    <p:sldId id="280" r:id="rId21"/>
    <p:sldId id="277" r:id="rId22"/>
    <p:sldId id="278" r:id="rId23"/>
    <p:sldId id="281" r:id="rId24"/>
    <p:sldId id="279"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2C897EB-3E4D-4109-A100-AD58269306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CD562D-30B1-48DA-ABA4-5A8A7D2F36FF}" type="datetimeFigureOut">
              <a:rPr lang="en-US" smtClean="0"/>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2C897EB-3E4D-4109-A100-AD5826930655}"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7CD562D-30B1-48DA-ABA4-5A8A7D2F36FF}" type="datetimeFigureOut">
              <a:rPr lang="en-US" smtClean="0"/>
              <a:t>4/1/2013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C897EB-3E4D-4109-A100-AD58269306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ERGONOMICS</a:t>
            </a:r>
            <a:endParaRPr lang="en-US" dirty="0"/>
          </a:p>
        </p:txBody>
      </p:sp>
      <p:sp>
        <p:nvSpPr>
          <p:cNvPr id="3" name="Subtitle 2"/>
          <p:cNvSpPr>
            <a:spLocks noGrp="1"/>
          </p:cNvSpPr>
          <p:nvPr>
            <p:ph type="subTitle" idx="1"/>
          </p:nvPr>
        </p:nvSpPr>
        <p:spPr/>
        <p:txBody>
          <a:bodyPr>
            <a:noAutofit/>
          </a:bodyPr>
          <a:lstStyle/>
          <a:p>
            <a:r>
              <a:rPr lang="en-US" sz="9600" b="1" dirty="0" smtClean="0"/>
              <a:t>VISUAL DISPLAY</a:t>
            </a:r>
            <a:endParaRPr lang="en-US" sz="9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410" y="205128"/>
            <a:ext cx="2047875" cy="97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4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according to type of information displayed</a:t>
            </a:r>
            <a:endParaRPr lang="en-US" dirty="0"/>
          </a:p>
        </p:txBody>
      </p:sp>
      <p:sp>
        <p:nvSpPr>
          <p:cNvPr id="3" name="Content Placeholder 2"/>
          <p:cNvSpPr>
            <a:spLocks noGrp="1"/>
          </p:cNvSpPr>
          <p:nvPr>
            <p:ph idx="1"/>
          </p:nvPr>
        </p:nvSpPr>
        <p:spPr/>
        <p:txBody>
          <a:bodyPr/>
          <a:lstStyle/>
          <a:p>
            <a:r>
              <a:rPr lang="en-US" b="1" dirty="0"/>
              <a:t>QUANTITATIVE </a:t>
            </a:r>
            <a:r>
              <a:rPr lang="en-US" b="1" dirty="0" smtClean="0"/>
              <a:t>DISPLAYS</a:t>
            </a:r>
          </a:p>
          <a:p>
            <a:r>
              <a:rPr lang="en-US" b="1" dirty="0"/>
              <a:t>QUALITATIVE </a:t>
            </a:r>
            <a:r>
              <a:rPr lang="en-US" b="1" dirty="0" smtClean="0"/>
              <a:t>DISPLAYS</a:t>
            </a:r>
          </a:p>
          <a:p>
            <a:r>
              <a:rPr lang="en-US" b="1" dirty="0"/>
              <a:t>REPRESENTATIONAL DISPLAYS</a:t>
            </a:r>
            <a:endParaRPr lang="en-US" dirty="0"/>
          </a:p>
        </p:txBody>
      </p:sp>
    </p:spTree>
    <p:extLst>
      <p:ext uri="{BB962C8B-B14F-4D97-AF65-F5344CB8AC3E}">
        <p14:creationId xmlns:p14="http://schemas.microsoft.com/office/powerpoint/2010/main" val="346862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QUANTITATIVE DISPLAYS</a:t>
            </a:r>
            <a:r>
              <a:rPr lang="en-US" dirty="0"/>
              <a:t> </a:t>
            </a:r>
          </a:p>
        </p:txBody>
      </p:sp>
      <p:sp>
        <p:nvSpPr>
          <p:cNvPr id="3" name="Content Placeholder 2"/>
          <p:cNvSpPr>
            <a:spLocks noGrp="1"/>
          </p:cNvSpPr>
          <p:nvPr>
            <p:ph idx="1"/>
          </p:nvPr>
        </p:nvSpPr>
        <p:spPr/>
        <p:txBody>
          <a:bodyPr>
            <a:normAutofit/>
          </a:bodyPr>
          <a:lstStyle/>
          <a:p>
            <a:r>
              <a:rPr lang="en-US" sz="1800" dirty="0" smtClean="0"/>
              <a:t>Quantitative </a:t>
            </a:r>
            <a:r>
              <a:rPr lang="en-US" sz="1800" dirty="0"/>
              <a:t>displays show exact information. </a:t>
            </a:r>
            <a:endParaRPr lang="en-US" sz="1800" dirty="0" smtClean="0"/>
          </a:p>
          <a:p>
            <a:pPr lvl="1"/>
            <a:r>
              <a:rPr lang="en-US" sz="1800" dirty="0" smtClean="0"/>
              <a:t>Digital </a:t>
            </a:r>
            <a:r>
              <a:rPr lang="en-US" sz="1800" dirty="0"/>
              <a:t>quantitative displays present information directly as numbers, for example, the clock on your computer. </a:t>
            </a:r>
            <a:endParaRPr lang="en-US" sz="1800" dirty="0" smtClean="0"/>
          </a:p>
          <a:p>
            <a:pPr lvl="1"/>
            <a:r>
              <a:rPr lang="en-US" sz="1800" dirty="0" smtClean="0"/>
              <a:t>Analogue </a:t>
            </a:r>
            <a:r>
              <a:rPr lang="en-US" sz="1800" dirty="0"/>
              <a:t>quantitative displays can also be used where a length or angle represents the information, for example, a thermometer where the length of mercury or alcohol represents the temperature. The use of a particular quantitative display depends on the kind of information that is required. If you need a precise reading, then digital indicators are most easily read. </a:t>
            </a:r>
            <a:endParaRPr lang="en-US" sz="1800" dirty="0"/>
          </a:p>
          <a:p>
            <a:endParaRPr lang="en-US" sz="1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22193"/>
            <a:ext cx="1752600" cy="111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782" y="3416400"/>
            <a:ext cx="914400" cy="192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32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QUALITATIVE DISPLAYS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1600" dirty="0" smtClean="0"/>
              <a:t>Qualitative </a:t>
            </a:r>
            <a:r>
              <a:rPr lang="en-US" sz="1600" dirty="0"/>
              <a:t>displays give information about particular states, for example, hot or cold, alarm or no alarm. These displays can provide information about rate of change or direction of deviation from a desired value. These displays may include indicators and warning devices. They can be used in circumstances where you only need to know that a certain condition exists, for example, when the temperature is too hot or too cold, as in the case of an indicator light on an iron which goes out when the iron is up to temperature. The specific value is not needed, although that may be conveyed to you by other, quantitative visual displays. </a:t>
            </a:r>
            <a:endParaRPr lang="en-US" sz="1600" dirty="0"/>
          </a:p>
          <a:p>
            <a:endParaRPr lang="en-US" sz="1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5101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971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0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REPRESENTATIONAL DISPLAYS</a:t>
            </a:r>
            <a:endParaRPr lang="en-US" dirty="0"/>
          </a:p>
        </p:txBody>
      </p:sp>
      <p:sp>
        <p:nvSpPr>
          <p:cNvPr id="3" name="Content Placeholder 2"/>
          <p:cNvSpPr>
            <a:spLocks noGrp="1"/>
          </p:cNvSpPr>
          <p:nvPr>
            <p:ph idx="1"/>
          </p:nvPr>
        </p:nvSpPr>
        <p:spPr/>
        <p:txBody>
          <a:bodyPr>
            <a:normAutofit/>
          </a:bodyPr>
          <a:lstStyle/>
          <a:p>
            <a:r>
              <a:rPr lang="en-US" sz="2400" dirty="0"/>
              <a:t>These displays can portray either working models or simplified diagrams of a complex process, system, or machine. They enable you to perceive the functioning of each part of the system or machine in correct relation to the whole system. London Underground and Ordnance Survey maps, and railway signal box mimic diagrams are examples of representational displays. </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217194"/>
            <a:ext cx="3761478" cy="238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99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Design guidelines for displays</a:t>
            </a:r>
            <a:endParaRPr lang="en-US" dirty="0"/>
          </a:p>
        </p:txBody>
      </p:sp>
      <p:sp>
        <p:nvSpPr>
          <p:cNvPr id="3" name="Content Placeholder 2"/>
          <p:cNvSpPr>
            <a:spLocks noGrp="1"/>
          </p:cNvSpPr>
          <p:nvPr>
            <p:ph idx="1"/>
          </p:nvPr>
        </p:nvSpPr>
        <p:spPr/>
        <p:txBody>
          <a:bodyPr>
            <a:normAutofit/>
          </a:bodyPr>
          <a:lstStyle/>
          <a:p>
            <a:r>
              <a:rPr lang="en-US" sz="2400" dirty="0"/>
              <a:t>Viewing distance</a:t>
            </a:r>
            <a:br>
              <a:rPr lang="en-US" sz="2400" dirty="0"/>
            </a:br>
            <a:r>
              <a:rPr lang="en-US" sz="2400" dirty="0"/>
              <a:t>The maximum display viewing distance should be determined by the size of details shown on a display. The reading distance for displays is usually 300-750mm, as many displays have to be read at arm's length and must allow you to reach or adjust controls. Displays must be optimally positioned within your field of view.</a:t>
            </a:r>
            <a:br>
              <a:rPr lang="en-US" sz="2400" dirty="0"/>
            </a:br>
            <a:r>
              <a:rPr lang="en-US" sz="2400" dirty="0"/>
              <a:t> </a:t>
            </a:r>
            <a:endParaRPr lang="en-US" sz="2400" dirty="0"/>
          </a:p>
          <a:p>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86200"/>
            <a:ext cx="601741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17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Illumination</a:t>
            </a:r>
            <a:br>
              <a:rPr lang="en-US" dirty="0"/>
            </a:br>
            <a:endParaRPr lang="en-US" dirty="0"/>
          </a:p>
        </p:txBody>
      </p:sp>
      <p:sp>
        <p:nvSpPr>
          <p:cNvPr id="3" name="Content Placeholder 2"/>
          <p:cNvSpPr>
            <a:spLocks noGrp="1"/>
          </p:cNvSpPr>
          <p:nvPr>
            <p:ph idx="1"/>
          </p:nvPr>
        </p:nvSpPr>
        <p:spPr/>
        <p:txBody>
          <a:bodyPr/>
          <a:lstStyle/>
          <a:p>
            <a:r>
              <a:rPr lang="en-US" dirty="0" smtClean="0"/>
              <a:t>Displays </a:t>
            </a:r>
            <a:r>
              <a:rPr lang="en-US" dirty="0"/>
              <a:t>may have their own internal or back-lighting, but if not, their design should be suited to the lowest expected lighting level.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82" y="2819400"/>
            <a:ext cx="265489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7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of view</a:t>
            </a:r>
          </a:p>
        </p:txBody>
      </p:sp>
      <p:sp>
        <p:nvSpPr>
          <p:cNvPr id="3" name="Content Placeholder 2"/>
          <p:cNvSpPr>
            <a:spLocks noGrp="1"/>
          </p:cNvSpPr>
          <p:nvPr>
            <p:ph idx="1"/>
          </p:nvPr>
        </p:nvSpPr>
        <p:spPr/>
        <p:txBody>
          <a:bodyPr/>
          <a:lstStyle/>
          <a:p>
            <a:r>
              <a:rPr lang="en-US" dirty="0"/>
              <a:t/>
            </a:r>
            <a:br>
              <a:rPr lang="en-US" dirty="0"/>
            </a:br>
            <a:r>
              <a:rPr lang="en-US" sz="2400" dirty="0"/>
              <a:t>The preferred angle of view for displays (the angle at which the display plane is positioned with regard to the person monitoring it) should be 90 degrees. This is especially important with large picture displays as positioning them at an angle may cause parts of the display to be hidden from your eyes.</a:t>
            </a:r>
            <a:endParaRPr lang="en-US" sz="2400"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57600"/>
            <a:ext cx="3941618" cy="186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4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displays</a:t>
            </a:r>
          </a:p>
        </p:txBody>
      </p:sp>
      <p:sp>
        <p:nvSpPr>
          <p:cNvPr id="3" name="Content Placeholder 2"/>
          <p:cNvSpPr>
            <a:spLocks noGrp="1"/>
          </p:cNvSpPr>
          <p:nvPr>
            <p:ph idx="1"/>
          </p:nvPr>
        </p:nvSpPr>
        <p:spPr/>
        <p:txBody>
          <a:bodyPr>
            <a:normAutofit/>
          </a:bodyPr>
          <a:lstStyle/>
          <a:p>
            <a:r>
              <a:rPr lang="en-US" sz="1800" dirty="0"/>
              <a:t/>
            </a:r>
            <a:br>
              <a:rPr lang="en-US" sz="1800" dirty="0"/>
            </a:br>
            <a:r>
              <a:rPr lang="en-US" sz="1800" dirty="0"/>
              <a:t>For these complex displays you will almost invariably have to divide attention between a number of tasks, as well as the displays themselves. Any inconsistencies in the manner of information-representation among the displays will be confusing, and will reduce your speed of reaction to a change indicated by a display, or even cause reading or decision errors. If a number of displays look alike, you may interpret data incorrectly. Each display should be easily distinguishable, and its information not easily confused with that on any other display.</a:t>
            </a:r>
            <a:endParaRPr lang="en-US"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0"/>
            <a:ext cx="5213577"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75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Compatibility with related controls</a:t>
            </a:r>
            <a:br>
              <a:rPr lang="en-US" dirty="0"/>
            </a:br>
            <a:endParaRPr lang="en-US" dirty="0"/>
          </a:p>
        </p:txBody>
      </p:sp>
      <p:sp>
        <p:nvSpPr>
          <p:cNvPr id="3" name="Content Placeholder 2"/>
          <p:cNvSpPr>
            <a:spLocks noGrp="1"/>
          </p:cNvSpPr>
          <p:nvPr>
            <p:ph idx="1"/>
          </p:nvPr>
        </p:nvSpPr>
        <p:spPr/>
        <p:txBody>
          <a:bodyPr/>
          <a:lstStyle/>
          <a:p>
            <a:r>
              <a:rPr lang="en-US" dirty="0"/>
              <a:t> 	</a:t>
            </a:r>
            <a:r>
              <a:rPr lang="en-US" dirty="0" smtClean="0"/>
              <a:t>Displays </a:t>
            </a:r>
            <a:r>
              <a:rPr lang="en-US" dirty="0"/>
              <a:t>and their associated controls should be designed and located so that you can select the correct control and operate it effectively and without error.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46218"/>
            <a:ext cx="4475018" cy="223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50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a:t>
            </a:r>
            <a:r>
              <a:rPr lang="en-US" b="1" dirty="0"/>
              <a:t>design checklist for displays</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What </a:t>
            </a:r>
            <a:r>
              <a:rPr lang="en-US" dirty="0"/>
              <a:t>is the overall objective of the display? </a:t>
            </a:r>
            <a:endParaRPr lang="en-US" dirty="0"/>
          </a:p>
          <a:p>
            <a:r>
              <a:rPr lang="en-US" dirty="0"/>
              <a:t>What information is needed to support the objective? </a:t>
            </a:r>
            <a:endParaRPr lang="en-US" dirty="0"/>
          </a:p>
          <a:p>
            <a:r>
              <a:rPr lang="en-US" dirty="0"/>
              <a:t>What is important about the displayed information? </a:t>
            </a:r>
            <a:endParaRPr lang="en-US" dirty="0"/>
          </a:p>
          <a:p>
            <a:r>
              <a:rPr lang="en-US" dirty="0"/>
              <a:t>Is the information used directly with other information? </a:t>
            </a:r>
            <a:endParaRPr lang="en-US" dirty="0"/>
          </a:p>
          <a:p>
            <a:r>
              <a:rPr lang="en-US" dirty="0"/>
              <a:t>What type of technology will be used for the display (mechanical, electrical)? </a:t>
            </a:r>
            <a:endParaRPr lang="en-US" dirty="0"/>
          </a:p>
          <a:p>
            <a:r>
              <a:rPr lang="en-US" dirty="0"/>
              <a:t>What levels of details and accuracy are required for the displayed information? </a:t>
            </a:r>
            <a:endParaRPr lang="en-US" dirty="0"/>
          </a:p>
          <a:p>
            <a:r>
              <a:rPr lang="en-US" dirty="0"/>
              <a:t>How often will the information change? </a:t>
            </a:r>
            <a:endParaRPr lang="en-US" dirty="0"/>
          </a:p>
          <a:p>
            <a:r>
              <a:rPr lang="en-US" dirty="0"/>
              <a:t>Does the display need to be continuously monitored? </a:t>
            </a:r>
            <a:endParaRPr lang="en-US" dirty="0"/>
          </a:p>
          <a:p>
            <a:r>
              <a:rPr lang="en-US" dirty="0"/>
              <a:t>Is the display output directly influenced by operator input? </a:t>
            </a:r>
            <a:endParaRPr lang="en-US" dirty="0"/>
          </a:p>
          <a:p>
            <a:r>
              <a:rPr lang="en-US" dirty="0"/>
              <a:t>Under what environmental conditions will the display be used/viewed (lighting, noise, distance)? </a:t>
            </a:r>
            <a:endParaRPr lang="en-US" dirty="0"/>
          </a:p>
          <a:p>
            <a:r>
              <a:rPr lang="en-US" dirty="0"/>
              <a:t>What else will the operator be doing while viewing the displays? </a:t>
            </a:r>
            <a:endParaRPr lang="en-US" dirty="0"/>
          </a:p>
          <a:p>
            <a:r>
              <a:rPr lang="en-US" dirty="0"/>
              <a:t>What are the physical and cognitive characteristics of the operators? </a:t>
            </a:r>
            <a:endParaRPr lang="en-US" dirty="0"/>
          </a:p>
          <a:p>
            <a:r>
              <a:rPr lang="en-US" dirty="0"/>
              <a:t>With what other equipment will the display be housed/viewed? </a:t>
            </a:r>
            <a:endParaRPr lang="en-US" dirty="0"/>
          </a:p>
          <a:p>
            <a:r>
              <a:rPr lang="en-US" dirty="0"/>
              <a:t>What sort of errors are likely to be made by the operator? Does the design help to reduce them? </a:t>
            </a:r>
            <a:endParaRPr lang="en-US" dirty="0"/>
          </a:p>
          <a:p>
            <a:endParaRPr lang="en-US" dirty="0"/>
          </a:p>
        </p:txBody>
      </p:sp>
    </p:spTree>
    <p:extLst>
      <p:ext uri="{BB962C8B-B14F-4D97-AF65-F5344CB8AC3E}">
        <p14:creationId xmlns:p14="http://schemas.microsoft.com/office/powerpoint/2010/main" val="232001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 visual display?</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dirty="0"/>
              <a:t>visual display is a device that presents information about objects, events or situations, to you through your eyes. Sometimes the display will be used in addition to information gained by observing the event or situation directly, but in some circumstances the display may be the only source of information available to you.</a:t>
            </a:r>
            <a:br>
              <a:rPr lang="en-US" dirty="0"/>
            </a:br>
            <a:endParaRPr lang="en-US" dirty="0"/>
          </a:p>
          <a:p>
            <a:endParaRPr lang="en-US" dirty="0"/>
          </a:p>
        </p:txBody>
      </p:sp>
    </p:spTree>
    <p:extLst>
      <p:ext uri="{BB962C8B-B14F-4D97-AF65-F5344CB8AC3E}">
        <p14:creationId xmlns:p14="http://schemas.microsoft.com/office/powerpoint/2010/main" val="187503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EXERCISE</a:t>
            </a:r>
            <a:endParaRPr lang="en-US" dirty="0"/>
          </a:p>
        </p:txBody>
      </p:sp>
    </p:spTree>
    <p:extLst>
      <p:ext uri="{BB962C8B-B14F-4D97-AF65-F5344CB8AC3E}">
        <p14:creationId xmlns:p14="http://schemas.microsoft.com/office/powerpoint/2010/main" val="398037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5704317" cy="381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98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966913"/>
            <a:ext cx="57150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43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56855"/>
            <a:ext cx="672123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64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666875"/>
            <a:ext cx="4914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17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066800"/>
            <a:ext cx="358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32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also displays that make use of your other senses: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Auditory </a:t>
            </a:r>
            <a:r>
              <a:rPr lang="en-US" dirty="0"/>
              <a:t>- where information is presented to you via your ears. These displays are good at attracting your attention when vision can't be used (at night or with someone with limited sight, for example). Because of the ability of audio alarms to attract attention, they are often used to draw your attention to something (a car indicator clicking), and as emergency alarm systems (a fire alarm). </a:t>
            </a:r>
            <a:endParaRPr lang="en-US" dirty="0"/>
          </a:p>
          <a:p>
            <a:r>
              <a:rPr lang="en-US" dirty="0"/>
              <a:t>Tactile - where information is presented to you via your sense of touch. The human tactile system is not as sensitive to differences or changes in stimulus as either the visual or auditory systems. An example of a tactile display is the Braille alphabet for the blind. The tactile sense can also tell you subtle information like temperature or surface condition (wet, sticky, slimy etc.) Have you ever felt a radiator to see if it is warming up?</a:t>
            </a:r>
            <a:endParaRPr lang="en-US" dirty="0"/>
          </a:p>
          <a:p>
            <a:pPr lvl="1"/>
            <a:r>
              <a:rPr lang="en-US" dirty="0"/>
              <a:t>Some items can combine all three forms of display - your mobile phone is one example. You can read text messages from the screen, you can hear it ring and you can feel it vibrate! </a:t>
            </a:r>
            <a:endParaRPr lang="en-US" dirty="0"/>
          </a:p>
        </p:txBody>
      </p:sp>
    </p:spTree>
    <p:extLst>
      <p:ext uri="{BB962C8B-B14F-4D97-AF65-F5344CB8AC3E}">
        <p14:creationId xmlns:p14="http://schemas.microsoft.com/office/powerpoint/2010/main" val="64992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Verdana"/>
              </a:rPr>
              <a:t>Effective visual displays</a:t>
            </a:r>
            <a:r>
              <a:rPr lang="en-US" dirty="0"/>
              <a:t>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2361362"/>
              </p:ext>
            </p:extLst>
          </p:nvPr>
        </p:nvGraphicFramePr>
        <p:xfrm>
          <a:off x="1219201" y="1295400"/>
          <a:ext cx="7340282" cy="4804410"/>
        </p:xfrm>
        <a:graphic>
          <a:graphicData uri="http://schemas.openxmlformats.org/drawingml/2006/table">
            <a:tbl>
              <a:tblPr/>
              <a:tblGrid>
                <a:gridCol w="7340282"/>
              </a:tblGrid>
              <a:tr h="353624">
                <a:tc>
                  <a:txBody>
                    <a:bodyPr/>
                    <a:lstStyle/>
                    <a:p>
                      <a:pPr algn="ctr"/>
                      <a:endParaRPr lang="en-US" dirty="0"/>
                    </a:p>
                  </a:txBody>
                  <a:tcPr marL="28575" marR="28575" marT="28575" marB="28575" anchor="ctr">
                    <a:lnL>
                      <a:noFill/>
                    </a:lnL>
                    <a:lnR>
                      <a:noFill/>
                    </a:lnR>
                    <a:lnT>
                      <a:noFill/>
                    </a:lnT>
                    <a:lnB>
                      <a:noFill/>
                    </a:lnB>
                    <a:solidFill>
                      <a:srgbClr val="CCFF99"/>
                    </a:solidFill>
                  </a:tcPr>
                </a:tc>
              </a:tr>
              <a:tr h="4450786">
                <a:tc>
                  <a:txBody>
                    <a:bodyPr/>
                    <a:lstStyle/>
                    <a:p>
                      <a:r>
                        <a:rPr lang="en-US" dirty="0">
                          <a:latin typeface="Verdana"/>
                        </a:rPr>
                        <a:t>Displays will generally be effective if they have:</a:t>
                      </a:r>
                      <a:endParaRPr lang="en-US" dirty="0"/>
                    </a:p>
                    <a:p>
                      <a:r>
                        <a:rPr lang="en-US" dirty="0">
                          <a:latin typeface="Verdana"/>
                        </a:rPr>
                        <a:t>Good </a:t>
                      </a:r>
                      <a:r>
                        <a:rPr lang="en-US" b="1" i="1" dirty="0">
                          <a:latin typeface="Verdana"/>
                        </a:rPr>
                        <a:t>visibility</a:t>
                      </a:r>
                      <a:r>
                        <a:rPr lang="en-US" dirty="0">
                          <a:latin typeface="Verdana"/>
                        </a:rPr>
                        <a:t> - you can easily and clearly see the displays. To attract attention visually, the display must be within your field of vision and should flash or change in some other way. Humans are very good at detecting movement.</a:t>
                      </a:r>
                      <a:endParaRPr lang="en-US" dirty="0"/>
                    </a:p>
                    <a:p>
                      <a:r>
                        <a:rPr lang="en-US" dirty="0">
                          <a:latin typeface="Verdana"/>
                        </a:rPr>
                        <a:t>Good </a:t>
                      </a:r>
                      <a:r>
                        <a:rPr lang="en-US" b="1" i="1" dirty="0">
                          <a:latin typeface="Verdana"/>
                        </a:rPr>
                        <a:t>comprehension</a:t>
                      </a:r>
                      <a:r>
                        <a:rPr lang="en-US" dirty="0">
                          <a:latin typeface="Verdana"/>
                        </a:rPr>
                        <a:t> – you can make the correct decisions and control actions with minimum effort and delay, and with as few errors as possible, because you have understood the displayed information.</a:t>
                      </a:r>
                      <a:endParaRPr lang="en-US" dirty="0"/>
                    </a:p>
                    <a:p>
                      <a:r>
                        <a:rPr lang="en-US" dirty="0">
                          <a:latin typeface="Verdana"/>
                        </a:rPr>
                        <a:t>Good </a:t>
                      </a:r>
                      <a:r>
                        <a:rPr lang="en-US" b="1" i="1" dirty="0">
                          <a:latin typeface="Verdana"/>
                        </a:rPr>
                        <a:t>compatibility</a:t>
                      </a:r>
                      <a:r>
                        <a:rPr lang="en-US" dirty="0">
                          <a:latin typeface="Verdana"/>
                        </a:rPr>
                        <a:t> - the display can be used easily with others and you are not confused by any different types used. It can easily be seen and understood in the space and lighting in which it is used. The movement and layout of displays matches those of their controls.</a:t>
                      </a:r>
                      <a:endParaRPr lang="en-US" dirty="0"/>
                    </a:p>
                  </a:txBody>
                  <a:tcPr marL="28575" marR="28575" marT="28575" marB="28575" anchor="ctr">
                    <a:lnL>
                      <a:noFill/>
                    </a:lnL>
                    <a:lnR>
                      <a:noFill/>
                    </a:lnR>
                    <a:lnT>
                      <a:noFill/>
                    </a:lnT>
                    <a:lnB>
                      <a:noFill/>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162150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display</a:t>
            </a:r>
            <a:endParaRPr lang="en-US" dirty="0"/>
          </a:p>
        </p:txBody>
      </p:sp>
      <p:sp>
        <p:nvSpPr>
          <p:cNvPr id="3" name="Content Placeholder 2"/>
          <p:cNvSpPr>
            <a:spLocks noGrp="1"/>
          </p:cNvSpPr>
          <p:nvPr>
            <p:ph idx="1"/>
          </p:nvPr>
        </p:nvSpPr>
        <p:spPr/>
        <p:txBody>
          <a:bodyPr/>
          <a:lstStyle/>
          <a:p>
            <a:r>
              <a:rPr lang="en-US" b="1" dirty="0" smtClean="0"/>
              <a:t>DIALS</a:t>
            </a:r>
            <a:r>
              <a:rPr lang="en-US" dirty="0"/>
              <a:t>   </a:t>
            </a:r>
          </a:p>
          <a:p>
            <a:r>
              <a:rPr lang="en-US" dirty="0"/>
              <a:t>Dials have a graduated scale on which the indication of a value is shown by a pointer. </a:t>
            </a:r>
            <a:endParaRPr lang="en-US" dirty="0"/>
          </a:p>
          <a:p>
            <a:endParaRPr lang="en-US" dirty="0"/>
          </a:p>
        </p:txBody>
      </p:sp>
      <p:pic>
        <p:nvPicPr>
          <p:cNvPr id="3075" name="Picture 3" descr="http://www.ergonomics4schools.com/images/lzone/dispana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2057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ergonomics4schools.com/images/lzone/dispdi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51644"/>
            <a:ext cx="2847976" cy="165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1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INDICATORS</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smtClean="0"/>
              <a:t>These </a:t>
            </a:r>
            <a:r>
              <a:rPr lang="en-US" dirty="0"/>
              <a:t>displays have no graduated scale, but display text or numeric information, or show the state of a system. </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990543"/>
            <a:ext cx="2590800" cy="235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564" y="3954916"/>
            <a:ext cx="2490787" cy="242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07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WARNING DEVICES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Warning displays call for your attention and will require you to take some action, for example, a red traffic light means that you must stop your vehicle.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978783"/>
            <a:ext cx="1145258" cy="249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13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COUNTERS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Counters show information directly as numbers.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1914525"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56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ANALOGUE v</a:t>
            </a:r>
            <a:r>
              <a:rPr lang="en-US" b="1" dirty="0"/>
              <a:t> </a:t>
            </a:r>
            <a:r>
              <a:rPr lang="en-US" b="1" dirty="0" smtClean="0"/>
              <a:t>DIGITAL</a:t>
            </a:r>
            <a:endParaRPr lang="en-US" dirty="0"/>
          </a:p>
        </p:txBody>
      </p:sp>
      <p:sp>
        <p:nvSpPr>
          <p:cNvPr id="3" name="Content Placeholder 2"/>
          <p:cNvSpPr>
            <a:spLocks noGrp="1"/>
          </p:cNvSpPr>
          <p:nvPr>
            <p:ph idx="1"/>
          </p:nvPr>
        </p:nvSpPr>
        <p:spPr/>
        <p:txBody>
          <a:bodyPr>
            <a:normAutofit/>
          </a:bodyPr>
          <a:lstStyle/>
          <a:p>
            <a:r>
              <a:rPr lang="en-US" sz="1800" dirty="0"/>
              <a:t>An ANALOGUE display generally shows a pointer and a scale. The position of the pointer on the scale continually corresponds to the value that the display represents.</a:t>
            </a:r>
            <a:endParaRPr lang="en-US" sz="1800" dirty="0"/>
          </a:p>
          <a:p>
            <a:r>
              <a:rPr lang="en-US" sz="1800" dirty="0"/>
              <a:t>A DIGITAL display shows information directly but as distinct values. </a:t>
            </a:r>
            <a:endParaRPr lang="en-US" sz="1800" dirty="0"/>
          </a:p>
          <a:p>
            <a:r>
              <a:rPr lang="en-US" sz="1800" dirty="0"/>
              <a:t>If rates and direction of change are needed then an analogue display may be more suitable than a digital display. If precise readings are needed quickly then a digital display may be better. </a:t>
            </a:r>
            <a:endParaRPr lang="en-US" sz="1800" dirty="0"/>
          </a:p>
          <a:p>
            <a:endParaRPr lang="en-US" sz="1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3200400"/>
            <a:ext cx="20383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60256"/>
            <a:ext cx="1994838" cy="19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538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293</TotalTime>
  <Words>1062</Words>
  <Application>Microsoft Office PowerPoint</Application>
  <PresentationFormat>On-screen Show (4:3)</PresentationFormat>
  <Paragraphs>66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Aspect</vt:lpstr>
      <vt:lpstr>ERGONOMICS</vt:lpstr>
      <vt:lpstr>What is a visual display? </vt:lpstr>
      <vt:lpstr>There are also displays that make use of your other senses:  </vt:lpstr>
      <vt:lpstr>Effective visual displays  </vt:lpstr>
      <vt:lpstr>Types of display</vt:lpstr>
      <vt:lpstr>INDICATORS   </vt:lpstr>
      <vt:lpstr>WARNING DEVICES </vt:lpstr>
      <vt:lpstr>COUNTERS </vt:lpstr>
      <vt:lpstr>ANALOGUE v DIGITAL</vt:lpstr>
      <vt:lpstr>Classification according to type of information displayed</vt:lpstr>
      <vt:lpstr>QUANTITATIVE DISPLAYS </vt:lpstr>
      <vt:lpstr>QUALITATIVE DISPLAYS </vt:lpstr>
      <vt:lpstr>REPRESENTATIONAL DISPLAYS</vt:lpstr>
      <vt:lpstr>Design guidelines for displays</vt:lpstr>
      <vt:lpstr> Illumination </vt:lpstr>
      <vt:lpstr>Angle of view</vt:lpstr>
      <vt:lpstr>Combinations of displays</vt:lpstr>
      <vt:lpstr>Compatibility with related controls </vt:lpstr>
      <vt:lpstr>General design checklist for displays </vt:lpstr>
      <vt:lpstr>EXERCISE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User</dc:creator>
  <cp:lastModifiedBy>User</cp:lastModifiedBy>
  <cp:revision>15</cp:revision>
  <dcterms:created xsi:type="dcterms:W3CDTF">2013-01-21T02:44:51Z</dcterms:created>
  <dcterms:modified xsi:type="dcterms:W3CDTF">2013-04-01T03:49:50Z</dcterms:modified>
</cp:coreProperties>
</file>