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0" algn="ctr">
              <a:buSzTx/>
              <a:buFontTx/>
              <a:buNone/>
              <a:defRPr sz="1800"/>
            </a:lvl2pPr>
            <a:lvl3pPr marL="0" indent="0" algn="ctr">
              <a:buSzTx/>
              <a:buFontTx/>
              <a:buNone/>
              <a:defRPr sz="1800"/>
            </a:lvl3pPr>
            <a:lvl4pPr marL="0" indent="0" algn="ctr">
              <a:buSzTx/>
              <a:buFontTx/>
              <a:buNone/>
              <a:defRPr sz="1800"/>
            </a:lvl4pPr>
            <a:lvl5pPr marL="0" indent="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/>
          <a:lstStyle>
            <a:lvl1pPr algn="ctr" defTabSz="914400">
              <a:lnSpc>
                <a:spcPct val="100000"/>
              </a:lnSpc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914400">
              <a:lnSpc>
                <a:spcPct val="100000"/>
              </a:lnSpc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457200" algn="ctr" defTabSz="914400">
              <a:lnSpc>
                <a:spcPct val="100000"/>
              </a:lnSpc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914400" algn="ctr" defTabSz="914400">
              <a:lnSpc>
                <a:spcPct val="100000"/>
              </a:lnSpc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1371600" algn="ctr" defTabSz="914400">
              <a:lnSpc>
                <a:spcPct val="100000"/>
              </a:lnSpc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1828800" algn="ctr" defTabSz="914400">
              <a:lnSpc>
                <a:spcPct val="100000"/>
              </a:lnSpc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>
            <a:lvl1pPr algn="ctr" defTabSz="914400">
              <a:lnSpc>
                <a:spcPct val="100000"/>
              </a:lnSpc>
              <a:defRPr sz="4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 defTabSz="914400">
              <a:lnSpc>
                <a:spcPct val="100000"/>
              </a:lnSpc>
              <a:defRPr sz="3200"/>
            </a:lvl1pPr>
            <a:lvl2pPr marL="783771" indent="-326571" defTabSz="914400">
              <a:lnSpc>
                <a:spcPct val="100000"/>
              </a:lnSpc>
              <a:buChar char="–"/>
              <a:defRPr sz="3200"/>
            </a:lvl2pPr>
            <a:lvl3pPr marL="1219200" indent="-304800" defTabSz="914400">
              <a:lnSpc>
                <a:spcPct val="100000"/>
              </a:lnSpc>
              <a:defRPr sz="3200"/>
            </a:lvl3pPr>
            <a:lvl4pPr marL="1737360" indent="-365760" defTabSz="914400">
              <a:lnSpc>
                <a:spcPct val="100000"/>
              </a:lnSpc>
              <a:buChar char="–"/>
              <a:defRPr sz="3200"/>
            </a:lvl4pPr>
            <a:lvl5pPr marL="2194560" indent="-365760" defTabSz="914400">
              <a:lnSpc>
                <a:spcPct val="100000"/>
              </a:lnSpc>
              <a:buChar char="»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0">
              <a:buSzTx/>
              <a:buFontTx/>
              <a:buNone/>
              <a:defRPr b="1" sz="1800"/>
            </a:lvl2pPr>
            <a:lvl3pPr marL="0" indent="0">
              <a:buSzTx/>
              <a:buFontTx/>
              <a:buNone/>
              <a:defRPr b="1" sz="1800"/>
            </a:lvl3pPr>
            <a:lvl4pPr marL="0" indent="0">
              <a:buSzTx/>
              <a:buFontTx/>
              <a:buNone/>
              <a:defRPr b="1" sz="1800"/>
            </a:lvl4pPr>
            <a:lvl5pPr marL="0" indent="0">
              <a:buSzTx/>
              <a:buFontTx/>
              <a:buNone/>
              <a:defRPr b="1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50" y="1681163"/>
            <a:ext cx="3887393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19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0">
              <a:buSzTx/>
              <a:buFontTx/>
              <a:buNone/>
              <a:defRPr sz="1200"/>
            </a:lvl2pPr>
            <a:lvl3pPr marL="0" indent="0">
              <a:buSzTx/>
              <a:buFontTx/>
              <a:buNone/>
              <a:defRPr sz="1200"/>
            </a:lvl3pPr>
            <a:lvl4pPr marL="0" indent="0">
              <a:buSzTx/>
              <a:buFontTx/>
              <a:buNone/>
              <a:defRPr sz="1200"/>
            </a:lvl4pPr>
            <a:lvl5pPr marL="0" indent="0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95349" y="6435958"/>
            <a:ext cx="220002" cy="20591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ctrTitle"/>
          </p:nvPr>
        </p:nvSpPr>
        <p:spPr>
          <a:xfrm>
            <a:off x="1600200" y="152400"/>
            <a:ext cx="5867400" cy="838201"/>
          </a:xfrm>
          <a:prstGeom prst="rect">
            <a:avLst/>
          </a:prstGeom>
        </p:spPr>
        <p:txBody>
          <a:bodyPr/>
          <a:lstStyle>
            <a:lvl1pPr>
              <a:defRPr b="1" sz="3400">
                <a:solidFill>
                  <a:srgbClr val="203864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RUPA  DASAR  2D</a:t>
            </a:r>
          </a:p>
        </p:txBody>
      </p:sp>
      <p:sp>
        <p:nvSpPr>
          <p:cNvPr id="113" name="Subtitle 2"/>
          <p:cNvSpPr txBox="1"/>
          <p:nvPr>
            <p:ph type="subTitle" sz="quarter" idx="1"/>
          </p:nvPr>
        </p:nvSpPr>
        <p:spPr>
          <a:xfrm>
            <a:off x="3162300" y="990600"/>
            <a:ext cx="2743200" cy="533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F5597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Class Introduction</a:t>
            </a:r>
          </a:p>
        </p:txBody>
      </p:sp>
      <p:pic>
        <p:nvPicPr>
          <p:cNvPr id="114" name="2D 2.jpeg" descr="2D 2.jpeg"/>
          <p:cNvPicPr>
            <a:picLocks noChangeAspect="1"/>
          </p:cNvPicPr>
          <p:nvPr/>
        </p:nvPicPr>
        <p:blipFill>
          <a:blip r:embed="rId2">
            <a:extLst/>
          </a:blip>
          <a:srcRect l="227" t="0" r="226" b="0"/>
          <a:stretch>
            <a:fillRect/>
          </a:stretch>
        </p:blipFill>
        <p:spPr>
          <a:xfrm>
            <a:off x="2737419" y="1833511"/>
            <a:ext cx="3669163" cy="368593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Donna Angelina - 2021"/>
          <p:cNvSpPr txBox="1"/>
          <p:nvPr/>
        </p:nvSpPr>
        <p:spPr>
          <a:xfrm>
            <a:off x="3779918" y="5828953"/>
            <a:ext cx="1507961" cy="24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/>
            </a:lvl1pPr>
          </a:lstStyle>
          <a:p>
            <a:pPr/>
            <a:r>
              <a:t>Donna Angelina - 2021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731" y="228600"/>
            <a:ext cx="483567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"/>
          <p:cNvSpPr txBox="1"/>
          <p:nvPr/>
        </p:nvSpPr>
        <p:spPr>
          <a:xfrm>
            <a:off x="1112519" y="1600200"/>
            <a:ext cx="7452361" cy="426974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Alat dan Bahan yang digunakan dalam perkuliahan: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/>
            <a:endParaRPr sz="240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/>
            <a:r>
              <a:t>01. Karton manila putih dengan ukuran 40 x 40 cm </a:t>
            </a:r>
            <a:br/>
            <a:r>
              <a:t>02. Infraboard hitam untuk alas ukuran 45 x45 cm</a:t>
            </a:r>
            <a:br/>
            <a:r>
              <a:t>03. Pensil B – 6B</a:t>
            </a:r>
            <a:br/>
            <a:r>
              <a:t>04. Pinsil Warna</a:t>
            </a:r>
            <a:br/>
            <a:r>
              <a:t>05. Kuas Cat Air (1 paket merk Lyra atau Reeves)</a:t>
            </a:r>
            <a:br/>
            <a:r>
              <a:t>06. Pallete dan wadah air</a:t>
            </a:r>
            <a:br/>
            <a:r>
              <a:t>07. Cat Poster: Putih, Hitam, Biru, Kuning, dan Merah</a:t>
            </a:r>
            <a:br/>
            <a:r>
              <a:t>08. Lap, Tissue</a:t>
            </a:r>
            <a:br/>
            <a:r>
              <a:t>09. Cutter, gunting, double tape, lem.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/>
            <a:r>
              <a:t>10. Alat2 lain yang mendukung.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/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Rectangle 4"/>
          <p:cNvSpPr txBox="1"/>
          <p:nvPr/>
        </p:nvSpPr>
        <p:spPr>
          <a:xfrm>
            <a:off x="1417319" y="838200"/>
            <a:ext cx="6309361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1"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ALAT dan BAHAN dalam PERKULIAHAN</a:t>
            </a:r>
            <a:r>
              <a:rPr b="0"/>
              <a:t> </a:t>
            </a:r>
            <a:r>
              <a:t>:</a:t>
            </a:r>
          </a:p>
        </p:txBody>
      </p:sp>
      <p:sp>
        <p:nvSpPr>
          <p:cNvPr id="147" name="Rectangle 5"/>
          <p:cNvSpPr/>
          <p:nvPr/>
        </p:nvSpPr>
        <p:spPr>
          <a:xfrm>
            <a:off x="2895600" y="1295400"/>
            <a:ext cx="3429000" cy="76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8" name="Line 6"/>
          <p:cNvSpPr/>
          <p:nvPr/>
        </p:nvSpPr>
        <p:spPr>
          <a:xfrm>
            <a:off x="1524000" y="1295400"/>
            <a:ext cx="6019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Cat Poster</a:t>
            </a:r>
          </a:p>
        </p:txBody>
      </p:sp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0"/>
            <a:ext cx="6406230" cy="426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3"/>
          <p:cNvSpPr txBox="1"/>
          <p:nvPr/>
        </p:nvSpPr>
        <p:spPr>
          <a:xfrm>
            <a:off x="6903719" y="2057400"/>
            <a:ext cx="1889761" cy="3774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400"/>
              </a:spcBef>
              <a:defRPr b="1"/>
            </a:pPr>
            <a:r>
              <a:t>Warna: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</a:pPr>
            <a:r>
              <a:t>1. Carmine Red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</a:pPr>
            <a:r>
              <a:t>2. Cobalt Blue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</a:pPr>
            <a:r>
              <a:t>3. Yellow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</a:pPr>
            <a:r>
              <a:t>4. White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</a:pPr>
            <a:r>
              <a:t>5. Black</a:t>
            </a: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AutoNum type="arabicPeriod" startAt="1"/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AutoNum type="arabicPeriod" startAt="2"/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buSzPct val="100000"/>
              <a:buAutoNum type="arabicPeriod" startAt="3"/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100"/>
              </a:spcBef>
              <a:defRPr sz="800"/>
            </a:pPr>
            <a:r>
              <a:t>   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100"/>
              </a:spcBef>
              <a:defRPr sz="800"/>
            </a:pPr>
            <a:r>
              <a:t>  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defRPr sz="800"/>
            </a:pPr>
          </a:p>
          <a:p>
            <a:pPr marL="342900" indent="-342900">
              <a:lnSpc>
                <a:spcPct val="80000"/>
              </a:lnSpc>
              <a:spcBef>
                <a:spcPts val="400"/>
              </a:spcBef>
              <a:defRPr sz="500"/>
            </a:pPr>
          </a:p>
          <a:p>
            <a:pPr marL="342900" indent="-342900">
              <a:lnSpc>
                <a:spcPct val="80000"/>
              </a:lnSpc>
              <a:spcBef>
                <a:spcPts val="100"/>
              </a:spcBef>
              <a:defRPr sz="500"/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ujuan…"/>
          <p:cNvSpPr txBox="1"/>
          <p:nvPr/>
        </p:nvSpPr>
        <p:spPr>
          <a:xfrm>
            <a:off x="1397454" y="1388020"/>
            <a:ext cx="6349092" cy="408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609600" indent="-609600">
              <a:spcBef>
                <a:spcPts val="700"/>
              </a:spcBef>
              <a:defRPr b="1" sz="3200">
                <a:solidFill>
                  <a:srgbClr val="006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Tujuan</a:t>
            </a:r>
          </a:p>
          <a:p>
            <a:pPr marL="609600" indent="-609600">
              <a:spcBef>
                <a:spcPts val="400"/>
              </a:spcBef>
              <a:defRPr b="1" sz="2000">
                <a:solidFill>
                  <a:srgbClr val="006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</a:t>
            </a:r>
            <a:r>
              <a:t>Mahasiswa memiliki pengetahuan (</a:t>
            </a:r>
            <a:r>
              <a:rPr i="1"/>
              <a:t>knowledge</a:t>
            </a:r>
            <a:r>
              <a:t>) dan</a:t>
            </a: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pemahaman tentang dasar-dasar perupaan.</a:t>
            </a: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</a:t>
            </a:r>
            <a:r>
              <a:t>Mahasiswa memiliki kepekaan (</a:t>
            </a:r>
            <a:r>
              <a:rPr i="1"/>
              <a:t>sense</a:t>
            </a:r>
            <a:r>
              <a:t>) dan </a:t>
            </a: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kreativitas (</a:t>
            </a:r>
            <a:r>
              <a:rPr i="1"/>
              <a:t>creativity</a:t>
            </a:r>
            <a:r>
              <a:t>) dalam mengolah dan </a:t>
            </a: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mengeksplorasi unsur dan prinsip perupaan.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Mahasiswa memiliki ketrampilan (</a:t>
            </a:r>
            <a:r>
              <a:rPr i="1"/>
              <a:t>skill</a:t>
            </a:r>
            <a:r>
              <a:t>) melalui alat </a:t>
            </a:r>
          </a:p>
          <a:p>
            <a:pPr marL="609600" indent="-609600"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serta bahan (material) yang digunakannya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  <a:r>
              <a:t>PERATURAN PERKULIAHAN </a:t>
            </a:r>
            <a:br/>
          </a:p>
        </p:txBody>
      </p:sp>
      <p:sp>
        <p:nvSpPr>
          <p:cNvPr id="12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Maksimum 4 kali tidak hadir dalam perkuliahan dengan alasan apapun.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Keterlambatan masuk kuliah maksimal 15 menit.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Mahasiswa wajib mempersiapkan peralatan dan bahan yang sudah diberitahu sebelumnya.  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Mahasiswa wajib memperlihatkan progress dari tiap tugas yang diberikan, jika tidak ada progress dianggap tidak hadir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ftar Pustaka…"/>
          <p:cNvSpPr txBox="1"/>
          <p:nvPr/>
        </p:nvSpPr>
        <p:spPr>
          <a:xfrm>
            <a:off x="1118594" y="1285494"/>
            <a:ext cx="6906812" cy="4287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609600" indent="-609600">
              <a:spcBef>
                <a:spcPts val="400"/>
              </a:spcBef>
              <a:defRPr b="1" sz="2000">
                <a:solidFill>
                  <a:srgbClr val="006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Daftar Pustaka</a:t>
            </a: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1. Wallschlaeger, Charles &amp; Cynthya Busic-Snyder. 1992; </a:t>
            </a:r>
            <a:r>
              <a:rPr i="1"/>
              <a:t>Basic Visual Concepts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    and Principles, for Artists,Architects, and Designers.</a:t>
            </a:r>
            <a:r>
              <a:rPr i="0"/>
              <a:t> Wm.C. Brown Publishers.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2. Roukes, Nicholas. 1988; </a:t>
            </a:r>
            <a:r>
              <a:rPr i="1"/>
              <a:t>Design Synectics, Stimulating Creativity in  Design.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rPr i="0"/>
              <a:t>Davis Publications, Inc.</a:t>
            </a: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3. Cheatham, Frank, Jane Hart Cheatham &amp; Sheryl A. Haler. 1983;</a:t>
            </a:r>
            <a:r>
              <a:rPr i="1"/>
              <a:t>Design Concepts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    and Applications, </a:t>
            </a:r>
            <a:r>
              <a:rPr i="0"/>
              <a:t>Prentice-Hal Inc.</a:t>
            </a: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4. Maier, Manfred. 1977; </a:t>
            </a:r>
            <a:r>
              <a:rPr i="1"/>
              <a:t>Basic Principles of Design, </a:t>
            </a:r>
            <a:r>
              <a:t>Van Nostrand Reinhold Company.</a:t>
            </a: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5. </a:t>
            </a:r>
            <a:r>
              <a:t>Hann Michael A. Dr., </a:t>
            </a:r>
            <a:r>
              <a:t>1992. </a:t>
            </a:r>
            <a:r>
              <a:rPr i="1"/>
              <a:t>The Geometry of Regular Repeating Patterns</a:t>
            </a:r>
            <a:r>
              <a:t>.</a:t>
            </a:r>
            <a:r>
              <a:t> </a:t>
            </a: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t>University of</a:t>
            </a:r>
            <a:r>
              <a:t> </a:t>
            </a:r>
            <a:r>
              <a:t>Leed</a:t>
            </a:r>
            <a:r>
              <a:t>.</a:t>
            </a:r>
            <a:r>
              <a:t> England</a:t>
            </a:r>
            <a:r>
              <a:t>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6. </a:t>
            </a:r>
            <a:r>
              <a:t>Jeane Allen</a:t>
            </a:r>
            <a:r>
              <a:t>. 1990. </a:t>
            </a:r>
            <a:r>
              <a:rPr i="1"/>
              <a:t>Designers Guide to Color</a:t>
            </a:r>
            <a:r>
              <a:t>.</a:t>
            </a:r>
            <a:r>
              <a:t> Chromde Books San Francisco</a:t>
            </a:r>
            <a:r>
              <a:t>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7. </a:t>
            </a:r>
            <a:r>
              <a:t>Pepin, </a:t>
            </a:r>
            <a:r>
              <a:t>1998. </a:t>
            </a:r>
            <a:r>
              <a:rPr i="1"/>
              <a:t>Indonesia Ornament Design</a:t>
            </a:r>
            <a:r>
              <a:t>.</a:t>
            </a:r>
            <a:r>
              <a:t> Pepin Press</a:t>
            </a:r>
            <a:r>
              <a:t>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8. </a:t>
            </a:r>
            <a:r>
              <a:t>Shigenoby Korbayashi</a:t>
            </a:r>
            <a:r>
              <a:t>.1991.</a:t>
            </a:r>
            <a:r>
              <a:t> </a:t>
            </a:r>
            <a:r>
              <a:rPr i="1"/>
              <a:t>Color Image Scale</a:t>
            </a:r>
            <a:r>
              <a:t>.</a:t>
            </a:r>
            <a:r>
              <a:t> Kodansha Intl.</a:t>
            </a:r>
          </a:p>
          <a:p>
            <a:pPr marL="609600" indent="-609600">
              <a:spcBef>
                <a:spcPts val="30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9. </a:t>
            </a:r>
            <a:r>
              <a:t>Stevents Petes S. </a:t>
            </a:r>
            <a:r>
              <a:t>1980. </a:t>
            </a:r>
            <a:r>
              <a:rPr i="1"/>
              <a:t>Hand Book of Regular Patterns, An Introduction to </a:t>
            </a:r>
            <a:endParaRPr i="1"/>
          </a:p>
          <a:p>
            <a:pPr marL="609600" indent="-609600">
              <a:spcBef>
                <a:spcPts val="300"/>
              </a:spcBef>
              <a:defRPr i="1" sz="1400"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  <a:r>
              <a:t>Symetri in Two</a:t>
            </a:r>
            <a:r>
              <a:t> </a:t>
            </a:r>
            <a:r>
              <a:t>Dimensions</a:t>
            </a:r>
            <a:r>
              <a:rPr i="0"/>
              <a:t>. </a:t>
            </a:r>
            <a:r>
              <a:rPr i="0"/>
              <a:t>The MIT Press</a:t>
            </a:r>
            <a:r>
              <a:rPr i="0"/>
              <a:t>.</a:t>
            </a:r>
            <a:r>
              <a:rPr i="0"/>
              <a:t> Massachusetts</a:t>
            </a:r>
            <a:r>
              <a:rPr i="0"/>
              <a:t>.</a:t>
            </a:r>
            <a:br>
              <a:rPr i="0"/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  <a:r>
              <a:t>PRESENTASE NILAI AKHIR</a:t>
            </a:r>
          </a:p>
        </p:txBody>
      </p:sp>
      <p:sp>
        <p:nvSpPr>
          <p:cNvPr id="125" name="Content Placeholder 2"/>
          <p:cNvSpPr txBox="1"/>
          <p:nvPr>
            <p:ph type="body" sz="half" idx="1"/>
          </p:nvPr>
        </p:nvSpPr>
        <p:spPr>
          <a:xfrm>
            <a:off x="818348" y="2060898"/>
            <a:ext cx="7511471" cy="289210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Tx/>
              <a:buAutoNum type="arabicPeriod" startAt="1"/>
              <a:defRPr b="1"/>
            </a:pPr>
            <a:r>
              <a:t>Kehadiran : 5%</a:t>
            </a:r>
          </a:p>
          <a:p>
            <a:pPr marL="342900" indent="-342900" algn="just">
              <a:buFontTx/>
              <a:buAutoNum type="arabicPeriod" startAt="1"/>
              <a:defRPr b="1"/>
            </a:pPr>
            <a:r>
              <a:t>UTS : 25%</a:t>
            </a:r>
          </a:p>
          <a:p>
            <a:pPr marL="342900" indent="-342900" algn="just">
              <a:buFontTx/>
              <a:buAutoNum type="arabicPeriod" startAt="1"/>
              <a:defRPr b="1"/>
            </a:pPr>
            <a:r>
              <a:t>UAS : 30%</a:t>
            </a:r>
          </a:p>
          <a:p>
            <a:pPr marL="342900" indent="-342900" algn="just">
              <a:buFontTx/>
              <a:buAutoNum type="arabicPeriod" startAt="1"/>
              <a:defRPr b="1"/>
            </a:pPr>
            <a:r>
              <a:t>Tugas : 40%</a:t>
            </a:r>
          </a:p>
        </p:txBody>
      </p:sp>
      <p:pic>
        <p:nvPicPr>
          <p:cNvPr id="126" name="2D 1.jpeg" descr="2D 1.jpeg"/>
          <p:cNvPicPr>
            <a:picLocks noChangeAspect="1"/>
          </p:cNvPicPr>
          <p:nvPr/>
        </p:nvPicPr>
        <p:blipFill>
          <a:blip r:embed="rId2">
            <a:extLst/>
          </a:blip>
          <a:srcRect l="15378" t="0" r="15378" b="0"/>
          <a:stretch>
            <a:fillRect/>
          </a:stretch>
        </p:blipFill>
        <p:spPr>
          <a:xfrm>
            <a:off x="4048075" y="1749163"/>
            <a:ext cx="4327626" cy="3515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  <a:r>
              <a:t>Proses pembelajaran</a:t>
            </a:r>
          </a:p>
        </p:txBody>
      </p:sp>
      <p:sp>
        <p:nvSpPr>
          <p:cNvPr id="129" name="Content Placeholder 2"/>
          <p:cNvSpPr txBox="1"/>
          <p:nvPr>
            <p:ph type="body" idx="1"/>
          </p:nvPr>
        </p:nvSpPr>
        <p:spPr>
          <a:xfrm>
            <a:off x="818348" y="2060898"/>
            <a:ext cx="7511471" cy="3425503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Setiap projek wajib melalui proses asistensi ( minimal 3 kali asistensi).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Pengumpulan tugas tanpa asistensi tidak akan diberikan nilai.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 startAt="1"/>
            </a:pPr>
            <a:r>
              <a:t>Pengumpulan tugas yang terlambat akan diberi sangsi, berupa pengurangan nilai sejumlah -5 per hari keterlambatan.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  <a:r>
              <a:t>DASAR PENILAIAN TUGAS</a:t>
            </a:r>
            <a:br/>
          </a:p>
        </p:txBody>
      </p:sp>
      <p:sp>
        <p:nvSpPr>
          <p:cNvPr id="132" name="Content Placeholder 2"/>
          <p:cNvSpPr txBox="1"/>
          <p:nvPr>
            <p:ph type="body" sz="half" idx="1"/>
          </p:nvPr>
        </p:nvSpPr>
        <p:spPr>
          <a:xfrm>
            <a:off x="818348" y="1676400"/>
            <a:ext cx="3724490" cy="381000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Tx/>
              <a:buAutoNum type="arabicPeriod" startAt="1"/>
            </a:pPr>
            <a:r>
              <a:t>Ketepatan dengan tema tugas</a:t>
            </a:r>
          </a:p>
          <a:p>
            <a:pPr marL="342900" indent="-342900" algn="just">
              <a:buFontTx/>
              <a:buAutoNum type="arabicPeriod" startAt="1"/>
            </a:pPr>
            <a:r>
              <a:t>Kedisiplinan dan kerapihan dalam bekerja</a:t>
            </a:r>
          </a:p>
          <a:p>
            <a:pPr marL="342900" indent="-342900" algn="just">
              <a:buFontTx/>
              <a:buAutoNum type="arabicPeriod" startAt="1"/>
            </a:pPr>
            <a:r>
              <a:t>Keberanian mengungkapkan ide</a:t>
            </a:r>
          </a:p>
          <a:p>
            <a:pPr marL="342900" indent="-342900" algn="just">
              <a:buFontTx/>
              <a:buAutoNum type="arabicPeriod" startAt="1"/>
            </a:pPr>
            <a:r>
              <a:t>Prinsip desain yang digunakan</a:t>
            </a:r>
          </a:p>
          <a:p>
            <a:pPr marL="342900" indent="-342900" algn="just">
              <a:buFontTx/>
              <a:buAutoNum type="arabicPeriod" startAt="1"/>
            </a:pPr>
            <a:r>
              <a:t>Orisinalitas</a:t>
            </a:r>
          </a:p>
          <a:p>
            <a:pPr marL="342900" indent="-342900" algn="just">
              <a:buFontTx/>
              <a:buAutoNum type="arabicPeriod" startAt="1"/>
            </a:pPr>
            <a:r>
              <a:t>Kerapihan hasil karya</a:t>
            </a:r>
          </a:p>
        </p:txBody>
      </p:sp>
      <p:pic>
        <p:nvPicPr>
          <p:cNvPr id="133" name="2D 5.jpeg" descr="2D 5.jpeg"/>
          <p:cNvPicPr>
            <a:picLocks noChangeAspect="1"/>
          </p:cNvPicPr>
          <p:nvPr/>
        </p:nvPicPr>
        <p:blipFill>
          <a:blip r:embed="rId2">
            <a:extLst/>
          </a:blip>
          <a:srcRect l="14424" t="0" r="14424" b="0"/>
          <a:stretch>
            <a:fillRect/>
          </a:stretch>
        </p:blipFill>
        <p:spPr>
          <a:xfrm>
            <a:off x="4806452" y="1628179"/>
            <a:ext cx="3846367" cy="3601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/>
          <a:p>
            <a:pPr/>
            <a:r>
              <a:t>Format Tugas harus sesuai !</a:t>
            </a:r>
          </a:p>
        </p:txBody>
      </p:sp>
      <p:sp>
        <p:nvSpPr>
          <p:cNvPr id="136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t>Rata rata ukuran setiap tugas adalah 40x40 cm (jika ada perubahan akan diberitahukan lebih lanjut)</a:t>
            </a:r>
          </a:p>
          <a:p>
            <a:pPr>
              <a:lnSpc>
                <a:spcPct val="150000"/>
              </a:lnSpc>
            </a:pPr>
            <a:r>
              <a:t>WAJIB memberikan name tag di sudut depan kanan alas.</a:t>
            </a:r>
          </a:p>
          <a:p>
            <a:pPr>
              <a:lnSpc>
                <a:spcPct val="150000"/>
              </a:lnSpc>
            </a:pPr>
            <a:r>
              <a:t>Name tag harus diprint dengan format yang sudah ada.</a:t>
            </a:r>
          </a:p>
          <a:p>
            <a:pPr>
              <a:lnSpc>
                <a:spcPct val="150000"/>
              </a:lnSpc>
              <a:defRPr>
                <a:solidFill>
                  <a:srgbClr val="FF0000"/>
                </a:solidFill>
              </a:defRPr>
            </a:pPr>
            <a:r>
              <a:t>Tugas tidak akan diterima jika format tidak sesuai aturan.</a:t>
            </a:r>
          </a:p>
          <a:p>
            <a:pPr>
              <a:lnSpc>
                <a:spcPct val="150000"/>
              </a:lnSpc>
            </a:pPr>
            <a:r>
              <a:t>Ukuran karya tidak boleh melebihi ukuran alas yang ditentukan (tentukan proporsi yang tepat)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2"/>
          <p:cNvSpPr txBox="1"/>
          <p:nvPr/>
        </p:nvSpPr>
        <p:spPr>
          <a:xfrm>
            <a:off x="1112519" y="1600200"/>
            <a:ext cx="7452361" cy="4594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Alat dan Bahan yang digunakan dalam perkuliahan: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400"/>
              </a:spcBef>
              <a:defRPr sz="24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01. Karton manila putih dengan ukuran 40 x 40 cm </a:t>
            </a:r>
            <a:br/>
            <a:r>
              <a:t>02. Infraboard hitam untuk alas ukuran 45 x45 cm</a:t>
            </a:r>
            <a:br/>
            <a:r>
              <a:t>03. Pensil B – 6B</a:t>
            </a:r>
            <a:br/>
            <a:r>
              <a:t>04. Pinsil Warna</a:t>
            </a:r>
            <a:br/>
            <a:r>
              <a:t>05. Kuas Cat Air (1 paket merk Lyra atau Reeves)</a:t>
            </a:r>
            <a:br/>
            <a:r>
              <a:t>06. Pallete dan wadah air</a:t>
            </a:r>
            <a:br/>
            <a:r>
              <a:t>07. Cat Poster: Putih, Hitam, Biru, Kuning, dan Merah</a:t>
            </a:r>
            <a:br/>
            <a:r>
              <a:t>08. Lap, Tissue</a:t>
            </a:r>
            <a:br/>
            <a:r>
              <a:t>09. Cutter, gunting, double tape, lem.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10. Alat2 lain yang mendukung.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400"/>
              </a:spcBef>
              <a:defRPr sz="2000"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39" name="Rectangle 4"/>
          <p:cNvSpPr txBox="1"/>
          <p:nvPr/>
        </p:nvSpPr>
        <p:spPr>
          <a:xfrm>
            <a:off x="1417319" y="838200"/>
            <a:ext cx="6309361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400"/>
              </a:spcBef>
              <a:defRPr b="1" sz="2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ALAT dan BAHAN dalam PERKULIAHAN</a:t>
            </a:r>
            <a:r>
              <a:rPr b="0"/>
              <a:t> </a:t>
            </a:r>
            <a:r>
              <a:t>:</a:t>
            </a:r>
          </a:p>
        </p:txBody>
      </p:sp>
      <p:sp>
        <p:nvSpPr>
          <p:cNvPr id="140" name="Rectangle 5"/>
          <p:cNvSpPr/>
          <p:nvPr/>
        </p:nvSpPr>
        <p:spPr>
          <a:xfrm>
            <a:off x="2895600" y="1295400"/>
            <a:ext cx="3429000" cy="76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1" name="Line 6"/>
          <p:cNvSpPr/>
          <p:nvPr/>
        </p:nvSpPr>
        <p:spPr>
          <a:xfrm>
            <a:off x="1524000" y="1295400"/>
            <a:ext cx="6019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